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307" r:id="rId8"/>
    <p:sldId id="261" r:id="rId9"/>
    <p:sldId id="308" r:id="rId10"/>
    <p:sldId id="309" r:id="rId11"/>
    <p:sldId id="311" r:id="rId12"/>
    <p:sldId id="312" r:id="rId13"/>
    <p:sldId id="313" r:id="rId14"/>
    <p:sldId id="314" r:id="rId15"/>
    <p:sldId id="318" r:id="rId16"/>
    <p:sldId id="317" r:id="rId17"/>
    <p:sldId id="315"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AE663-B318-4121-96A2-4EBDEFC3062E}" v="4" dt="2023-03-01T14:48:52.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ouf, Amber - FPAC-NRCS, Lamar, CO" userId="acc8cbc2-0bac-4968-92cc-99e4196da4d2" providerId="ADAL" clId="{39FAE663-B318-4121-96A2-4EBDEFC3062E}"/>
    <pc:docChg chg="modSld">
      <pc:chgData name="Freouf, Amber - FPAC-NRCS, Lamar, CO" userId="acc8cbc2-0bac-4968-92cc-99e4196da4d2" providerId="ADAL" clId="{39FAE663-B318-4121-96A2-4EBDEFC3062E}" dt="2023-03-01T14:49:21.377" v="5" actId="20577"/>
      <pc:docMkLst>
        <pc:docMk/>
      </pc:docMkLst>
      <pc:sldChg chg="modSp">
        <pc:chgData name="Freouf, Amber - FPAC-NRCS, Lamar, CO" userId="acc8cbc2-0bac-4968-92cc-99e4196da4d2" providerId="ADAL" clId="{39FAE663-B318-4121-96A2-4EBDEFC3062E}" dt="2023-03-01T14:48:52.097" v="3" actId="20577"/>
        <pc:sldMkLst>
          <pc:docMk/>
          <pc:sldMk cId="622228601" sldId="259"/>
        </pc:sldMkLst>
        <pc:graphicFrameChg chg="mod">
          <ac:chgData name="Freouf, Amber - FPAC-NRCS, Lamar, CO" userId="acc8cbc2-0bac-4968-92cc-99e4196da4d2" providerId="ADAL" clId="{39FAE663-B318-4121-96A2-4EBDEFC3062E}" dt="2023-03-01T14:48:52.097" v="3" actId="20577"/>
          <ac:graphicFrameMkLst>
            <pc:docMk/>
            <pc:sldMk cId="622228601" sldId="259"/>
            <ac:graphicFrameMk id="12" creationId="{F19AF6F9-50FD-487B-8685-A3F6A42B3AE8}"/>
          </ac:graphicFrameMkLst>
        </pc:graphicFrameChg>
      </pc:sldChg>
      <pc:sldChg chg="modSp mod">
        <pc:chgData name="Freouf, Amber - FPAC-NRCS, Lamar, CO" userId="acc8cbc2-0bac-4968-92cc-99e4196da4d2" providerId="ADAL" clId="{39FAE663-B318-4121-96A2-4EBDEFC3062E}" dt="2023-03-01T14:49:21.377" v="5" actId="20577"/>
        <pc:sldMkLst>
          <pc:docMk/>
          <pc:sldMk cId="2825544480" sldId="314"/>
        </pc:sldMkLst>
        <pc:spChg chg="mod">
          <ac:chgData name="Freouf, Amber - FPAC-NRCS, Lamar, CO" userId="acc8cbc2-0bac-4968-92cc-99e4196da4d2" providerId="ADAL" clId="{39FAE663-B318-4121-96A2-4EBDEFC3062E}" dt="2023-03-01T14:49:21.377" v="5" actId="20577"/>
          <ac:spMkLst>
            <pc:docMk/>
            <pc:sldMk cId="2825544480" sldId="314"/>
            <ac:spMk id="9" creationId="{A8F1A212-ED0B-4587-88F0-68416B3A5F70}"/>
          </ac:spMkLst>
        </pc:spChg>
      </pc:sldChg>
    </pc:docChg>
  </pc:docChgLst>
  <pc:docChgLst>
    <pc:chgData name="Freouf, Amber - FPAC-NRCS, Lamar, CO" userId="acc8cbc2-0bac-4968-92cc-99e4196da4d2" providerId="ADAL" clId="{61E98E2C-D67A-4285-BE18-657254324F31}"/>
    <pc:docChg chg="custSel addSld modSld">
      <pc:chgData name="Freouf, Amber - FPAC-NRCS, Lamar, CO" userId="acc8cbc2-0bac-4968-92cc-99e4196da4d2" providerId="ADAL" clId="{61E98E2C-D67A-4285-BE18-657254324F31}" dt="2022-11-28T22:34:36.200" v="1849" actId="20577"/>
      <pc:docMkLst>
        <pc:docMk/>
      </pc:docMkLst>
      <pc:sldChg chg="modSp mod">
        <pc:chgData name="Freouf, Amber - FPAC-NRCS, Lamar, CO" userId="acc8cbc2-0bac-4968-92cc-99e4196da4d2" providerId="ADAL" clId="{61E98E2C-D67A-4285-BE18-657254324F31}" dt="2022-11-28T22:34:36.200" v="1849" actId="20577"/>
        <pc:sldMkLst>
          <pc:docMk/>
          <pc:sldMk cId="2825544480" sldId="314"/>
        </pc:sldMkLst>
        <pc:spChg chg="mod">
          <ac:chgData name="Freouf, Amber - FPAC-NRCS, Lamar, CO" userId="acc8cbc2-0bac-4968-92cc-99e4196da4d2" providerId="ADAL" clId="{61E98E2C-D67A-4285-BE18-657254324F31}" dt="2022-11-28T22:34:36.200" v="1849" actId="20577"/>
          <ac:spMkLst>
            <pc:docMk/>
            <pc:sldMk cId="2825544480" sldId="314"/>
            <ac:spMk id="9" creationId="{A8F1A212-ED0B-4587-88F0-68416B3A5F70}"/>
          </ac:spMkLst>
        </pc:spChg>
      </pc:sldChg>
      <pc:sldChg chg="addSp modSp new mod setBg">
        <pc:chgData name="Freouf, Amber - FPAC-NRCS, Lamar, CO" userId="acc8cbc2-0bac-4968-92cc-99e4196da4d2" providerId="ADAL" clId="{61E98E2C-D67A-4285-BE18-657254324F31}" dt="2022-11-28T22:23:56.422" v="701" actId="20577"/>
        <pc:sldMkLst>
          <pc:docMk/>
          <pc:sldMk cId="1399857330" sldId="317"/>
        </pc:sldMkLst>
        <pc:spChg chg="mod">
          <ac:chgData name="Freouf, Amber - FPAC-NRCS, Lamar, CO" userId="acc8cbc2-0bac-4968-92cc-99e4196da4d2" providerId="ADAL" clId="{61E98E2C-D67A-4285-BE18-657254324F31}" dt="2022-11-28T22:23:28.843" v="624" actId="26606"/>
          <ac:spMkLst>
            <pc:docMk/>
            <pc:sldMk cId="1399857330" sldId="317"/>
            <ac:spMk id="2" creationId="{A95148A3-0AB4-4510-BAA6-B54E0E7C4240}"/>
          </ac:spMkLst>
        </pc:spChg>
        <pc:spChg chg="mod">
          <ac:chgData name="Freouf, Amber - FPAC-NRCS, Lamar, CO" userId="acc8cbc2-0bac-4968-92cc-99e4196da4d2" providerId="ADAL" clId="{61E98E2C-D67A-4285-BE18-657254324F31}" dt="2022-11-28T22:23:56.422" v="701" actId="20577"/>
          <ac:spMkLst>
            <pc:docMk/>
            <pc:sldMk cId="1399857330" sldId="317"/>
            <ac:spMk id="3" creationId="{B58C5C52-1776-41BD-874B-77D1570F1B8E}"/>
          </ac:spMkLst>
        </pc:spChg>
        <pc:spChg chg="add">
          <ac:chgData name="Freouf, Amber - FPAC-NRCS, Lamar, CO" userId="acc8cbc2-0bac-4968-92cc-99e4196da4d2" providerId="ADAL" clId="{61E98E2C-D67A-4285-BE18-657254324F31}" dt="2022-11-28T22:23:28.843" v="624" actId="26606"/>
          <ac:spMkLst>
            <pc:docMk/>
            <pc:sldMk cId="1399857330" sldId="317"/>
            <ac:spMk id="8" creationId="{907EF6B7-1338-4443-8C46-6A318D952DFD}"/>
          </ac:spMkLst>
        </pc:spChg>
        <pc:spChg chg="add">
          <ac:chgData name="Freouf, Amber - FPAC-NRCS, Lamar, CO" userId="acc8cbc2-0bac-4968-92cc-99e4196da4d2" providerId="ADAL" clId="{61E98E2C-D67A-4285-BE18-657254324F31}" dt="2022-11-28T22:23:28.843" v="624" actId="26606"/>
          <ac:spMkLst>
            <pc:docMk/>
            <pc:sldMk cId="1399857330" sldId="317"/>
            <ac:spMk id="10" creationId="{DAAE4CDD-124C-4DCF-9584-B6033B545DD5}"/>
          </ac:spMkLst>
        </pc:spChg>
        <pc:spChg chg="add">
          <ac:chgData name="Freouf, Amber - FPAC-NRCS, Lamar, CO" userId="acc8cbc2-0bac-4968-92cc-99e4196da4d2" providerId="ADAL" clId="{61E98E2C-D67A-4285-BE18-657254324F31}" dt="2022-11-28T22:23:28.843" v="624" actId="26606"/>
          <ac:spMkLst>
            <pc:docMk/>
            <pc:sldMk cId="1399857330" sldId="317"/>
            <ac:spMk id="12" creationId="{081E4A58-353D-44AE-B2FC-2A74E2E400F7}"/>
          </ac:spMkLst>
        </pc:spChg>
      </pc:sldChg>
      <pc:sldChg chg="addSp delSp modSp new mod setBg">
        <pc:chgData name="Freouf, Amber - FPAC-NRCS, Lamar, CO" userId="acc8cbc2-0bac-4968-92cc-99e4196da4d2" providerId="ADAL" clId="{61E98E2C-D67A-4285-BE18-657254324F31}" dt="2022-11-28T22:33:05.270" v="1725" actId="20577"/>
        <pc:sldMkLst>
          <pc:docMk/>
          <pc:sldMk cId="3605198542" sldId="318"/>
        </pc:sldMkLst>
        <pc:spChg chg="mod">
          <ac:chgData name="Freouf, Amber - FPAC-NRCS, Lamar, CO" userId="acc8cbc2-0bac-4968-92cc-99e4196da4d2" providerId="ADAL" clId="{61E98E2C-D67A-4285-BE18-657254324F31}" dt="2022-11-28T22:28:36.103" v="1598" actId="26606"/>
          <ac:spMkLst>
            <pc:docMk/>
            <pc:sldMk cId="3605198542" sldId="318"/>
            <ac:spMk id="2" creationId="{1F93D656-0B32-46F6-9615-9885A0CE81C7}"/>
          </ac:spMkLst>
        </pc:spChg>
        <pc:spChg chg="del mod">
          <ac:chgData name="Freouf, Amber - FPAC-NRCS, Lamar, CO" userId="acc8cbc2-0bac-4968-92cc-99e4196da4d2" providerId="ADAL" clId="{61E98E2C-D67A-4285-BE18-657254324F31}" dt="2022-11-28T22:28:36.103" v="1598" actId="26606"/>
          <ac:spMkLst>
            <pc:docMk/>
            <pc:sldMk cId="3605198542" sldId="318"/>
            <ac:spMk id="3" creationId="{8E770BC9-DA60-4B34-9CC9-BB86771C0244}"/>
          </ac:spMkLst>
        </pc:spChg>
        <pc:spChg chg="add">
          <ac:chgData name="Freouf, Amber - FPAC-NRCS, Lamar, CO" userId="acc8cbc2-0bac-4968-92cc-99e4196da4d2" providerId="ADAL" clId="{61E98E2C-D67A-4285-BE18-657254324F31}" dt="2022-11-28T22:28:36.103" v="1598" actId="26606"/>
          <ac:spMkLst>
            <pc:docMk/>
            <pc:sldMk cId="3605198542" sldId="318"/>
            <ac:spMk id="9" creationId="{53B021B3-DE93-4AB7-8A18-CF5F1CED88B8}"/>
          </ac:spMkLst>
        </pc:spChg>
        <pc:spChg chg="add">
          <ac:chgData name="Freouf, Amber - FPAC-NRCS, Lamar, CO" userId="acc8cbc2-0bac-4968-92cc-99e4196da4d2" providerId="ADAL" clId="{61E98E2C-D67A-4285-BE18-657254324F31}" dt="2022-11-28T22:28:36.103" v="1598" actId="26606"/>
          <ac:spMkLst>
            <pc:docMk/>
            <pc:sldMk cId="3605198542" sldId="318"/>
            <ac:spMk id="11" creationId="{52D502E5-F6B4-4D58-B4AE-FC466FF15EE8}"/>
          </ac:spMkLst>
        </pc:spChg>
        <pc:spChg chg="add">
          <ac:chgData name="Freouf, Amber - FPAC-NRCS, Lamar, CO" userId="acc8cbc2-0bac-4968-92cc-99e4196da4d2" providerId="ADAL" clId="{61E98E2C-D67A-4285-BE18-657254324F31}" dt="2022-11-28T22:28:36.103" v="1598" actId="26606"/>
          <ac:spMkLst>
            <pc:docMk/>
            <pc:sldMk cId="3605198542" sldId="318"/>
            <ac:spMk id="13" creationId="{9DECDBF4-02B6-4BB4-B65B-B8107AD6A9E8}"/>
          </ac:spMkLst>
        </pc:spChg>
        <pc:graphicFrameChg chg="add mod">
          <ac:chgData name="Freouf, Amber - FPAC-NRCS, Lamar, CO" userId="acc8cbc2-0bac-4968-92cc-99e4196da4d2" providerId="ADAL" clId="{61E98E2C-D67A-4285-BE18-657254324F31}" dt="2022-11-28T22:33:05.270" v="1725" actId="20577"/>
          <ac:graphicFrameMkLst>
            <pc:docMk/>
            <pc:sldMk cId="3605198542" sldId="318"/>
            <ac:graphicFrameMk id="5" creationId="{E3880075-688A-9CA0-1876-FB22E5BF99F8}"/>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mailto:amber.Freouf@usda.gov"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diagrams/_rels/data3.xml.rels><?xml version="1.0" encoding="UTF-8" standalone="yes"?>
<Relationships xmlns="http://schemas.openxmlformats.org/package/2006/relationships"><Relationship Id="rId1" Type="http://schemas.openxmlformats.org/officeDocument/2006/relationships/hyperlink" Target="mailto:amber.Freouf@usda.gov"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hyperlink" Target="mailto:amber.Freouf@usda.gov"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amber.Freouf@usda.go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E464158-D961-4025-AD3E-36109227535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600962C-0F5A-4614-AF04-E6274BCFA5EC}">
      <dgm:prSet/>
      <dgm:spPr/>
      <dgm:t>
        <a:bodyPr/>
        <a:lstStyle/>
        <a:p>
          <a:r>
            <a:rPr lang="en-US"/>
            <a:t>Responsibility of the local Conservation District to advertise and host the meeting.</a:t>
          </a:r>
        </a:p>
      </dgm:t>
    </dgm:pt>
    <dgm:pt modelId="{F6D7FF7E-CDCE-4DE2-9B3D-37307C5C7516}" type="parTrans" cxnId="{A197A85B-1363-4F05-AD67-E755F5711F02}">
      <dgm:prSet/>
      <dgm:spPr/>
      <dgm:t>
        <a:bodyPr/>
        <a:lstStyle/>
        <a:p>
          <a:endParaRPr lang="en-US"/>
        </a:p>
      </dgm:t>
    </dgm:pt>
    <dgm:pt modelId="{01631E03-427D-4494-BFBF-6380BBFFEDFE}" type="sibTrans" cxnId="{A197A85B-1363-4F05-AD67-E755F5711F02}">
      <dgm:prSet/>
      <dgm:spPr/>
      <dgm:t>
        <a:bodyPr/>
        <a:lstStyle/>
        <a:p>
          <a:endParaRPr lang="en-US"/>
        </a:p>
      </dgm:t>
    </dgm:pt>
    <dgm:pt modelId="{88B320D3-8A4B-49FC-9AB0-09071F65FCF7}">
      <dgm:prSet/>
      <dgm:spPr/>
      <dgm:t>
        <a:bodyPr/>
        <a:lstStyle/>
        <a:p>
          <a:r>
            <a:rPr lang="en-US"/>
            <a:t>Invite other conservation partners and producers to attend the meeting for input </a:t>
          </a:r>
        </a:p>
      </dgm:t>
    </dgm:pt>
    <dgm:pt modelId="{813646DF-4479-4A8C-B726-B55492A3B71A}" type="parTrans" cxnId="{C44FE1D2-843D-4581-AFE8-DC6BE47681A0}">
      <dgm:prSet/>
      <dgm:spPr/>
      <dgm:t>
        <a:bodyPr/>
        <a:lstStyle/>
        <a:p>
          <a:endParaRPr lang="en-US"/>
        </a:p>
      </dgm:t>
    </dgm:pt>
    <dgm:pt modelId="{F0AB736B-E195-4292-9F39-10B61946E2F3}" type="sibTrans" cxnId="{C44FE1D2-843D-4581-AFE8-DC6BE47681A0}">
      <dgm:prSet/>
      <dgm:spPr/>
      <dgm:t>
        <a:bodyPr/>
        <a:lstStyle/>
        <a:p>
          <a:endParaRPr lang="en-US"/>
        </a:p>
      </dgm:t>
    </dgm:pt>
    <dgm:pt modelId="{24F0950B-1481-4542-BBEB-B908ED88E26D}">
      <dgm:prSet/>
      <dgm:spPr/>
      <dgm:t>
        <a:bodyPr/>
        <a:lstStyle/>
        <a:p>
          <a:r>
            <a:rPr lang="en-US" dirty="0"/>
            <a:t>Meeting to be held by July 15, 2023</a:t>
          </a:r>
        </a:p>
      </dgm:t>
    </dgm:pt>
    <dgm:pt modelId="{5DFDC421-CEE3-4A09-B8B2-4EBA7A59CE7B}" type="parTrans" cxnId="{7C7E281F-267B-40F2-99DD-9911889E9134}">
      <dgm:prSet/>
      <dgm:spPr/>
      <dgm:t>
        <a:bodyPr/>
        <a:lstStyle/>
        <a:p>
          <a:endParaRPr lang="en-US"/>
        </a:p>
      </dgm:t>
    </dgm:pt>
    <dgm:pt modelId="{DF1E1253-162B-4EA1-A076-A4272CEA5199}" type="sibTrans" cxnId="{7C7E281F-267B-40F2-99DD-9911889E9134}">
      <dgm:prSet/>
      <dgm:spPr/>
      <dgm:t>
        <a:bodyPr/>
        <a:lstStyle/>
        <a:p>
          <a:endParaRPr lang="en-US"/>
        </a:p>
      </dgm:t>
    </dgm:pt>
    <dgm:pt modelId="{3C8A8A45-FC19-4A01-9D2E-EC8981879E29}">
      <dgm:prSet/>
      <dgm:spPr/>
      <dgm:t>
        <a:bodyPr/>
        <a:lstStyle/>
        <a:p>
          <a:r>
            <a:rPr lang="en-US"/>
            <a:t>Can be done in any format ( in person meeting, virtual meeting, or teleconference)  </a:t>
          </a:r>
        </a:p>
      </dgm:t>
    </dgm:pt>
    <dgm:pt modelId="{68908FA7-6663-40E7-949A-4F368279D5D1}" type="parTrans" cxnId="{809DC6D5-9A59-4A9C-8099-4C0E364623C6}">
      <dgm:prSet/>
      <dgm:spPr/>
      <dgm:t>
        <a:bodyPr/>
        <a:lstStyle/>
        <a:p>
          <a:endParaRPr lang="en-US"/>
        </a:p>
      </dgm:t>
    </dgm:pt>
    <dgm:pt modelId="{CBE3325D-7EBB-426E-BAB9-62C2DAB9F1F5}" type="sibTrans" cxnId="{809DC6D5-9A59-4A9C-8099-4C0E364623C6}">
      <dgm:prSet/>
      <dgm:spPr/>
      <dgm:t>
        <a:bodyPr/>
        <a:lstStyle/>
        <a:p>
          <a:endParaRPr lang="en-US"/>
        </a:p>
      </dgm:t>
    </dgm:pt>
    <dgm:pt modelId="{B01FC3E7-0B3E-4533-93FE-D25B96F15529}">
      <dgm:prSet/>
      <dgm:spPr/>
      <dgm:t>
        <a:bodyPr/>
        <a:lstStyle/>
        <a:p>
          <a:r>
            <a:rPr lang="en-US" dirty="0"/>
            <a:t>Complete and return Local Working Group Task Worksheet by July 31, 2023 to Amber Freouf </a:t>
          </a:r>
          <a:r>
            <a:rPr lang="en-US" dirty="0">
              <a:hlinkClick xmlns:r="http://schemas.openxmlformats.org/officeDocument/2006/relationships" r:id="rId1"/>
            </a:rPr>
            <a:t>amber.Freouf@usda.gov</a:t>
          </a:r>
          <a:endParaRPr lang="en-US" dirty="0"/>
        </a:p>
      </dgm:t>
    </dgm:pt>
    <dgm:pt modelId="{75DD15E2-AF0E-4F04-82C1-40D854BA454F}" type="parTrans" cxnId="{EB29115B-E26E-4C40-BF4E-66873CF27D10}">
      <dgm:prSet/>
      <dgm:spPr/>
      <dgm:t>
        <a:bodyPr/>
        <a:lstStyle/>
        <a:p>
          <a:endParaRPr lang="en-US"/>
        </a:p>
      </dgm:t>
    </dgm:pt>
    <dgm:pt modelId="{9C0C2507-F7EC-4122-AE29-86DDEF7C0123}" type="sibTrans" cxnId="{EB29115B-E26E-4C40-BF4E-66873CF27D10}">
      <dgm:prSet/>
      <dgm:spPr/>
      <dgm:t>
        <a:bodyPr/>
        <a:lstStyle/>
        <a:p>
          <a:endParaRPr lang="en-US"/>
        </a:p>
      </dgm:t>
    </dgm:pt>
    <dgm:pt modelId="{5A68191D-FBB8-4BE2-983D-5A8D9393299C}" type="pres">
      <dgm:prSet presAssocID="{2E464158-D961-4025-AD3E-36109227535D}" presName="root" presStyleCnt="0">
        <dgm:presLayoutVars>
          <dgm:dir/>
          <dgm:resizeHandles val="exact"/>
        </dgm:presLayoutVars>
      </dgm:prSet>
      <dgm:spPr/>
    </dgm:pt>
    <dgm:pt modelId="{54F9C6B9-6E76-4D03-B6FD-324AE78B1916}" type="pres">
      <dgm:prSet presAssocID="{C600962C-0F5A-4614-AF04-E6274BCFA5EC}" presName="compNode" presStyleCnt="0"/>
      <dgm:spPr/>
    </dgm:pt>
    <dgm:pt modelId="{0309BC2A-14FE-417F-9B53-FFFA31F0C2C7}" type="pres">
      <dgm:prSet presAssocID="{C600962C-0F5A-4614-AF04-E6274BCFA5EC}" presName="bgRect" presStyleLbl="bgShp" presStyleIdx="0" presStyleCnt="4"/>
      <dgm:spPr/>
    </dgm:pt>
    <dgm:pt modelId="{75715F37-BEEB-4E7E-AF81-638DC51C2DDD}" type="pres">
      <dgm:prSet presAssocID="{C600962C-0F5A-4614-AF04-E6274BCFA5E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ting"/>
        </a:ext>
      </dgm:extLst>
    </dgm:pt>
    <dgm:pt modelId="{EA83459A-5AE6-4400-8831-DEAFB6152F97}" type="pres">
      <dgm:prSet presAssocID="{C600962C-0F5A-4614-AF04-E6274BCFA5EC}" presName="spaceRect" presStyleCnt="0"/>
      <dgm:spPr/>
    </dgm:pt>
    <dgm:pt modelId="{7403AEEF-EC84-43BF-B7D3-3BAB561F34E0}" type="pres">
      <dgm:prSet presAssocID="{C600962C-0F5A-4614-AF04-E6274BCFA5EC}" presName="parTx" presStyleLbl="revTx" presStyleIdx="0" presStyleCnt="5">
        <dgm:presLayoutVars>
          <dgm:chMax val="0"/>
          <dgm:chPref val="0"/>
        </dgm:presLayoutVars>
      </dgm:prSet>
      <dgm:spPr/>
    </dgm:pt>
    <dgm:pt modelId="{575E96A1-AF21-4A86-8C00-D4E1EF5A8472}" type="pres">
      <dgm:prSet presAssocID="{01631E03-427D-4494-BFBF-6380BBFFEDFE}" presName="sibTrans" presStyleCnt="0"/>
      <dgm:spPr/>
    </dgm:pt>
    <dgm:pt modelId="{40A1CFB8-B493-433C-9C39-C05BB398A4D3}" type="pres">
      <dgm:prSet presAssocID="{88B320D3-8A4B-49FC-9AB0-09071F65FCF7}" presName="compNode" presStyleCnt="0"/>
      <dgm:spPr/>
    </dgm:pt>
    <dgm:pt modelId="{3EE3B429-DD0B-4D02-A85A-751337E0716F}" type="pres">
      <dgm:prSet presAssocID="{88B320D3-8A4B-49FC-9AB0-09071F65FCF7}" presName="bgRect" presStyleLbl="bgShp" presStyleIdx="1" presStyleCnt="4"/>
      <dgm:spPr/>
    </dgm:pt>
    <dgm:pt modelId="{FE4ADA4A-9226-4EE1-AA84-508883C2DD40}" type="pres">
      <dgm:prSet presAssocID="{88B320D3-8A4B-49FC-9AB0-09071F65FCF7}"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eting"/>
        </a:ext>
      </dgm:extLst>
    </dgm:pt>
    <dgm:pt modelId="{3F82EE08-38E7-469A-939D-30EC3F92CBD8}" type="pres">
      <dgm:prSet presAssocID="{88B320D3-8A4B-49FC-9AB0-09071F65FCF7}" presName="spaceRect" presStyleCnt="0"/>
      <dgm:spPr/>
    </dgm:pt>
    <dgm:pt modelId="{0A1D0D74-687C-4576-8FA4-55D07634D3E5}" type="pres">
      <dgm:prSet presAssocID="{88B320D3-8A4B-49FC-9AB0-09071F65FCF7}" presName="parTx" presStyleLbl="revTx" presStyleIdx="1" presStyleCnt="5">
        <dgm:presLayoutVars>
          <dgm:chMax val="0"/>
          <dgm:chPref val="0"/>
        </dgm:presLayoutVars>
      </dgm:prSet>
      <dgm:spPr/>
    </dgm:pt>
    <dgm:pt modelId="{2C880630-948A-4F42-BDFE-FE3093AE6B1E}" type="pres">
      <dgm:prSet presAssocID="{F0AB736B-E195-4292-9F39-10B61946E2F3}" presName="sibTrans" presStyleCnt="0"/>
      <dgm:spPr/>
    </dgm:pt>
    <dgm:pt modelId="{3C4535EC-7A9B-4B5A-94C7-0A344A3BD2CE}" type="pres">
      <dgm:prSet presAssocID="{24F0950B-1481-4542-BBEB-B908ED88E26D}" presName="compNode" presStyleCnt="0"/>
      <dgm:spPr/>
    </dgm:pt>
    <dgm:pt modelId="{3A0937ED-57E4-4FC0-A6DF-E3C5BAB92DC1}" type="pres">
      <dgm:prSet presAssocID="{24F0950B-1481-4542-BBEB-B908ED88E26D}" presName="bgRect" presStyleLbl="bgShp" presStyleIdx="2" presStyleCnt="4"/>
      <dgm:spPr/>
    </dgm:pt>
    <dgm:pt modelId="{248B3571-BF72-40FA-9870-28998A11A783}" type="pres">
      <dgm:prSet presAssocID="{24F0950B-1481-4542-BBEB-B908ED88E26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oard Room"/>
        </a:ext>
      </dgm:extLst>
    </dgm:pt>
    <dgm:pt modelId="{DFB9AB28-7738-462B-B3F2-0537F8432179}" type="pres">
      <dgm:prSet presAssocID="{24F0950B-1481-4542-BBEB-B908ED88E26D}" presName="spaceRect" presStyleCnt="0"/>
      <dgm:spPr/>
    </dgm:pt>
    <dgm:pt modelId="{4298E8AF-F306-4AAB-AA3D-A47E695B1EF4}" type="pres">
      <dgm:prSet presAssocID="{24F0950B-1481-4542-BBEB-B908ED88E26D}" presName="parTx" presStyleLbl="revTx" presStyleIdx="2" presStyleCnt="5">
        <dgm:presLayoutVars>
          <dgm:chMax val="0"/>
          <dgm:chPref val="0"/>
        </dgm:presLayoutVars>
      </dgm:prSet>
      <dgm:spPr/>
    </dgm:pt>
    <dgm:pt modelId="{59C2A617-9706-4336-ABA5-5596023492F3}" type="pres">
      <dgm:prSet presAssocID="{24F0950B-1481-4542-BBEB-B908ED88E26D}" presName="desTx" presStyleLbl="revTx" presStyleIdx="3" presStyleCnt="5">
        <dgm:presLayoutVars/>
      </dgm:prSet>
      <dgm:spPr/>
    </dgm:pt>
    <dgm:pt modelId="{4FDB6BBD-97B7-4F65-A4D2-B917688BFFB7}" type="pres">
      <dgm:prSet presAssocID="{DF1E1253-162B-4EA1-A076-A4272CEA5199}" presName="sibTrans" presStyleCnt="0"/>
      <dgm:spPr/>
    </dgm:pt>
    <dgm:pt modelId="{C33F387B-D8E1-4291-850D-F74BB3B0D450}" type="pres">
      <dgm:prSet presAssocID="{B01FC3E7-0B3E-4533-93FE-D25B96F15529}" presName="compNode" presStyleCnt="0"/>
      <dgm:spPr/>
    </dgm:pt>
    <dgm:pt modelId="{6815F61F-1285-40B2-AE4F-0E462EACD56D}" type="pres">
      <dgm:prSet presAssocID="{B01FC3E7-0B3E-4533-93FE-D25B96F15529}" presName="bgRect" presStyleLbl="bgShp" presStyleIdx="3" presStyleCnt="4"/>
      <dgm:spPr/>
    </dgm:pt>
    <dgm:pt modelId="{2A233510-2F9C-47B7-8C18-F4126C190572}" type="pres">
      <dgm:prSet presAssocID="{B01FC3E7-0B3E-4533-93FE-D25B96F15529}"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nvelope"/>
        </a:ext>
      </dgm:extLst>
    </dgm:pt>
    <dgm:pt modelId="{9FBCC7C5-A5D9-4468-8C2B-4150B1C2F220}" type="pres">
      <dgm:prSet presAssocID="{B01FC3E7-0B3E-4533-93FE-D25B96F15529}" presName="spaceRect" presStyleCnt="0"/>
      <dgm:spPr/>
    </dgm:pt>
    <dgm:pt modelId="{E0A5FA64-334B-497A-B7A7-493649CC96B7}" type="pres">
      <dgm:prSet presAssocID="{B01FC3E7-0B3E-4533-93FE-D25B96F15529}" presName="parTx" presStyleLbl="revTx" presStyleIdx="4" presStyleCnt="5">
        <dgm:presLayoutVars>
          <dgm:chMax val="0"/>
          <dgm:chPref val="0"/>
        </dgm:presLayoutVars>
      </dgm:prSet>
      <dgm:spPr/>
    </dgm:pt>
  </dgm:ptLst>
  <dgm:cxnLst>
    <dgm:cxn modelId="{E9342503-F07A-405D-8245-764AC775C55D}" type="presOf" srcId="{24F0950B-1481-4542-BBEB-B908ED88E26D}" destId="{4298E8AF-F306-4AAB-AA3D-A47E695B1EF4}" srcOrd="0" destOrd="0" presId="urn:microsoft.com/office/officeart/2018/2/layout/IconVerticalSolidList"/>
    <dgm:cxn modelId="{7C7E281F-267B-40F2-99DD-9911889E9134}" srcId="{2E464158-D961-4025-AD3E-36109227535D}" destId="{24F0950B-1481-4542-BBEB-B908ED88E26D}" srcOrd="2" destOrd="0" parTransId="{5DFDC421-CEE3-4A09-B8B2-4EBA7A59CE7B}" sibTransId="{DF1E1253-162B-4EA1-A076-A4272CEA5199}"/>
    <dgm:cxn modelId="{848D842D-000C-447F-AFC9-420BC2E69B35}" type="presOf" srcId="{C600962C-0F5A-4614-AF04-E6274BCFA5EC}" destId="{7403AEEF-EC84-43BF-B7D3-3BAB561F34E0}" srcOrd="0" destOrd="0" presId="urn:microsoft.com/office/officeart/2018/2/layout/IconVerticalSolidList"/>
    <dgm:cxn modelId="{EB29115B-E26E-4C40-BF4E-66873CF27D10}" srcId="{2E464158-D961-4025-AD3E-36109227535D}" destId="{B01FC3E7-0B3E-4533-93FE-D25B96F15529}" srcOrd="3" destOrd="0" parTransId="{75DD15E2-AF0E-4F04-82C1-40D854BA454F}" sibTransId="{9C0C2507-F7EC-4122-AE29-86DDEF7C0123}"/>
    <dgm:cxn modelId="{A197A85B-1363-4F05-AD67-E755F5711F02}" srcId="{2E464158-D961-4025-AD3E-36109227535D}" destId="{C600962C-0F5A-4614-AF04-E6274BCFA5EC}" srcOrd="0" destOrd="0" parTransId="{F6D7FF7E-CDCE-4DE2-9B3D-37307C5C7516}" sibTransId="{01631E03-427D-4494-BFBF-6380BBFFEDFE}"/>
    <dgm:cxn modelId="{8F85CA43-7763-4D7F-8891-42B870F486B4}" type="presOf" srcId="{B01FC3E7-0B3E-4533-93FE-D25B96F15529}" destId="{E0A5FA64-334B-497A-B7A7-493649CC96B7}" srcOrd="0" destOrd="0" presId="urn:microsoft.com/office/officeart/2018/2/layout/IconVerticalSolidList"/>
    <dgm:cxn modelId="{B58CA67D-45A2-4E86-B8DE-CEEFA53FD1B2}" type="presOf" srcId="{3C8A8A45-FC19-4A01-9D2E-EC8981879E29}" destId="{59C2A617-9706-4336-ABA5-5596023492F3}" srcOrd="0" destOrd="0" presId="urn:microsoft.com/office/officeart/2018/2/layout/IconVerticalSolidList"/>
    <dgm:cxn modelId="{4B9F3293-5419-492E-80F0-C47F94194E72}" type="presOf" srcId="{88B320D3-8A4B-49FC-9AB0-09071F65FCF7}" destId="{0A1D0D74-687C-4576-8FA4-55D07634D3E5}" srcOrd="0" destOrd="0" presId="urn:microsoft.com/office/officeart/2018/2/layout/IconVerticalSolidList"/>
    <dgm:cxn modelId="{C44FE1D2-843D-4581-AFE8-DC6BE47681A0}" srcId="{2E464158-D961-4025-AD3E-36109227535D}" destId="{88B320D3-8A4B-49FC-9AB0-09071F65FCF7}" srcOrd="1" destOrd="0" parTransId="{813646DF-4479-4A8C-B726-B55492A3B71A}" sibTransId="{F0AB736B-E195-4292-9F39-10B61946E2F3}"/>
    <dgm:cxn modelId="{809DC6D5-9A59-4A9C-8099-4C0E364623C6}" srcId="{24F0950B-1481-4542-BBEB-B908ED88E26D}" destId="{3C8A8A45-FC19-4A01-9D2E-EC8981879E29}" srcOrd="0" destOrd="0" parTransId="{68908FA7-6663-40E7-949A-4F368279D5D1}" sibTransId="{CBE3325D-7EBB-426E-BAB9-62C2DAB9F1F5}"/>
    <dgm:cxn modelId="{B92D12FC-7E14-4233-BC72-18376CB88C32}" type="presOf" srcId="{2E464158-D961-4025-AD3E-36109227535D}" destId="{5A68191D-FBB8-4BE2-983D-5A8D9393299C}" srcOrd="0" destOrd="0" presId="urn:microsoft.com/office/officeart/2018/2/layout/IconVerticalSolidList"/>
    <dgm:cxn modelId="{FA2CE875-F093-4926-9402-38D594C9257E}" type="presParOf" srcId="{5A68191D-FBB8-4BE2-983D-5A8D9393299C}" destId="{54F9C6B9-6E76-4D03-B6FD-324AE78B1916}" srcOrd="0" destOrd="0" presId="urn:microsoft.com/office/officeart/2018/2/layout/IconVerticalSolidList"/>
    <dgm:cxn modelId="{DC7F8D69-8538-4E5B-82D8-F4C259ED41BD}" type="presParOf" srcId="{54F9C6B9-6E76-4D03-B6FD-324AE78B1916}" destId="{0309BC2A-14FE-417F-9B53-FFFA31F0C2C7}" srcOrd="0" destOrd="0" presId="urn:microsoft.com/office/officeart/2018/2/layout/IconVerticalSolidList"/>
    <dgm:cxn modelId="{566C41E7-42F5-4BEC-BA61-CAAF684A05A6}" type="presParOf" srcId="{54F9C6B9-6E76-4D03-B6FD-324AE78B1916}" destId="{75715F37-BEEB-4E7E-AF81-638DC51C2DDD}" srcOrd="1" destOrd="0" presId="urn:microsoft.com/office/officeart/2018/2/layout/IconVerticalSolidList"/>
    <dgm:cxn modelId="{42CB9599-A536-452C-86E7-3EB3DE2685F6}" type="presParOf" srcId="{54F9C6B9-6E76-4D03-B6FD-324AE78B1916}" destId="{EA83459A-5AE6-4400-8831-DEAFB6152F97}" srcOrd="2" destOrd="0" presId="urn:microsoft.com/office/officeart/2018/2/layout/IconVerticalSolidList"/>
    <dgm:cxn modelId="{961A4E44-4F44-44FF-9616-F07556EA4AF0}" type="presParOf" srcId="{54F9C6B9-6E76-4D03-B6FD-324AE78B1916}" destId="{7403AEEF-EC84-43BF-B7D3-3BAB561F34E0}" srcOrd="3" destOrd="0" presId="urn:microsoft.com/office/officeart/2018/2/layout/IconVerticalSolidList"/>
    <dgm:cxn modelId="{29B6D507-220B-469B-96F5-F878C384E528}" type="presParOf" srcId="{5A68191D-FBB8-4BE2-983D-5A8D9393299C}" destId="{575E96A1-AF21-4A86-8C00-D4E1EF5A8472}" srcOrd="1" destOrd="0" presId="urn:microsoft.com/office/officeart/2018/2/layout/IconVerticalSolidList"/>
    <dgm:cxn modelId="{086D1354-F064-4D54-BC76-365354C1CC7C}" type="presParOf" srcId="{5A68191D-FBB8-4BE2-983D-5A8D9393299C}" destId="{40A1CFB8-B493-433C-9C39-C05BB398A4D3}" srcOrd="2" destOrd="0" presId="urn:microsoft.com/office/officeart/2018/2/layout/IconVerticalSolidList"/>
    <dgm:cxn modelId="{2F2D7DEE-D626-433E-B4B9-743600C6A168}" type="presParOf" srcId="{40A1CFB8-B493-433C-9C39-C05BB398A4D3}" destId="{3EE3B429-DD0B-4D02-A85A-751337E0716F}" srcOrd="0" destOrd="0" presId="urn:microsoft.com/office/officeart/2018/2/layout/IconVerticalSolidList"/>
    <dgm:cxn modelId="{41550CA6-43AA-46EE-9A71-DE19ED0A4133}" type="presParOf" srcId="{40A1CFB8-B493-433C-9C39-C05BB398A4D3}" destId="{FE4ADA4A-9226-4EE1-AA84-508883C2DD40}" srcOrd="1" destOrd="0" presId="urn:microsoft.com/office/officeart/2018/2/layout/IconVerticalSolidList"/>
    <dgm:cxn modelId="{A7E0335B-822A-475E-9522-BC31D5447BAE}" type="presParOf" srcId="{40A1CFB8-B493-433C-9C39-C05BB398A4D3}" destId="{3F82EE08-38E7-469A-939D-30EC3F92CBD8}" srcOrd="2" destOrd="0" presId="urn:microsoft.com/office/officeart/2018/2/layout/IconVerticalSolidList"/>
    <dgm:cxn modelId="{9D867537-FEC0-4B9F-8682-2C15B77FD78B}" type="presParOf" srcId="{40A1CFB8-B493-433C-9C39-C05BB398A4D3}" destId="{0A1D0D74-687C-4576-8FA4-55D07634D3E5}" srcOrd="3" destOrd="0" presId="urn:microsoft.com/office/officeart/2018/2/layout/IconVerticalSolidList"/>
    <dgm:cxn modelId="{44DECC81-80B3-42C0-B7DA-272592C0696B}" type="presParOf" srcId="{5A68191D-FBB8-4BE2-983D-5A8D9393299C}" destId="{2C880630-948A-4F42-BDFE-FE3093AE6B1E}" srcOrd="3" destOrd="0" presId="urn:microsoft.com/office/officeart/2018/2/layout/IconVerticalSolidList"/>
    <dgm:cxn modelId="{3EDA6C5D-2AF1-44CD-9F02-EA375906255A}" type="presParOf" srcId="{5A68191D-FBB8-4BE2-983D-5A8D9393299C}" destId="{3C4535EC-7A9B-4B5A-94C7-0A344A3BD2CE}" srcOrd="4" destOrd="0" presId="urn:microsoft.com/office/officeart/2018/2/layout/IconVerticalSolidList"/>
    <dgm:cxn modelId="{A499772F-9705-48E5-A251-6E9E83C85A7A}" type="presParOf" srcId="{3C4535EC-7A9B-4B5A-94C7-0A344A3BD2CE}" destId="{3A0937ED-57E4-4FC0-A6DF-E3C5BAB92DC1}" srcOrd="0" destOrd="0" presId="urn:microsoft.com/office/officeart/2018/2/layout/IconVerticalSolidList"/>
    <dgm:cxn modelId="{93B93D7A-7283-4149-B2F4-5A47DFE14C78}" type="presParOf" srcId="{3C4535EC-7A9B-4B5A-94C7-0A344A3BD2CE}" destId="{248B3571-BF72-40FA-9870-28998A11A783}" srcOrd="1" destOrd="0" presId="urn:microsoft.com/office/officeart/2018/2/layout/IconVerticalSolidList"/>
    <dgm:cxn modelId="{91392325-3862-41FA-A2E8-9109A32ACD75}" type="presParOf" srcId="{3C4535EC-7A9B-4B5A-94C7-0A344A3BD2CE}" destId="{DFB9AB28-7738-462B-B3F2-0537F8432179}" srcOrd="2" destOrd="0" presId="urn:microsoft.com/office/officeart/2018/2/layout/IconVerticalSolidList"/>
    <dgm:cxn modelId="{0FBF6F5D-FDE1-467C-8514-D7EE8A05E712}" type="presParOf" srcId="{3C4535EC-7A9B-4B5A-94C7-0A344A3BD2CE}" destId="{4298E8AF-F306-4AAB-AA3D-A47E695B1EF4}" srcOrd="3" destOrd="0" presId="urn:microsoft.com/office/officeart/2018/2/layout/IconVerticalSolidList"/>
    <dgm:cxn modelId="{AA1CB756-C9AB-4216-909B-9AFD869AFFBD}" type="presParOf" srcId="{3C4535EC-7A9B-4B5A-94C7-0A344A3BD2CE}" destId="{59C2A617-9706-4336-ABA5-5596023492F3}" srcOrd="4" destOrd="0" presId="urn:microsoft.com/office/officeart/2018/2/layout/IconVerticalSolidList"/>
    <dgm:cxn modelId="{A4D232C9-61F1-4DC8-BDBF-DB6F6BD69041}" type="presParOf" srcId="{5A68191D-FBB8-4BE2-983D-5A8D9393299C}" destId="{4FDB6BBD-97B7-4F65-A4D2-B917688BFFB7}" srcOrd="5" destOrd="0" presId="urn:microsoft.com/office/officeart/2018/2/layout/IconVerticalSolidList"/>
    <dgm:cxn modelId="{BD25212A-AAAB-428F-A142-F7A3F1539E75}" type="presParOf" srcId="{5A68191D-FBB8-4BE2-983D-5A8D9393299C}" destId="{C33F387B-D8E1-4291-850D-F74BB3B0D450}" srcOrd="6" destOrd="0" presId="urn:microsoft.com/office/officeart/2018/2/layout/IconVerticalSolidList"/>
    <dgm:cxn modelId="{81E307C3-C52E-4FDB-BCDF-85DDF7A5B6A3}" type="presParOf" srcId="{C33F387B-D8E1-4291-850D-F74BB3B0D450}" destId="{6815F61F-1285-40B2-AE4F-0E462EACD56D}" srcOrd="0" destOrd="0" presId="urn:microsoft.com/office/officeart/2018/2/layout/IconVerticalSolidList"/>
    <dgm:cxn modelId="{FABA890E-F0E7-47E0-B3AC-887AE00D3B4E}" type="presParOf" srcId="{C33F387B-D8E1-4291-850D-F74BB3B0D450}" destId="{2A233510-2F9C-47B7-8C18-F4126C190572}" srcOrd="1" destOrd="0" presId="urn:microsoft.com/office/officeart/2018/2/layout/IconVerticalSolidList"/>
    <dgm:cxn modelId="{2941BB48-257D-4DD3-B64C-17C86599B9F7}" type="presParOf" srcId="{C33F387B-D8E1-4291-850D-F74BB3B0D450}" destId="{9FBCC7C5-A5D9-4468-8C2B-4150B1C2F220}" srcOrd="2" destOrd="0" presId="urn:microsoft.com/office/officeart/2018/2/layout/IconVerticalSolidList"/>
    <dgm:cxn modelId="{A4CCC087-A342-4C7D-B4A7-FE5F0AAAA307}" type="presParOf" srcId="{C33F387B-D8E1-4291-850D-F74BB3B0D450}" destId="{E0A5FA64-334B-497A-B7A7-493649CC96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C8A6B-AFE7-41B6-8F92-A1F239997D2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4F943FF-130D-4710-AEEA-5BA53A42D541}">
      <dgm:prSet/>
      <dgm:spPr/>
      <dgm:t>
        <a:bodyPr/>
        <a:lstStyle/>
        <a:p>
          <a:r>
            <a:rPr lang="en-US"/>
            <a:t>Age 58-75 (Baby Boomers)</a:t>
          </a:r>
        </a:p>
      </dgm:t>
    </dgm:pt>
    <dgm:pt modelId="{D827CA3E-360C-42FC-8C7C-BDD2F2528D0E}" type="parTrans" cxnId="{CC7FD6B1-1BAB-4C0C-AC38-54CBE63FBDE0}">
      <dgm:prSet/>
      <dgm:spPr/>
      <dgm:t>
        <a:bodyPr/>
        <a:lstStyle/>
        <a:p>
          <a:endParaRPr lang="en-US"/>
        </a:p>
      </dgm:t>
    </dgm:pt>
    <dgm:pt modelId="{0DD4D5C4-5142-41C0-918A-7051529C290F}" type="sibTrans" cxnId="{CC7FD6B1-1BAB-4C0C-AC38-54CBE63FBDE0}">
      <dgm:prSet/>
      <dgm:spPr/>
      <dgm:t>
        <a:bodyPr/>
        <a:lstStyle/>
        <a:p>
          <a:endParaRPr lang="en-US"/>
        </a:p>
      </dgm:t>
    </dgm:pt>
    <dgm:pt modelId="{99CB5C9F-CA87-4B17-B61C-65FFD77DDCA3}">
      <dgm:prSet/>
      <dgm:spPr/>
      <dgm:t>
        <a:bodyPr/>
        <a:lstStyle/>
        <a:p>
          <a:pPr rtl="0"/>
          <a:r>
            <a:rPr lang="en-US"/>
            <a:t>Preferred communication is face to face or telephone over email and text</a:t>
          </a:r>
          <a:r>
            <a:rPr lang="en-US">
              <a:latin typeface="Calibri Light" panose="020F0302020204030204"/>
            </a:rPr>
            <a:t>.</a:t>
          </a:r>
          <a:endParaRPr lang="en-US"/>
        </a:p>
      </dgm:t>
    </dgm:pt>
    <dgm:pt modelId="{35177AD0-BD4C-4A97-95F7-B3E29F5562FB}" type="parTrans" cxnId="{5B655281-83DE-42E4-8A84-BFD2638C7FDA}">
      <dgm:prSet/>
      <dgm:spPr/>
      <dgm:t>
        <a:bodyPr/>
        <a:lstStyle/>
        <a:p>
          <a:endParaRPr lang="en-US"/>
        </a:p>
      </dgm:t>
    </dgm:pt>
    <dgm:pt modelId="{67411F03-8B68-479A-AF51-22E2226AACAA}" type="sibTrans" cxnId="{5B655281-83DE-42E4-8A84-BFD2638C7FDA}">
      <dgm:prSet/>
      <dgm:spPr/>
      <dgm:t>
        <a:bodyPr/>
        <a:lstStyle/>
        <a:p>
          <a:endParaRPr lang="en-US"/>
        </a:p>
      </dgm:t>
    </dgm:pt>
    <dgm:pt modelId="{B4689049-5972-4513-8213-E17E606348A8}">
      <dgm:prSet/>
      <dgm:spPr/>
      <dgm:t>
        <a:bodyPr/>
        <a:lstStyle/>
        <a:p>
          <a:r>
            <a:rPr lang="en-US"/>
            <a:t>Age 40-57 (Generation X)</a:t>
          </a:r>
        </a:p>
      </dgm:t>
    </dgm:pt>
    <dgm:pt modelId="{33A0AEB7-B8D4-4523-9B04-7A3F87E17B60}" type="parTrans" cxnId="{C0729762-14C3-4583-BDE2-DAD38F871071}">
      <dgm:prSet/>
      <dgm:spPr/>
      <dgm:t>
        <a:bodyPr/>
        <a:lstStyle/>
        <a:p>
          <a:endParaRPr lang="en-US"/>
        </a:p>
      </dgm:t>
    </dgm:pt>
    <dgm:pt modelId="{E6E0A67A-7820-4133-A818-342D4E108F10}" type="sibTrans" cxnId="{C0729762-14C3-4583-BDE2-DAD38F871071}">
      <dgm:prSet/>
      <dgm:spPr/>
      <dgm:t>
        <a:bodyPr/>
        <a:lstStyle/>
        <a:p>
          <a:endParaRPr lang="en-US"/>
        </a:p>
      </dgm:t>
    </dgm:pt>
    <dgm:pt modelId="{6D37C9CF-B73B-42EE-B152-FB476CB8469E}">
      <dgm:prSet/>
      <dgm:spPr/>
      <dgm:t>
        <a:bodyPr/>
        <a:lstStyle/>
        <a:p>
          <a:r>
            <a:rPr lang="en-US"/>
            <a:t>Preferred communication is email and cell phone over face to face</a:t>
          </a:r>
          <a:r>
            <a:rPr lang="en-US">
              <a:latin typeface="Calibri Light" panose="020F0302020204030204"/>
            </a:rPr>
            <a:t>.</a:t>
          </a:r>
          <a:endParaRPr lang="en-US"/>
        </a:p>
      </dgm:t>
    </dgm:pt>
    <dgm:pt modelId="{D5E99122-9C4A-42A0-A5A9-743AAEB04B38}" type="parTrans" cxnId="{130B8C7A-A2B4-44C1-82D0-1C093141F627}">
      <dgm:prSet/>
      <dgm:spPr/>
      <dgm:t>
        <a:bodyPr/>
        <a:lstStyle/>
        <a:p>
          <a:endParaRPr lang="en-US"/>
        </a:p>
      </dgm:t>
    </dgm:pt>
    <dgm:pt modelId="{ABD2E4AC-ACAE-49D7-AD9A-3271F12D9487}" type="sibTrans" cxnId="{130B8C7A-A2B4-44C1-82D0-1C093141F627}">
      <dgm:prSet/>
      <dgm:spPr/>
      <dgm:t>
        <a:bodyPr/>
        <a:lstStyle/>
        <a:p>
          <a:endParaRPr lang="en-US"/>
        </a:p>
      </dgm:t>
    </dgm:pt>
    <dgm:pt modelId="{0393C215-D597-46E4-BE0F-2AC30EB50EBF}">
      <dgm:prSet/>
      <dgm:spPr/>
      <dgm:t>
        <a:bodyPr/>
        <a:lstStyle/>
        <a:p>
          <a:r>
            <a:rPr lang="en-US"/>
            <a:t>Age 25-39 (Millennials)</a:t>
          </a:r>
        </a:p>
      </dgm:t>
    </dgm:pt>
    <dgm:pt modelId="{5845D0F4-2F21-4D89-B531-DE93E164400E}" type="parTrans" cxnId="{98580238-CE37-4C3C-841D-4232CD8C41EA}">
      <dgm:prSet/>
      <dgm:spPr/>
      <dgm:t>
        <a:bodyPr/>
        <a:lstStyle/>
        <a:p>
          <a:endParaRPr lang="en-US"/>
        </a:p>
      </dgm:t>
    </dgm:pt>
    <dgm:pt modelId="{B60E3CBA-AAB3-45EA-A872-8C1B31AAB95E}" type="sibTrans" cxnId="{98580238-CE37-4C3C-841D-4232CD8C41EA}">
      <dgm:prSet/>
      <dgm:spPr/>
      <dgm:t>
        <a:bodyPr/>
        <a:lstStyle/>
        <a:p>
          <a:endParaRPr lang="en-US"/>
        </a:p>
      </dgm:t>
    </dgm:pt>
    <dgm:pt modelId="{5017BC89-2E23-4E41-B634-BE58267AECD5}">
      <dgm:prSet/>
      <dgm:spPr/>
      <dgm:t>
        <a:bodyPr/>
        <a:lstStyle/>
        <a:p>
          <a:r>
            <a:rPr lang="en-US" dirty="0"/>
            <a:t>Preferred communication is email and text over face to face and telephone</a:t>
          </a:r>
          <a:r>
            <a:rPr lang="en-US" dirty="0">
              <a:latin typeface="Calibri Light" panose="020F0302020204030204"/>
            </a:rPr>
            <a:t>.</a:t>
          </a:r>
          <a:r>
            <a:rPr lang="en-US" dirty="0"/>
            <a:t> </a:t>
          </a:r>
        </a:p>
      </dgm:t>
    </dgm:pt>
    <dgm:pt modelId="{94F40000-248F-468E-A121-B644EE508EE9}" type="parTrans" cxnId="{8AAE7526-97A9-4567-BF1C-1424D492C902}">
      <dgm:prSet/>
      <dgm:spPr/>
      <dgm:t>
        <a:bodyPr/>
        <a:lstStyle/>
        <a:p>
          <a:endParaRPr lang="en-US"/>
        </a:p>
      </dgm:t>
    </dgm:pt>
    <dgm:pt modelId="{831BD992-2621-4EE3-A687-282C7DDFAF7A}" type="sibTrans" cxnId="{8AAE7526-97A9-4567-BF1C-1424D492C902}">
      <dgm:prSet/>
      <dgm:spPr/>
      <dgm:t>
        <a:bodyPr/>
        <a:lstStyle/>
        <a:p>
          <a:endParaRPr lang="en-US"/>
        </a:p>
      </dgm:t>
    </dgm:pt>
    <dgm:pt modelId="{91BBEDBF-5D1C-4B40-AEA2-728BF19549CB}">
      <dgm:prSet/>
      <dgm:spPr/>
      <dgm:t>
        <a:bodyPr/>
        <a:lstStyle/>
        <a:p>
          <a:r>
            <a:rPr lang="en-US"/>
            <a:t>Age 24 and younger (Generation Z)</a:t>
          </a:r>
        </a:p>
      </dgm:t>
    </dgm:pt>
    <dgm:pt modelId="{2BF228F7-A2A5-4C5D-882E-61791EBB4A04}" type="parTrans" cxnId="{C01934F5-1EBF-4D77-828D-97F9EE601EF9}">
      <dgm:prSet/>
      <dgm:spPr/>
      <dgm:t>
        <a:bodyPr/>
        <a:lstStyle/>
        <a:p>
          <a:endParaRPr lang="en-US"/>
        </a:p>
      </dgm:t>
    </dgm:pt>
    <dgm:pt modelId="{1CD95472-A9F3-43D8-A83D-D15FE0C4144B}" type="sibTrans" cxnId="{C01934F5-1EBF-4D77-828D-97F9EE601EF9}">
      <dgm:prSet/>
      <dgm:spPr/>
      <dgm:t>
        <a:bodyPr/>
        <a:lstStyle/>
        <a:p>
          <a:endParaRPr lang="en-US"/>
        </a:p>
      </dgm:t>
    </dgm:pt>
    <dgm:pt modelId="{A8E98CD0-8B5F-4B76-BCED-48310EFA389C}">
      <dgm:prSet/>
      <dgm:spPr/>
      <dgm:t>
        <a:bodyPr/>
        <a:lstStyle/>
        <a:p>
          <a:r>
            <a:rPr lang="en-US"/>
            <a:t>Preferred communication is face to face over email or other written communication</a:t>
          </a:r>
          <a:r>
            <a:rPr lang="en-US">
              <a:latin typeface="Calibri Light" panose="020F0302020204030204"/>
            </a:rPr>
            <a:t>.</a:t>
          </a:r>
          <a:r>
            <a:rPr lang="en-US"/>
            <a:t> </a:t>
          </a:r>
        </a:p>
      </dgm:t>
    </dgm:pt>
    <dgm:pt modelId="{92FDE3ED-3CCF-408A-BE99-F9AEDE02AFFF}" type="parTrans" cxnId="{5DB19833-885C-4DC0-BBBF-0F7EA64EDA12}">
      <dgm:prSet/>
      <dgm:spPr/>
      <dgm:t>
        <a:bodyPr/>
        <a:lstStyle/>
        <a:p>
          <a:endParaRPr lang="en-US"/>
        </a:p>
      </dgm:t>
    </dgm:pt>
    <dgm:pt modelId="{E06C02EF-2660-4F04-AD1C-EF892507C7DF}" type="sibTrans" cxnId="{5DB19833-885C-4DC0-BBBF-0F7EA64EDA12}">
      <dgm:prSet/>
      <dgm:spPr/>
      <dgm:t>
        <a:bodyPr/>
        <a:lstStyle/>
        <a:p>
          <a:endParaRPr lang="en-US"/>
        </a:p>
      </dgm:t>
    </dgm:pt>
    <dgm:pt modelId="{806ABB87-A5AA-4142-8426-43912B4951DD}" type="pres">
      <dgm:prSet presAssocID="{0E9C8A6B-AFE7-41B6-8F92-A1F239997D20}" presName="linear" presStyleCnt="0">
        <dgm:presLayoutVars>
          <dgm:animLvl val="lvl"/>
          <dgm:resizeHandles val="exact"/>
        </dgm:presLayoutVars>
      </dgm:prSet>
      <dgm:spPr/>
    </dgm:pt>
    <dgm:pt modelId="{6C79F3A5-5EA7-4C55-A92F-ADFDF3A3C8CE}" type="pres">
      <dgm:prSet presAssocID="{B4F943FF-130D-4710-AEEA-5BA53A42D541}" presName="parentText" presStyleLbl="node1" presStyleIdx="0" presStyleCnt="4">
        <dgm:presLayoutVars>
          <dgm:chMax val="0"/>
          <dgm:bulletEnabled val="1"/>
        </dgm:presLayoutVars>
      </dgm:prSet>
      <dgm:spPr/>
    </dgm:pt>
    <dgm:pt modelId="{CE2C66C6-84CF-4A32-97DE-2DB5E07D22F6}" type="pres">
      <dgm:prSet presAssocID="{B4F943FF-130D-4710-AEEA-5BA53A42D541}" presName="childText" presStyleLbl="revTx" presStyleIdx="0" presStyleCnt="4">
        <dgm:presLayoutVars>
          <dgm:bulletEnabled val="1"/>
        </dgm:presLayoutVars>
      </dgm:prSet>
      <dgm:spPr/>
    </dgm:pt>
    <dgm:pt modelId="{9650E839-D76F-4884-8BEE-C48929C68D49}" type="pres">
      <dgm:prSet presAssocID="{B4689049-5972-4513-8213-E17E606348A8}" presName="parentText" presStyleLbl="node1" presStyleIdx="1" presStyleCnt="4">
        <dgm:presLayoutVars>
          <dgm:chMax val="0"/>
          <dgm:bulletEnabled val="1"/>
        </dgm:presLayoutVars>
      </dgm:prSet>
      <dgm:spPr/>
    </dgm:pt>
    <dgm:pt modelId="{0E5EBFA5-F7DA-4596-9516-4A9E6E41A044}" type="pres">
      <dgm:prSet presAssocID="{B4689049-5972-4513-8213-E17E606348A8}" presName="childText" presStyleLbl="revTx" presStyleIdx="1" presStyleCnt="4">
        <dgm:presLayoutVars>
          <dgm:bulletEnabled val="1"/>
        </dgm:presLayoutVars>
      </dgm:prSet>
      <dgm:spPr/>
    </dgm:pt>
    <dgm:pt modelId="{9DE25D7D-6834-4456-BB07-142743BFC2A0}" type="pres">
      <dgm:prSet presAssocID="{0393C215-D597-46E4-BE0F-2AC30EB50EBF}" presName="parentText" presStyleLbl="node1" presStyleIdx="2" presStyleCnt="4">
        <dgm:presLayoutVars>
          <dgm:chMax val="0"/>
          <dgm:bulletEnabled val="1"/>
        </dgm:presLayoutVars>
      </dgm:prSet>
      <dgm:spPr/>
    </dgm:pt>
    <dgm:pt modelId="{239C08A1-CD76-4F8E-A89B-29C98485357F}" type="pres">
      <dgm:prSet presAssocID="{0393C215-D597-46E4-BE0F-2AC30EB50EBF}" presName="childText" presStyleLbl="revTx" presStyleIdx="2" presStyleCnt="4">
        <dgm:presLayoutVars>
          <dgm:bulletEnabled val="1"/>
        </dgm:presLayoutVars>
      </dgm:prSet>
      <dgm:spPr/>
    </dgm:pt>
    <dgm:pt modelId="{D67706CC-F421-4342-BF54-9C4B67BA6DF0}" type="pres">
      <dgm:prSet presAssocID="{91BBEDBF-5D1C-4B40-AEA2-728BF19549CB}" presName="parentText" presStyleLbl="node1" presStyleIdx="3" presStyleCnt="4">
        <dgm:presLayoutVars>
          <dgm:chMax val="0"/>
          <dgm:bulletEnabled val="1"/>
        </dgm:presLayoutVars>
      </dgm:prSet>
      <dgm:spPr/>
    </dgm:pt>
    <dgm:pt modelId="{765BFA0E-1FFC-4A1C-9ED1-CD2DE2B9A6F4}" type="pres">
      <dgm:prSet presAssocID="{91BBEDBF-5D1C-4B40-AEA2-728BF19549CB}" presName="childText" presStyleLbl="revTx" presStyleIdx="3" presStyleCnt="4">
        <dgm:presLayoutVars>
          <dgm:bulletEnabled val="1"/>
        </dgm:presLayoutVars>
      </dgm:prSet>
      <dgm:spPr/>
    </dgm:pt>
  </dgm:ptLst>
  <dgm:cxnLst>
    <dgm:cxn modelId="{6E658118-118A-482A-A90D-A353C556665F}" type="presOf" srcId="{5017BC89-2E23-4E41-B634-BE58267AECD5}" destId="{239C08A1-CD76-4F8E-A89B-29C98485357F}" srcOrd="0" destOrd="0" presId="urn:microsoft.com/office/officeart/2005/8/layout/vList2"/>
    <dgm:cxn modelId="{8AAE7526-97A9-4567-BF1C-1424D492C902}" srcId="{0393C215-D597-46E4-BE0F-2AC30EB50EBF}" destId="{5017BC89-2E23-4E41-B634-BE58267AECD5}" srcOrd="0" destOrd="0" parTransId="{94F40000-248F-468E-A121-B644EE508EE9}" sibTransId="{831BD992-2621-4EE3-A687-282C7DDFAF7A}"/>
    <dgm:cxn modelId="{5DB19833-885C-4DC0-BBBF-0F7EA64EDA12}" srcId="{91BBEDBF-5D1C-4B40-AEA2-728BF19549CB}" destId="{A8E98CD0-8B5F-4B76-BCED-48310EFA389C}" srcOrd="0" destOrd="0" parTransId="{92FDE3ED-3CCF-408A-BE99-F9AEDE02AFFF}" sibTransId="{E06C02EF-2660-4F04-AD1C-EF892507C7DF}"/>
    <dgm:cxn modelId="{98580238-CE37-4C3C-841D-4232CD8C41EA}" srcId="{0E9C8A6B-AFE7-41B6-8F92-A1F239997D20}" destId="{0393C215-D597-46E4-BE0F-2AC30EB50EBF}" srcOrd="2" destOrd="0" parTransId="{5845D0F4-2F21-4D89-B531-DE93E164400E}" sibTransId="{B60E3CBA-AAB3-45EA-A872-8C1B31AAB95E}"/>
    <dgm:cxn modelId="{AB15773F-EB27-4889-AD30-E2986DE46DF5}" type="presOf" srcId="{B4F943FF-130D-4710-AEEA-5BA53A42D541}" destId="{6C79F3A5-5EA7-4C55-A92F-ADFDF3A3C8CE}" srcOrd="0" destOrd="0" presId="urn:microsoft.com/office/officeart/2005/8/layout/vList2"/>
    <dgm:cxn modelId="{58C78E42-E585-48D1-B04B-CC3C599F7145}" type="presOf" srcId="{A8E98CD0-8B5F-4B76-BCED-48310EFA389C}" destId="{765BFA0E-1FFC-4A1C-9ED1-CD2DE2B9A6F4}" srcOrd="0" destOrd="0" presId="urn:microsoft.com/office/officeart/2005/8/layout/vList2"/>
    <dgm:cxn modelId="{C0729762-14C3-4583-BDE2-DAD38F871071}" srcId="{0E9C8A6B-AFE7-41B6-8F92-A1F239997D20}" destId="{B4689049-5972-4513-8213-E17E606348A8}" srcOrd="1" destOrd="0" parTransId="{33A0AEB7-B8D4-4523-9B04-7A3F87E17B60}" sibTransId="{E6E0A67A-7820-4133-A818-342D4E108F10}"/>
    <dgm:cxn modelId="{36FCA66D-B8D8-45C3-8AA4-CE14CDF83DBB}" type="presOf" srcId="{91BBEDBF-5D1C-4B40-AEA2-728BF19549CB}" destId="{D67706CC-F421-4342-BF54-9C4B67BA6DF0}" srcOrd="0" destOrd="0" presId="urn:microsoft.com/office/officeart/2005/8/layout/vList2"/>
    <dgm:cxn modelId="{99B5366E-9804-4EB1-8113-07EBD87CDEDB}" type="presOf" srcId="{B4689049-5972-4513-8213-E17E606348A8}" destId="{9650E839-D76F-4884-8BEE-C48929C68D49}" srcOrd="0" destOrd="0" presId="urn:microsoft.com/office/officeart/2005/8/layout/vList2"/>
    <dgm:cxn modelId="{130B8C7A-A2B4-44C1-82D0-1C093141F627}" srcId="{B4689049-5972-4513-8213-E17E606348A8}" destId="{6D37C9CF-B73B-42EE-B152-FB476CB8469E}" srcOrd="0" destOrd="0" parTransId="{D5E99122-9C4A-42A0-A5A9-743AAEB04B38}" sibTransId="{ABD2E4AC-ACAE-49D7-AD9A-3271F12D9487}"/>
    <dgm:cxn modelId="{5B655281-83DE-42E4-8A84-BFD2638C7FDA}" srcId="{B4F943FF-130D-4710-AEEA-5BA53A42D541}" destId="{99CB5C9F-CA87-4B17-B61C-65FFD77DDCA3}" srcOrd="0" destOrd="0" parTransId="{35177AD0-BD4C-4A97-95F7-B3E29F5562FB}" sibTransId="{67411F03-8B68-479A-AF51-22E2226AACAA}"/>
    <dgm:cxn modelId="{07DADF8A-1F4F-4C31-A997-CFDFE5D2A9F0}" type="presOf" srcId="{99CB5C9F-CA87-4B17-B61C-65FFD77DDCA3}" destId="{CE2C66C6-84CF-4A32-97DE-2DB5E07D22F6}" srcOrd="0" destOrd="0" presId="urn:microsoft.com/office/officeart/2005/8/layout/vList2"/>
    <dgm:cxn modelId="{CFBBBFA5-D1B5-4369-86DA-A4705AD2CBDE}" type="presOf" srcId="{6D37C9CF-B73B-42EE-B152-FB476CB8469E}" destId="{0E5EBFA5-F7DA-4596-9516-4A9E6E41A044}" srcOrd="0" destOrd="0" presId="urn:microsoft.com/office/officeart/2005/8/layout/vList2"/>
    <dgm:cxn modelId="{CC7FD6B1-1BAB-4C0C-AC38-54CBE63FBDE0}" srcId="{0E9C8A6B-AFE7-41B6-8F92-A1F239997D20}" destId="{B4F943FF-130D-4710-AEEA-5BA53A42D541}" srcOrd="0" destOrd="0" parTransId="{D827CA3E-360C-42FC-8C7C-BDD2F2528D0E}" sibTransId="{0DD4D5C4-5142-41C0-918A-7051529C290F}"/>
    <dgm:cxn modelId="{65E838E1-DC93-4EFD-A30C-B80FA31B592C}" type="presOf" srcId="{0E9C8A6B-AFE7-41B6-8F92-A1F239997D20}" destId="{806ABB87-A5AA-4142-8426-43912B4951DD}" srcOrd="0" destOrd="0" presId="urn:microsoft.com/office/officeart/2005/8/layout/vList2"/>
    <dgm:cxn modelId="{C01934F5-1EBF-4D77-828D-97F9EE601EF9}" srcId="{0E9C8A6B-AFE7-41B6-8F92-A1F239997D20}" destId="{91BBEDBF-5D1C-4B40-AEA2-728BF19549CB}" srcOrd="3" destOrd="0" parTransId="{2BF228F7-A2A5-4C5D-882E-61791EBB4A04}" sibTransId="{1CD95472-A9F3-43D8-A83D-D15FE0C4144B}"/>
    <dgm:cxn modelId="{9BED68FD-B51F-4661-A64D-615506D35F2D}" type="presOf" srcId="{0393C215-D597-46E4-BE0F-2AC30EB50EBF}" destId="{9DE25D7D-6834-4456-BB07-142743BFC2A0}" srcOrd="0" destOrd="0" presId="urn:microsoft.com/office/officeart/2005/8/layout/vList2"/>
    <dgm:cxn modelId="{4FDADC05-8BF0-48E2-932C-045C395F2D10}" type="presParOf" srcId="{806ABB87-A5AA-4142-8426-43912B4951DD}" destId="{6C79F3A5-5EA7-4C55-A92F-ADFDF3A3C8CE}" srcOrd="0" destOrd="0" presId="urn:microsoft.com/office/officeart/2005/8/layout/vList2"/>
    <dgm:cxn modelId="{A2A320FB-E28B-4E59-8D5B-35C8407317E8}" type="presParOf" srcId="{806ABB87-A5AA-4142-8426-43912B4951DD}" destId="{CE2C66C6-84CF-4A32-97DE-2DB5E07D22F6}" srcOrd="1" destOrd="0" presId="urn:microsoft.com/office/officeart/2005/8/layout/vList2"/>
    <dgm:cxn modelId="{0D36DA82-5A92-4B77-941E-2CD52A84F290}" type="presParOf" srcId="{806ABB87-A5AA-4142-8426-43912B4951DD}" destId="{9650E839-D76F-4884-8BEE-C48929C68D49}" srcOrd="2" destOrd="0" presId="urn:microsoft.com/office/officeart/2005/8/layout/vList2"/>
    <dgm:cxn modelId="{07C79D07-6FB4-43F8-BA62-E7B61D230278}" type="presParOf" srcId="{806ABB87-A5AA-4142-8426-43912B4951DD}" destId="{0E5EBFA5-F7DA-4596-9516-4A9E6E41A044}" srcOrd="3" destOrd="0" presId="urn:microsoft.com/office/officeart/2005/8/layout/vList2"/>
    <dgm:cxn modelId="{1ADEF10C-B61A-40CC-83AA-462F5ED491E0}" type="presParOf" srcId="{806ABB87-A5AA-4142-8426-43912B4951DD}" destId="{9DE25D7D-6834-4456-BB07-142743BFC2A0}" srcOrd="4" destOrd="0" presId="urn:microsoft.com/office/officeart/2005/8/layout/vList2"/>
    <dgm:cxn modelId="{41D5204E-793D-4CD6-BF69-578341BA9BE3}" type="presParOf" srcId="{806ABB87-A5AA-4142-8426-43912B4951DD}" destId="{239C08A1-CD76-4F8E-A89B-29C98485357F}" srcOrd="5" destOrd="0" presId="urn:microsoft.com/office/officeart/2005/8/layout/vList2"/>
    <dgm:cxn modelId="{16CCD168-F75A-4CFF-B0F7-57BF62BC1E42}" type="presParOf" srcId="{806ABB87-A5AA-4142-8426-43912B4951DD}" destId="{D67706CC-F421-4342-BF54-9C4B67BA6DF0}" srcOrd="6" destOrd="0" presId="urn:microsoft.com/office/officeart/2005/8/layout/vList2"/>
    <dgm:cxn modelId="{1CA7357D-9731-4B26-876E-F15F01C0CD4C}" type="presParOf" srcId="{806ABB87-A5AA-4142-8426-43912B4951DD}" destId="{765BFA0E-1FFC-4A1C-9ED1-CD2DE2B9A6F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A5FAC-8F21-42A8-B56C-E1CDB22225C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701FDCB-8E38-4498-A3DA-8BFF1341B818}">
      <dgm:prSet/>
      <dgm:spPr/>
      <dgm:t>
        <a:bodyPr/>
        <a:lstStyle/>
        <a:p>
          <a:r>
            <a:rPr lang="en-US" dirty="0"/>
            <a:t>Google based or can be printed out email </a:t>
          </a:r>
          <a:r>
            <a:rPr lang="en-US" dirty="0">
              <a:hlinkClick xmlns:r="http://schemas.openxmlformats.org/officeDocument/2006/relationships" r:id="rId1"/>
            </a:rPr>
            <a:t>amber.Freouf@usda.gov</a:t>
          </a:r>
          <a:r>
            <a:rPr lang="en-US" dirty="0"/>
            <a:t> for template </a:t>
          </a:r>
        </a:p>
      </dgm:t>
    </dgm:pt>
    <dgm:pt modelId="{7A6F00C3-9D75-4022-8431-0BB490D53FB8}" type="parTrans" cxnId="{69B6B892-FEAE-4857-A366-F99DCDFE3AE0}">
      <dgm:prSet/>
      <dgm:spPr/>
      <dgm:t>
        <a:bodyPr/>
        <a:lstStyle/>
        <a:p>
          <a:endParaRPr lang="en-US"/>
        </a:p>
      </dgm:t>
    </dgm:pt>
    <dgm:pt modelId="{11022050-915B-4C16-B684-08144FEA19AC}" type="sibTrans" cxnId="{69B6B892-FEAE-4857-A366-F99DCDFE3AE0}">
      <dgm:prSet/>
      <dgm:spPr/>
      <dgm:t>
        <a:bodyPr/>
        <a:lstStyle/>
        <a:p>
          <a:endParaRPr lang="en-US"/>
        </a:p>
      </dgm:t>
    </dgm:pt>
    <dgm:pt modelId="{977F46BD-6FDC-4D63-B55B-E498DE4BFD9F}">
      <dgm:prSet/>
      <dgm:spPr/>
      <dgm:t>
        <a:bodyPr/>
        <a:lstStyle/>
        <a:p>
          <a:r>
            <a:rPr lang="en-US"/>
            <a:t>Overview of questions located on Local Work Group Meeting Task Worksheet </a:t>
          </a:r>
        </a:p>
      </dgm:t>
    </dgm:pt>
    <dgm:pt modelId="{A416B51E-3189-452D-9FAE-C39205AE51A1}" type="parTrans" cxnId="{F4FF3962-B73A-44C9-976C-62784E1ADAC5}">
      <dgm:prSet/>
      <dgm:spPr/>
      <dgm:t>
        <a:bodyPr/>
        <a:lstStyle/>
        <a:p>
          <a:endParaRPr lang="en-US"/>
        </a:p>
      </dgm:t>
    </dgm:pt>
    <dgm:pt modelId="{8991461D-AA09-4F87-A6C3-C743D4A26FAF}" type="sibTrans" cxnId="{F4FF3962-B73A-44C9-976C-62784E1ADAC5}">
      <dgm:prSet/>
      <dgm:spPr/>
      <dgm:t>
        <a:bodyPr/>
        <a:lstStyle/>
        <a:p>
          <a:endParaRPr lang="en-US"/>
        </a:p>
      </dgm:t>
    </dgm:pt>
    <dgm:pt modelId="{7E469EEF-6E64-487A-B39C-526AF4221779}">
      <dgm:prSet/>
      <dgm:spPr/>
      <dgm:t>
        <a:bodyPr/>
        <a:lstStyle/>
        <a:p>
          <a:r>
            <a:rPr lang="en-US" dirty="0"/>
            <a:t>Conservation districts responsibility to compile results- google auto generates responses </a:t>
          </a:r>
        </a:p>
      </dgm:t>
    </dgm:pt>
    <dgm:pt modelId="{307DFB5D-827F-4D92-895A-09930785596B}" type="parTrans" cxnId="{C7C72621-DAED-4AF7-9898-932E9C7E46B0}">
      <dgm:prSet/>
      <dgm:spPr/>
      <dgm:t>
        <a:bodyPr/>
        <a:lstStyle/>
        <a:p>
          <a:endParaRPr lang="en-US"/>
        </a:p>
      </dgm:t>
    </dgm:pt>
    <dgm:pt modelId="{C4F23C7D-D133-4B3B-A362-FE1A97A90A45}" type="sibTrans" cxnId="{C7C72621-DAED-4AF7-9898-932E9C7E46B0}">
      <dgm:prSet/>
      <dgm:spPr/>
      <dgm:t>
        <a:bodyPr/>
        <a:lstStyle/>
        <a:p>
          <a:endParaRPr lang="en-US"/>
        </a:p>
      </dgm:t>
    </dgm:pt>
    <dgm:pt modelId="{91DFD178-5224-486A-BA6E-CA40C81EBC19}" type="pres">
      <dgm:prSet presAssocID="{EDDA5FAC-8F21-42A8-B56C-E1CDB22225C0}" presName="linear" presStyleCnt="0">
        <dgm:presLayoutVars>
          <dgm:animLvl val="lvl"/>
          <dgm:resizeHandles val="exact"/>
        </dgm:presLayoutVars>
      </dgm:prSet>
      <dgm:spPr/>
    </dgm:pt>
    <dgm:pt modelId="{ED5D4CAE-989F-4321-9D47-11F049D13E90}" type="pres">
      <dgm:prSet presAssocID="{C701FDCB-8E38-4498-A3DA-8BFF1341B818}" presName="parentText" presStyleLbl="node1" presStyleIdx="0" presStyleCnt="3">
        <dgm:presLayoutVars>
          <dgm:chMax val="0"/>
          <dgm:bulletEnabled val="1"/>
        </dgm:presLayoutVars>
      </dgm:prSet>
      <dgm:spPr/>
    </dgm:pt>
    <dgm:pt modelId="{59F8DF82-4481-4C88-8698-C338EE8B241F}" type="pres">
      <dgm:prSet presAssocID="{11022050-915B-4C16-B684-08144FEA19AC}" presName="spacer" presStyleCnt="0"/>
      <dgm:spPr/>
    </dgm:pt>
    <dgm:pt modelId="{69C4D544-7F33-4083-A738-B96B8E703AFF}" type="pres">
      <dgm:prSet presAssocID="{977F46BD-6FDC-4D63-B55B-E498DE4BFD9F}" presName="parentText" presStyleLbl="node1" presStyleIdx="1" presStyleCnt="3">
        <dgm:presLayoutVars>
          <dgm:chMax val="0"/>
          <dgm:bulletEnabled val="1"/>
        </dgm:presLayoutVars>
      </dgm:prSet>
      <dgm:spPr/>
    </dgm:pt>
    <dgm:pt modelId="{9E99C36A-57FE-4A52-8131-8E9F3B3FC341}" type="pres">
      <dgm:prSet presAssocID="{8991461D-AA09-4F87-A6C3-C743D4A26FAF}" presName="spacer" presStyleCnt="0"/>
      <dgm:spPr/>
    </dgm:pt>
    <dgm:pt modelId="{04368F01-9F52-43E5-A0BF-ED635AB72B42}" type="pres">
      <dgm:prSet presAssocID="{7E469EEF-6E64-487A-B39C-526AF4221779}" presName="parentText" presStyleLbl="node1" presStyleIdx="2" presStyleCnt="3">
        <dgm:presLayoutVars>
          <dgm:chMax val="0"/>
          <dgm:bulletEnabled val="1"/>
        </dgm:presLayoutVars>
      </dgm:prSet>
      <dgm:spPr/>
    </dgm:pt>
  </dgm:ptLst>
  <dgm:cxnLst>
    <dgm:cxn modelId="{C7C72621-DAED-4AF7-9898-932E9C7E46B0}" srcId="{EDDA5FAC-8F21-42A8-B56C-E1CDB22225C0}" destId="{7E469EEF-6E64-487A-B39C-526AF4221779}" srcOrd="2" destOrd="0" parTransId="{307DFB5D-827F-4D92-895A-09930785596B}" sibTransId="{C4F23C7D-D133-4B3B-A362-FE1A97A90A45}"/>
    <dgm:cxn modelId="{E061D621-4554-42B7-88B3-714586563C54}" type="presOf" srcId="{C701FDCB-8E38-4498-A3DA-8BFF1341B818}" destId="{ED5D4CAE-989F-4321-9D47-11F049D13E90}" srcOrd="0" destOrd="0" presId="urn:microsoft.com/office/officeart/2005/8/layout/vList2"/>
    <dgm:cxn modelId="{58481724-8099-404E-81E8-0856A65E2802}" type="presOf" srcId="{EDDA5FAC-8F21-42A8-B56C-E1CDB22225C0}" destId="{91DFD178-5224-486A-BA6E-CA40C81EBC19}" srcOrd="0" destOrd="0" presId="urn:microsoft.com/office/officeart/2005/8/layout/vList2"/>
    <dgm:cxn modelId="{F4FF3962-B73A-44C9-976C-62784E1ADAC5}" srcId="{EDDA5FAC-8F21-42A8-B56C-E1CDB22225C0}" destId="{977F46BD-6FDC-4D63-B55B-E498DE4BFD9F}" srcOrd="1" destOrd="0" parTransId="{A416B51E-3189-452D-9FAE-C39205AE51A1}" sibTransId="{8991461D-AA09-4F87-A6C3-C743D4A26FAF}"/>
    <dgm:cxn modelId="{69B6B892-FEAE-4857-A366-F99DCDFE3AE0}" srcId="{EDDA5FAC-8F21-42A8-B56C-E1CDB22225C0}" destId="{C701FDCB-8E38-4498-A3DA-8BFF1341B818}" srcOrd="0" destOrd="0" parTransId="{7A6F00C3-9D75-4022-8431-0BB490D53FB8}" sibTransId="{11022050-915B-4C16-B684-08144FEA19AC}"/>
    <dgm:cxn modelId="{A6E0D79C-7E0D-4D34-A250-F0967260C5D9}" type="presOf" srcId="{7E469EEF-6E64-487A-B39C-526AF4221779}" destId="{04368F01-9F52-43E5-A0BF-ED635AB72B42}" srcOrd="0" destOrd="0" presId="urn:microsoft.com/office/officeart/2005/8/layout/vList2"/>
    <dgm:cxn modelId="{309EACD3-A78E-4153-98ED-8AB981FE830A}" type="presOf" srcId="{977F46BD-6FDC-4D63-B55B-E498DE4BFD9F}" destId="{69C4D544-7F33-4083-A738-B96B8E703AFF}" srcOrd="0" destOrd="0" presId="urn:microsoft.com/office/officeart/2005/8/layout/vList2"/>
    <dgm:cxn modelId="{F778E248-7495-4D0D-97AA-20B92A0CEA7D}" type="presParOf" srcId="{91DFD178-5224-486A-BA6E-CA40C81EBC19}" destId="{ED5D4CAE-989F-4321-9D47-11F049D13E90}" srcOrd="0" destOrd="0" presId="urn:microsoft.com/office/officeart/2005/8/layout/vList2"/>
    <dgm:cxn modelId="{738704C2-4CAB-41B1-B960-A0A8F172C1F2}" type="presParOf" srcId="{91DFD178-5224-486A-BA6E-CA40C81EBC19}" destId="{59F8DF82-4481-4C88-8698-C338EE8B241F}" srcOrd="1" destOrd="0" presId="urn:microsoft.com/office/officeart/2005/8/layout/vList2"/>
    <dgm:cxn modelId="{ECD22D3C-C45E-4A04-8607-5DBC072B5E14}" type="presParOf" srcId="{91DFD178-5224-486A-BA6E-CA40C81EBC19}" destId="{69C4D544-7F33-4083-A738-B96B8E703AFF}" srcOrd="2" destOrd="0" presId="urn:microsoft.com/office/officeart/2005/8/layout/vList2"/>
    <dgm:cxn modelId="{60A90FB0-079A-492A-BA57-DC31763D6688}" type="presParOf" srcId="{91DFD178-5224-486A-BA6E-CA40C81EBC19}" destId="{9E99C36A-57FE-4A52-8131-8E9F3B3FC341}" srcOrd="3" destOrd="0" presId="urn:microsoft.com/office/officeart/2005/8/layout/vList2"/>
    <dgm:cxn modelId="{064D14A9-367E-4269-A0B6-C7C09375A14C}" type="presParOf" srcId="{91DFD178-5224-486A-BA6E-CA40C81EBC19}" destId="{04368F01-9F52-43E5-A0BF-ED635AB72B4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50F2A-EEEA-4190-8494-B64EC049A22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3559E1B-C0E1-42CB-A7C2-255548BE886C}">
      <dgm:prSet/>
      <dgm:spPr/>
      <dgm:t>
        <a:bodyPr/>
        <a:lstStyle/>
        <a:p>
          <a:r>
            <a:rPr lang="en-US" dirty="0"/>
            <a:t>Information gathered from FY22 LWG showed strong interest in locally lead conservation projects to be completed within conservation districts. </a:t>
          </a:r>
        </a:p>
      </dgm:t>
    </dgm:pt>
    <dgm:pt modelId="{7F687DB9-A520-4136-A825-0BC299AF9992}" type="parTrans" cxnId="{5291A0F3-F37C-494F-B09F-3CAD5D58BA81}">
      <dgm:prSet/>
      <dgm:spPr/>
      <dgm:t>
        <a:bodyPr/>
        <a:lstStyle/>
        <a:p>
          <a:endParaRPr lang="en-US"/>
        </a:p>
      </dgm:t>
    </dgm:pt>
    <dgm:pt modelId="{2D12CBA5-693E-439A-8C77-EDAF79959F0D}" type="sibTrans" cxnId="{5291A0F3-F37C-494F-B09F-3CAD5D58BA81}">
      <dgm:prSet/>
      <dgm:spPr/>
      <dgm:t>
        <a:bodyPr/>
        <a:lstStyle/>
        <a:p>
          <a:endParaRPr lang="en-US"/>
        </a:p>
      </dgm:t>
    </dgm:pt>
    <dgm:pt modelId="{A697BC51-9A68-4CA5-9E48-235AB4703F73}">
      <dgm:prSet/>
      <dgm:spPr/>
      <dgm:t>
        <a:bodyPr/>
        <a:lstStyle/>
        <a:p>
          <a:r>
            <a:rPr lang="en-US" dirty="0"/>
            <a:t>For FY23 NRCS developed Locally Lead fund pools in EQIP across all 21 Resource Team areas </a:t>
          </a:r>
        </a:p>
      </dgm:t>
    </dgm:pt>
    <dgm:pt modelId="{4E2A37C2-1DC4-4FDA-BD73-A3844C777871}" type="parTrans" cxnId="{24ACA748-6BC0-418A-906E-406BE5626370}">
      <dgm:prSet/>
      <dgm:spPr/>
      <dgm:t>
        <a:bodyPr/>
        <a:lstStyle/>
        <a:p>
          <a:endParaRPr lang="en-US"/>
        </a:p>
      </dgm:t>
    </dgm:pt>
    <dgm:pt modelId="{BE1E4FC6-6324-4011-897B-46AA569255E1}" type="sibTrans" cxnId="{24ACA748-6BC0-418A-906E-406BE5626370}">
      <dgm:prSet/>
      <dgm:spPr/>
      <dgm:t>
        <a:bodyPr/>
        <a:lstStyle/>
        <a:p>
          <a:endParaRPr lang="en-US"/>
        </a:p>
      </dgm:t>
    </dgm:pt>
    <dgm:pt modelId="{B8052EFF-343B-4A0C-8BD2-9E4A38042423}">
      <dgm:prSet/>
      <dgm:spPr/>
      <dgm:t>
        <a:bodyPr/>
        <a:lstStyle/>
        <a:p>
          <a:r>
            <a:rPr lang="en-US" dirty="0"/>
            <a:t>Information was used from the past year’s LWG meeting to develop ranking questions and criteria </a:t>
          </a:r>
        </a:p>
      </dgm:t>
    </dgm:pt>
    <dgm:pt modelId="{72BADE2A-5D9A-42E4-864D-48E37BA87E4F}" type="parTrans" cxnId="{E02ACEAF-860D-4BD9-A444-C2C2FD729C01}">
      <dgm:prSet/>
      <dgm:spPr/>
      <dgm:t>
        <a:bodyPr/>
        <a:lstStyle/>
        <a:p>
          <a:endParaRPr lang="en-US"/>
        </a:p>
      </dgm:t>
    </dgm:pt>
    <dgm:pt modelId="{4F84DDCE-8632-45E6-87EF-446945EB6EB1}" type="sibTrans" cxnId="{E02ACEAF-860D-4BD9-A444-C2C2FD729C01}">
      <dgm:prSet/>
      <dgm:spPr/>
      <dgm:t>
        <a:bodyPr/>
        <a:lstStyle/>
        <a:p>
          <a:endParaRPr lang="en-US"/>
        </a:p>
      </dgm:t>
    </dgm:pt>
    <dgm:pt modelId="{D84C8BEC-A978-47BE-9A4F-F8E4FF1BC56B}">
      <dgm:prSet custT="1"/>
      <dgm:spPr/>
      <dgm:t>
        <a:bodyPr/>
        <a:lstStyle/>
        <a:p>
          <a:r>
            <a:rPr lang="en-US" sz="1800" dirty="0"/>
            <a:t>Help NRCS improve upon this effort:  What is your locally lead conservation project, area of interest, resource concerns to be treated, and what conservation practices are needed.</a:t>
          </a:r>
        </a:p>
      </dgm:t>
    </dgm:pt>
    <dgm:pt modelId="{22C2BB54-E554-4BC7-9AEA-2D97F76C9064}" type="parTrans" cxnId="{A0476784-6FDC-493C-81DA-4EA6D61E65D6}">
      <dgm:prSet/>
      <dgm:spPr/>
      <dgm:t>
        <a:bodyPr/>
        <a:lstStyle/>
        <a:p>
          <a:endParaRPr lang="en-US"/>
        </a:p>
      </dgm:t>
    </dgm:pt>
    <dgm:pt modelId="{BB66A25D-3EED-41EB-89E6-FAD8F03DE778}" type="sibTrans" cxnId="{A0476784-6FDC-493C-81DA-4EA6D61E65D6}">
      <dgm:prSet/>
      <dgm:spPr/>
      <dgm:t>
        <a:bodyPr/>
        <a:lstStyle/>
        <a:p>
          <a:endParaRPr lang="en-US"/>
        </a:p>
      </dgm:t>
    </dgm:pt>
    <dgm:pt modelId="{9BE627A4-D3FA-4F1E-AE74-9950F2F9AA4A}" type="pres">
      <dgm:prSet presAssocID="{5C850F2A-EEEA-4190-8494-B64EC049A22D}" presName="root" presStyleCnt="0">
        <dgm:presLayoutVars>
          <dgm:dir/>
          <dgm:resizeHandles val="exact"/>
        </dgm:presLayoutVars>
      </dgm:prSet>
      <dgm:spPr/>
    </dgm:pt>
    <dgm:pt modelId="{EF53D7FF-3498-4FE0-9488-62590C33CB76}" type="pres">
      <dgm:prSet presAssocID="{83559E1B-C0E1-42CB-A7C2-255548BE886C}" presName="compNode" presStyleCnt="0"/>
      <dgm:spPr/>
    </dgm:pt>
    <dgm:pt modelId="{8984728D-5BCF-4176-B6CD-1B334ED76FBB}" type="pres">
      <dgm:prSet presAssocID="{83559E1B-C0E1-42CB-A7C2-255548BE886C}" presName="bgRect" presStyleLbl="bgShp" presStyleIdx="0" presStyleCnt="4"/>
      <dgm:spPr/>
    </dgm:pt>
    <dgm:pt modelId="{1B995837-8BDC-4558-B8FE-17B8E13EF6EC}" type="pres">
      <dgm:prSet presAssocID="{83559E1B-C0E1-42CB-A7C2-255548BE886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rm scene outline"/>
        </a:ext>
      </dgm:extLst>
    </dgm:pt>
    <dgm:pt modelId="{C314289D-1978-4BCA-8D91-D6BCB3C610D2}" type="pres">
      <dgm:prSet presAssocID="{83559E1B-C0E1-42CB-A7C2-255548BE886C}" presName="spaceRect" presStyleCnt="0"/>
      <dgm:spPr/>
    </dgm:pt>
    <dgm:pt modelId="{6F4F8754-35A5-452F-A92A-7F69CB156CA6}" type="pres">
      <dgm:prSet presAssocID="{83559E1B-C0E1-42CB-A7C2-255548BE886C}" presName="parTx" presStyleLbl="revTx" presStyleIdx="0" presStyleCnt="4">
        <dgm:presLayoutVars>
          <dgm:chMax val="0"/>
          <dgm:chPref val="0"/>
        </dgm:presLayoutVars>
      </dgm:prSet>
      <dgm:spPr/>
    </dgm:pt>
    <dgm:pt modelId="{D87D87B3-BEB6-4F24-BCAD-D15EF4738196}" type="pres">
      <dgm:prSet presAssocID="{2D12CBA5-693E-439A-8C77-EDAF79959F0D}" presName="sibTrans" presStyleCnt="0"/>
      <dgm:spPr/>
    </dgm:pt>
    <dgm:pt modelId="{38CC69A4-D38D-4357-BF06-115E40366C8A}" type="pres">
      <dgm:prSet presAssocID="{A697BC51-9A68-4CA5-9E48-235AB4703F73}" presName="compNode" presStyleCnt="0"/>
      <dgm:spPr/>
    </dgm:pt>
    <dgm:pt modelId="{18B17AA7-E043-48C9-8B11-90B41E5A2027}" type="pres">
      <dgm:prSet presAssocID="{A697BC51-9A68-4CA5-9E48-235AB4703F73}" presName="bgRect" presStyleLbl="bgShp" presStyleIdx="1" presStyleCnt="4"/>
      <dgm:spPr/>
    </dgm:pt>
    <dgm:pt modelId="{D7087810-B584-497D-8554-05F7E06B27B7}" type="pres">
      <dgm:prSet presAssocID="{A697BC51-9A68-4CA5-9E48-235AB4703F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outline"/>
        </a:ext>
      </dgm:extLst>
    </dgm:pt>
    <dgm:pt modelId="{5A9E0665-5713-43E2-AA83-08336B8C7203}" type="pres">
      <dgm:prSet presAssocID="{A697BC51-9A68-4CA5-9E48-235AB4703F73}" presName="spaceRect" presStyleCnt="0"/>
      <dgm:spPr/>
    </dgm:pt>
    <dgm:pt modelId="{8EF86D3A-94CC-4098-89D7-BAB1D1B3CFFD}" type="pres">
      <dgm:prSet presAssocID="{A697BC51-9A68-4CA5-9E48-235AB4703F73}" presName="parTx" presStyleLbl="revTx" presStyleIdx="1" presStyleCnt="4">
        <dgm:presLayoutVars>
          <dgm:chMax val="0"/>
          <dgm:chPref val="0"/>
        </dgm:presLayoutVars>
      </dgm:prSet>
      <dgm:spPr/>
    </dgm:pt>
    <dgm:pt modelId="{F6A5FF03-77A7-49DC-B2EA-973F17152F43}" type="pres">
      <dgm:prSet presAssocID="{BE1E4FC6-6324-4011-897B-46AA569255E1}" presName="sibTrans" presStyleCnt="0"/>
      <dgm:spPr/>
    </dgm:pt>
    <dgm:pt modelId="{60ADA65F-85EA-42EC-ADB9-F9109B643B99}" type="pres">
      <dgm:prSet presAssocID="{B8052EFF-343B-4A0C-8BD2-9E4A38042423}" presName="compNode" presStyleCnt="0"/>
      <dgm:spPr/>
    </dgm:pt>
    <dgm:pt modelId="{61481791-AB79-422F-B007-E6D12BE38B6A}" type="pres">
      <dgm:prSet presAssocID="{B8052EFF-343B-4A0C-8BD2-9E4A38042423}" presName="bgRect" presStyleLbl="bgShp" presStyleIdx="2" presStyleCnt="4"/>
      <dgm:spPr/>
    </dgm:pt>
    <dgm:pt modelId="{C8A1E0FD-9D46-4844-823B-F4FD415BFC3B}" type="pres">
      <dgm:prSet presAssocID="{B8052EFF-343B-4A0C-8BD2-9E4A380424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CD3F17A-1E8E-49C0-BAD0-70F584C41698}" type="pres">
      <dgm:prSet presAssocID="{B8052EFF-343B-4A0C-8BD2-9E4A38042423}" presName="spaceRect" presStyleCnt="0"/>
      <dgm:spPr/>
    </dgm:pt>
    <dgm:pt modelId="{F860ECE0-A72F-4F61-89D2-4223EA23EFFC}" type="pres">
      <dgm:prSet presAssocID="{B8052EFF-343B-4A0C-8BD2-9E4A38042423}" presName="parTx" presStyleLbl="revTx" presStyleIdx="2" presStyleCnt="4">
        <dgm:presLayoutVars>
          <dgm:chMax val="0"/>
          <dgm:chPref val="0"/>
        </dgm:presLayoutVars>
      </dgm:prSet>
      <dgm:spPr/>
    </dgm:pt>
    <dgm:pt modelId="{E23AB9B9-3B33-43AA-AEDC-BAA4B9962F36}" type="pres">
      <dgm:prSet presAssocID="{4F84DDCE-8632-45E6-87EF-446945EB6EB1}" presName="sibTrans" presStyleCnt="0"/>
      <dgm:spPr/>
    </dgm:pt>
    <dgm:pt modelId="{02B46F24-6196-43A7-90A0-6D67C8DAEE4C}" type="pres">
      <dgm:prSet presAssocID="{D84C8BEC-A978-47BE-9A4F-F8E4FF1BC56B}" presName="compNode" presStyleCnt="0"/>
      <dgm:spPr/>
    </dgm:pt>
    <dgm:pt modelId="{BE006450-A0D5-4CB0-BC72-4E2BC61D70E9}" type="pres">
      <dgm:prSet presAssocID="{D84C8BEC-A978-47BE-9A4F-F8E4FF1BC56B}" presName="bgRect" presStyleLbl="bgShp" presStyleIdx="3" presStyleCnt="4"/>
      <dgm:spPr/>
    </dgm:pt>
    <dgm:pt modelId="{00C3FFAD-BF39-4F16-973F-F745CAFA0F1B}" type="pres">
      <dgm:prSet presAssocID="{D84C8BEC-A978-47BE-9A4F-F8E4FF1BC5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F5D2DEBB-D75D-4A31-B83E-D881529FE054}" type="pres">
      <dgm:prSet presAssocID="{D84C8BEC-A978-47BE-9A4F-F8E4FF1BC56B}" presName="spaceRect" presStyleCnt="0"/>
      <dgm:spPr/>
    </dgm:pt>
    <dgm:pt modelId="{DA44D6E0-3583-4A62-B395-6DF20111A4E1}" type="pres">
      <dgm:prSet presAssocID="{D84C8BEC-A978-47BE-9A4F-F8E4FF1BC56B}" presName="parTx" presStyleLbl="revTx" presStyleIdx="3" presStyleCnt="4">
        <dgm:presLayoutVars>
          <dgm:chMax val="0"/>
          <dgm:chPref val="0"/>
        </dgm:presLayoutVars>
      </dgm:prSet>
      <dgm:spPr/>
    </dgm:pt>
  </dgm:ptLst>
  <dgm:cxnLst>
    <dgm:cxn modelId="{CE9EB41E-79B9-41AE-83F6-A500224B4C5B}" type="presOf" srcId="{B8052EFF-343B-4A0C-8BD2-9E4A38042423}" destId="{F860ECE0-A72F-4F61-89D2-4223EA23EFFC}" srcOrd="0" destOrd="0" presId="urn:microsoft.com/office/officeart/2018/2/layout/IconVerticalSolidList"/>
    <dgm:cxn modelId="{0BC9B745-B58C-4CC6-8097-39A46554FE9E}" type="presOf" srcId="{A697BC51-9A68-4CA5-9E48-235AB4703F73}" destId="{8EF86D3A-94CC-4098-89D7-BAB1D1B3CFFD}" srcOrd="0" destOrd="0" presId="urn:microsoft.com/office/officeart/2018/2/layout/IconVerticalSolidList"/>
    <dgm:cxn modelId="{24ACA748-6BC0-418A-906E-406BE5626370}" srcId="{5C850F2A-EEEA-4190-8494-B64EC049A22D}" destId="{A697BC51-9A68-4CA5-9E48-235AB4703F73}" srcOrd="1" destOrd="0" parTransId="{4E2A37C2-1DC4-4FDA-BD73-A3844C777871}" sibTransId="{BE1E4FC6-6324-4011-897B-46AA569255E1}"/>
    <dgm:cxn modelId="{2475BC77-DEA9-426F-95CC-858C5E91A406}" type="presOf" srcId="{83559E1B-C0E1-42CB-A7C2-255548BE886C}" destId="{6F4F8754-35A5-452F-A92A-7F69CB156CA6}" srcOrd="0" destOrd="0" presId="urn:microsoft.com/office/officeart/2018/2/layout/IconVerticalSolidList"/>
    <dgm:cxn modelId="{56976882-2BB7-4C8C-8744-B95E88315BD6}" type="presOf" srcId="{D84C8BEC-A978-47BE-9A4F-F8E4FF1BC56B}" destId="{DA44D6E0-3583-4A62-B395-6DF20111A4E1}" srcOrd="0" destOrd="0" presId="urn:microsoft.com/office/officeart/2018/2/layout/IconVerticalSolidList"/>
    <dgm:cxn modelId="{A0476784-6FDC-493C-81DA-4EA6D61E65D6}" srcId="{5C850F2A-EEEA-4190-8494-B64EC049A22D}" destId="{D84C8BEC-A978-47BE-9A4F-F8E4FF1BC56B}" srcOrd="3" destOrd="0" parTransId="{22C2BB54-E554-4BC7-9AEA-2D97F76C9064}" sibTransId="{BB66A25D-3EED-41EB-89E6-FAD8F03DE778}"/>
    <dgm:cxn modelId="{033DF48E-9093-473A-A441-498AB9F7D03F}" type="presOf" srcId="{5C850F2A-EEEA-4190-8494-B64EC049A22D}" destId="{9BE627A4-D3FA-4F1E-AE74-9950F2F9AA4A}" srcOrd="0" destOrd="0" presId="urn:microsoft.com/office/officeart/2018/2/layout/IconVerticalSolidList"/>
    <dgm:cxn modelId="{E02ACEAF-860D-4BD9-A444-C2C2FD729C01}" srcId="{5C850F2A-EEEA-4190-8494-B64EC049A22D}" destId="{B8052EFF-343B-4A0C-8BD2-9E4A38042423}" srcOrd="2" destOrd="0" parTransId="{72BADE2A-5D9A-42E4-864D-48E37BA87E4F}" sibTransId="{4F84DDCE-8632-45E6-87EF-446945EB6EB1}"/>
    <dgm:cxn modelId="{5291A0F3-F37C-494F-B09F-3CAD5D58BA81}" srcId="{5C850F2A-EEEA-4190-8494-B64EC049A22D}" destId="{83559E1B-C0E1-42CB-A7C2-255548BE886C}" srcOrd="0" destOrd="0" parTransId="{7F687DB9-A520-4136-A825-0BC299AF9992}" sibTransId="{2D12CBA5-693E-439A-8C77-EDAF79959F0D}"/>
    <dgm:cxn modelId="{9B79A9A7-5345-4712-A925-9AF8C2D569DD}" type="presParOf" srcId="{9BE627A4-D3FA-4F1E-AE74-9950F2F9AA4A}" destId="{EF53D7FF-3498-4FE0-9488-62590C33CB76}" srcOrd="0" destOrd="0" presId="urn:microsoft.com/office/officeart/2018/2/layout/IconVerticalSolidList"/>
    <dgm:cxn modelId="{FE12EFD8-948F-4EF2-9836-5D37C6360AFD}" type="presParOf" srcId="{EF53D7FF-3498-4FE0-9488-62590C33CB76}" destId="{8984728D-5BCF-4176-B6CD-1B334ED76FBB}" srcOrd="0" destOrd="0" presId="urn:microsoft.com/office/officeart/2018/2/layout/IconVerticalSolidList"/>
    <dgm:cxn modelId="{FFCFAA63-DF3F-42BF-82BA-2FB422147835}" type="presParOf" srcId="{EF53D7FF-3498-4FE0-9488-62590C33CB76}" destId="{1B995837-8BDC-4558-B8FE-17B8E13EF6EC}" srcOrd="1" destOrd="0" presId="urn:microsoft.com/office/officeart/2018/2/layout/IconVerticalSolidList"/>
    <dgm:cxn modelId="{B178C3B9-7AB8-49CA-8A40-05192D8B31E7}" type="presParOf" srcId="{EF53D7FF-3498-4FE0-9488-62590C33CB76}" destId="{C314289D-1978-4BCA-8D91-D6BCB3C610D2}" srcOrd="2" destOrd="0" presId="urn:microsoft.com/office/officeart/2018/2/layout/IconVerticalSolidList"/>
    <dgm:cxn modelId="{F32709A8-4572-4683-88A2-28B6B4A8DCD5}" type="presParOf" srcId="{EF53D7FF-3498-4FE0-9488-62590C33CB76}" destId="{6F4F8754-35A5-452F-A92A-7F69CB156CA6}" srcOrd="3" destOrd="0" presId="urn:microsoft.com/office/officeart/2018/2/layout/IconVerticalSolidList"/>
    <dgm:cxn modelId="{73D718DB-33AD-4DC1-9AAA-5B4E7355269D}" type="presParOf" srcId="{9BE627A4-D3FA-4F1E-AE74-9950F2F9AA4A}" destId="{D87D87B3-BEB6-4F24-BCAD-D15EF4738196}" srcOrd="1" destOrd="0" presId="urn:microsoft.com/office/officeart/2018/2/layout/IconVerticalSolidList"/>
    <dgm:cxn modelId="{DF2B110E-F159-404D-875B-18E8956E8AAD}" type="presParOf" srcId="{9BE627A4-D3FA-4F1E-AE74-9950F2F9AA4A}" destId="{38CC69A4-D38D-4357-BF06-115E40366C8A}" srcOrd="2" destOrd="0" presId="urn:microsoft.com/office/officeart/2018/2/layout/IconVerticalSolidList"/>
    <dgm:cxn modelId="{53512AED-CEFA-4D4D-BF64-61B9830958C7}" type="presParOf" srcId="{38CC69A4-D38D-4357-BF06-115E40366C8A}" destId="{18B17AA7-E043-48C9-8B11-90B41E5A2027}" srcOrd="0" destOrd="0" presId="urn:microsoft.com/office/officeart/2018/2/layout/IconVerticalSolidList"/>
    <dgm:cxn modelId="{71E2212F-9CEC-43A3-AADD-9B4843A987B1}" type="presParOf" srcId="{38CC69A4-D38D-4357-BF06-115E40366C8A}" destId="{D7087810-B584-497D-8554-05F7E06B27B7}" srcOrd="1" destOrd="0" presId="urn:microsoft.com/office/officeart/2018/2/layout/IconVerticalSolidList"/>
    <dgm:cxn modelId="{CCB20977-62C9-4C34-A226-E1C3DC4DD237}" type="presParOf" srcId="{38CC69A4-D38D-4357-BF06-115E40366C8A}" destId="{5A9E0665-5713-43E2-AA83-08336B8C7203}" srcOrd="2" destOrd="0" presId="urn:microsoft.com/office/officeart/2018/2/layout/IconVerticalSolidList"/>
    <dgm:cxn modelId="{C401F6E1-6182-49AF-8124-F5A338D79A8E}" type="presParOf" srcId="{38CC69A4-D38D-4357-BF06-115E40366C8A}" destId="{8EF86D3A-94CC-4098-89D7-BAB1D1B3CFFD}" srcOrd="3" destOrd="0" presId="urn:microsoft.com/office/officeart/2018/2/layout/IconVerticalSolidList"/>
    <dgm:cxn modelId="{73466FC3-EE68-4673-8BE7-385D46691E63}" type="presParOf" srcId="{9BE627A4-D3FA-4F1E-AE74-9950F2F9AA4A}" destId="{F6A5FF03-77A7-49DC-B2EA-973F17152F43}" srcOrd="3" destOrd="0" presId="urn:microsoft.com/office/officeart/2018/2/layout/IconVerticalSolidList"/>
    <dgm:cxn modelId="{E4AE77F8-8D57-42C4-A375-CFE2C2027FFE}" type="presParOf" srcId="{9BE627A4-D3FA-4F1E-AE74-9950F2F9AA4A}" destId="{60ADA65F-85EA-42EC-ADB9-F9109B643B99}" srcOrd="4" destOrd="0" presId="urn:microsoft.com/office/officeart/2018/2/layout/IconVerticalSolidList"/>
    <dgm:cxn modelId="{5A0F911F-829E-492B-8216-37852A63DC31}" type="presParOf" srcId="{60ADA65F-85EA-42EC-ADB9-F9109B643B99}" destId="{61481791-AB79-422F-B007-E6D12BE38B6A}" srcOrd="0" destOrd="0" presId="urn:microsoft.com/office/officeart/2018/2/layout/IconVerticalSolidList"/>
    <dgm:cxn modelId="{4A7237C0-FFFD-4075-9E3F-EB3124574CE5}" type="presParOf" srcId="{60ADA65F-85EA-42EC-ADB9-F9109B643B99}" destId="{C8A1E0FD-9D46-4844-823B-F4FD415BFC3B}" srcOrd="1" destOrd="0" presId="urn:microsoft.com/office/officeart/2018/2/layout/IconVerticalSolidList"/>
    <dgm:cxn modelId="{CF765350-55B9-46CA-AA77-FB6386E3C918}" type="presParOf" srcId="{60ADA65F-85EA-42EC-ADB9-F9109B643B99}" destId="{3CD3F17A-1E8E-49C0-BAD0-70F584C41698}" srcOrd="2" destOrd="0" presId="urn:microsoft.com/office/officeart/2018/2/layout/IconVerticalSolidList"/>
    <dgm:cxn modelId="{B84D27DE-3418-46A1-BBAC-1FBD741C63F5}" type="presParOf" srcId="{60ADA65F-85EA-42EC-ADB9-F9109B643B99}" destId="{F860ECE0-A72F-4F61-89D2-4223EA23EFFC}" srcOrd="3" destOrd="0" presId="urn:microsoft.com/office/officeart/2018/2/layout/IconVerticalSolidList"/>
    <dgm:cxn modelId="{056AD50D-589B-49A4-ADB2-048B4381F2C4}" type="presParOf" srcId="{9BE627A4-D3FA-4F1E-AE74-9950F2F9AA4A}" destId="{E23AB9B9-3B33-43AA-AEDC-BAA4B9962F36}" srcOrd="5" destOrd="0" presId="urn:microsoft.com/office/officeart/2018/2/layout/IconVerticalSolidList"/>
    <dgm:cxn modelId="{44F89A8A-A1B4-47BD-AFEC-3F180CD76D47}" type="presParOf" srcId="{9BE627A4-D3FA-4F1E-AE74-9950F2F9AA4A}" destId="{02B46F24-6196-43A7-90A0-6D67C8DAEE4C}" srcOrd="6" destOrd="0" presId="urn:microsoft.com/office/officeart/2018/2/layout/IconVerticalSolidList"/>
    <dgm:cxn modelId="{56E836E0-2091-4AD5-B862-20D22A9128C3}" type="presParOf" srcId="{02B46F24-6196-43A7-90A0-6D67C8DAEE4C}" destId="{BE006450-A0D5-4CB0-BC72-4E2BC61D70E9}" srcOrd="0" destOrd="0" presId="urn:microsoft.com/office/officeart/2018/2/layout/IconVerticalSolidList"/>
    <dgm:cxn modelId="{32B7E97E-F08C-46D4-AF99-9842421DE768}" type="presParOf" srcId="{02B46F24-6196-43A7-90A0-6D67C8DAEE4C}" destId="{00C3FFAD-BF39-4F16-973F-F745CAFA0F1B}" srcOrd="1" destOrd="0" presId="urn:microsoft.com/office/officeart/2018/2/layout/IconVerticalSolidList"/>
    <dgm:cxn modelId="{1053704C-42B6-4E60-9C81-8792D920B326}" type="presParOf" srcId="{02B46F24-6196-43A7-90A0-6D67C8DAEE4C}" destId="{F5D2DEBB-D75D-4A31-B83E-D881529FE054}" srcOrd="2" destOrd="0" presId="urn:microsoft.com/office/officeart/2018/2/layout/IconVerticalSolidList"/>
    <dgm:cxn modelId="{CBEC7384-38E9-47B9-817E-784BBED0FF84}" type="presParOf" srcId="{02B46F24-6196-43A7-90A0-6D67C8DAEE4C}" destId="{DA44D6E0-3583-4A62-B395-6DF20111A4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BC2A-14FE-417F-9B53-FFFA31F0C2C7}">
      <dsp:nvSpPr>
        <dsp:cNvPr id="0" name=""/>
        <dsp:cNvSpPr/>
      </dsp:nvSpPr>
      <dsp:spPr>
        <a:xfrm>
          <a:off x="0" y="2288"/>
          <a:ext cx="6364224" cy="11598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15F37-BEEB-4E7E-AF81-638DC51C2DDD}">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3AEEF-EC84-43BF-B7D3-3BAB561F34E0}">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a:t>Responsibility of the local Conservation District to advertise and host the meeting.</a:t>
          </a:r>
        </a:p>
      </dsp:txBody>
      <dsp:txXfrm>
        <a:off x="1339618" y="2288"/>
        <a:ext cx="5024605" cy="1159843"/>
      </dsp:txXfrm>
    </dsp:sp>
    <dsp:sp modelId="{3EE3B429-DD0B-4D02-A85A-751337E0716F}">
      <dsp:nvSpPr>
        <dsp:cNvPr id="0" name=""/>
        <dsp:cNvSpPr/>
      </dsp:nvSpPr>
      <dsp:spPr>
        <a:xfrm>
          <a:off x="0" y="1452092"/>
          <a:ext cx="6364224" cy="11598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ADA4A-9226-4EE1-AA84-508883C2DD40}">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1D0D74-687C-4576-8FA4-55D07634D3E5}">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a:t>Invite other conservation partners and producers to attend the meeting for input </a:t>
          </a:r>
        </a:p>
      </dsp:txBody>
      <dsp:txXfrm>
        <a:off x="1339618" y="1452092"/>
        <a:ext cx="5024605" cy="1159843"/>
      </dsp:txXfrm>
    </dsp:sp>
    <dsp:sp modelId="{3A0937ED-57E4-4FC0-A6DF-E3C5BAB92DC1}">
      <dsp:nvSpPr>
        <dsp:cNvPr id="0" name=""/>
        <dsp:cNvSpPr/>
      </dsp:nvSpPr>
      <dsp:spPr>
        <a:xfrm>
          <a:off x="0" y="2901896"/>
          <a:ext cx="6364224" cy="11598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B3571-BF72-40FA-9870-28998A11A783}">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8E8AF-F306-4AAB-AA3D-A47E695B1EF4}">
      <dsp:nvSpPr>
        <dsp:cNvPr id="0" name=""/>
        <dsp:cNvSpPr/>
      </dsp:nvSpPr>
      <dsp:spPr>
        <a:xfrm>
          <a:off x="1339618" y="2901896"/>
          <a:ext cx="2863900"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dirty="0"/>
            <a:t>Meeting to be held by July 15, 2023</a:t>
          </a:r>
        </a:p>
      </dsp:txBody>
      <dsp:txXfrm>
        <a:off x="1339618" y="2901896"/>
        <a:ext cx="2863900" cy="1159843"/>
      </dsp:txXfrm>
    </dsp:sp>
    <dsp:sp modelId="{59C2A617-9706-4336-ABA5-5596023492F3}">
      <dsp:nvSpPr>
        <dsp:cNvPr id="0" name=""/>
        <dsp:cNvSpPr/>
      </dsp:nvSpPr>
      <dsp:spPr>
        <a:xfrm>
          <a:off x="4203519" y="2901896"/>
          <a:ext cx="2160704"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622300">
            <a:lnSpc>
              <a:spcPct val="90000"/>
            </a:lnSpc>
            <a:spcBef>
              <a:spcPct val="0"/>
            </a:spcBef>
            <a:spcAft>
              <a:spcPct val="35000"/>
            </a:spcAft>
            <a:buNone/>
          </a:pPr>
          <a:r>
            <a:rPr lang="en-US" sz="1400" kern="1200"/>
            <a:t>Can be done in any format ( in person meeting, virtual meeting, or teleconference)  </a:t>
          </a:r>
        </a:p>
      </dsp:txBody>
      <dsp:txXfrm>
        <a:off x="4203519" y="2901896"/>
        <a:ext cx="2160704" cy="1159843"/>
      </dsp:txXfrm>
    </dsp:sp>
    <dsp:sp modelId="{6815F61F-1285-40B2-AE4F-0E462EACD56D}">
      <dsp:nvSpPr>
        <dsp:cNvPr id="0" name=""/>
        <dsp:cNvSpPr/>
      </dsp:nvSpPr>
      <dsp:spPr>
        <a:xfrm>
          <a:off x="0" y="4351700"/>
          <a:ext cx="6364224" cy="11598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33510-2F9C-47B7-8C18-F4126C190572}">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5FA64-334B-497A-B7A7-493649CC96B7}">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dirty="0"/>
            <a:t>Complete and return Local Working Group Task Worksheet by July 31, 2023 to Amber Freouf </a:t>
          </a:r>
          <a:r>
            <a:rPr lang="en-US" sz="2100" kern="1200" dirty="0">
              <a:hlinkClick xmlns:r="http://schemas.openxmlformats.org/officeDocument/2006/relationships" r:id="rId9"/>
            </a:rPr>
            <a:t>amber.Freouf@usda.gov</a:t>
          </a:r>
          <a:endParaRPr lang="en-US" sz="2100" kern="1200" dirty="0"/>
        </a:p>
      </dsp:txBody>
      <dsp:txXfrm>
        <a:off x="1339618" y="4351700"/>
        <a:ext cx="5024605" cy="11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9F3A5-5EA7-4C55-A92F-ADFDF3A3C8CE}">
      <dsp:nvSpPr>
        <dsp:cNvPr id="0" name=""/>
        <dsp:cNvSpPr/>
      </dsp:nvSpPr>
      <dsp:spPr>
        <a:xfrm>
          <a:off x="0" y="33870"/>
          <a:ext cx="6900512"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Age 58-75 (Baby Boomers)</a:t>
          </a:r>
        </a:p>
      </dsp:txBody>
      <dsp:txXfrm>
        <a:off x="32784" y="66654"/>
        <a:ext cx="6834944" cy="606012"/>
      </dsp:txXfrm>
    </dsp:sp>
    <dsp:sp modelId="{CE2C66C6-84CF-4A32-97DE-2DB5E07D22F6}">
      <dsp:nvSpPr>
        <dsp:cNvPr id="0" name=""/>
        <dsp:cNvSpPr/>
      </dsp:nvSpPr>
      <dsp:spPr>
        <a:xfrm>
          <a:off x="0" y="705450"/>
          <a:ext cx="69005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a:t>Preferred communication is face to face or telephone over email and text</a:t>
          </a:r>
          <a:r>
            <a:rPr lang="en-US" sz="2200" kern="1200">
              <a:latin typeface="Calibri Light" panose="020F0302020204030204"/>
            </a:rPr>
            <a:t>.</a:t>
          </a:r>
          <a:endParaRPr lang="en-US" sz="2200" kern="1200"/>
        </a:p>
      </dsp:txBody>
      <dsp:txXfrm>
        <a:off x="0" y="705450"/>
        <a:ext cx="6900512" cy="695520"/>
      </dsp:txXfrm>
    </dsp:sp>
    <dsp:sp modelId="{9650E839-D76F-4884-8BEE-C48929C68D49}">
      <dsp:nvSpPr>
        <dsp:cNvPr id="0" name=""/>
        <dsp:cNvSpPr/>
      </dsp:nvSpPr>
      <dsp:spPr>
        <a:xfrm>
          <a:off x="0" y="1400970"/>
          <a:ext cx="6900512" cy="6715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Age 40-57 (Generation X)</a:t>
          </a:r>
        </a:p>
      </dsp:txBody>
      <dsp:txXfrm>
        <a:off x="32784" y="1433754"/>
        <a:ext cx="6834944" cy="606012"/>
      </dsp:txXfrm>
    </dsp:sp>
    <dsp:sp modelId="{0E5EBFA5-F7DA-4596-9516-4A9E6E41A044}">
      <dsp:nvSpPr>
        <dsp:cNvPr id="0" name=""/>
        <dsp:cNvSpPr/>
      </dsp:nvSpPr>
      <dsp:spPr>
        <a:xfrm>
          <a:off x="0" y="2072550"/>
          <a:ext cx="69005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Preferred communication is email and cell phone over face to face</a:t>
          </a:r>
          <a:r>
            <a:rPr lang="en-US" sz="2200" kern="1200">
              <a:latin typeface="Calibri Light" panose="020F0302020204030204"/>
            </a:rPr>
            <a:t>.</a:t>
          </a:r>
          <a:endParaRPr lang="en-US" sz="2200" kern="1200"/>
        </a:p>
      </dsp:txBody>
      <dsp:txXfrm>
        <a:off x="0" y="2072550"/>
        <a:ext cx="6900512" cy="695520"/>
      </dsp:txXfrm>
    </dsp:sp>
    <dsp:sp modelId="{9DE25D7D-6834-4456-BB07-142743BFC2A0}">
      <dsp:nvSpPr>
        <dsp:cNvPr id="0" name=""/>
        <dsp:cNvSpPr/>
      </dsp:nvSpPr>
      <dsp:spPr>
        <a:xfrm>
          <a:off x="0" y="2768070"/>
          <a:ext cx="6900512" cy="6715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Age 25-39 (Millennials)</a:t>
          </a:r>
        </a:p>
      </dsp:txBody>
      <dsp:txXfrm>
        <a:off x="32784" y="2800854"/>
        <a:ext cx="6834944" cy="606012"/>
      </dsp:txXfrm>
    </dsp:sp>
    <dsp:sp modelId="{239C08A1-CD76-4F8E-A89B-29C98485357F}">
      <dsp:nvSpPr>
        <dsp:cNvPr id="0" name=""/>
        <dsp:cNvSpPr/>
      </dsp:nvSpPr>
      <dsp:spPr>
        <a:xfrm>
          <a:off x="0" y="3439650"/>
          <a:ext cx="69005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Preferred communication is email and text over face to face and telephone</a:t>
          </a:r>
          <a:r>
            <a:rPr lang="en-US" sz="2200" kern="1200" dirty="0">
              <a:latin typeface="Calibri Light" panose="020F0302020204030204"/>
            </a:rPr>
            <a:t>.</a:t>
          </a:r>
          <a:r>
            <a:rPr lang="en-US" sz="2200" kern="1200" dirty="0"/>
            <a:t> </a:t>
          </a:r>
        </a:p>
      </dsp:txBody>
      <dsp:txXfrm>
        <a:off x="0" y="3439650"/>
        <a:ext cx="6900512" cy="695520"/>
      </dsp:txXfrm>
    </dsp:sp>
    <dsp:sp modelId="{D67706CC-F421-4342-BF54-9C4B67BA6DF0}">
      <dsp:nvSpPr>
        <dsp:cNvPr id="0" name=""/>
        <dsp:cNvSpPr/>
      </dsp:nvSpPr>
      <dsp:spPr>
        <a:xfrm>
          <a:off x="0" y="4135170"/>
          <a:ext cx="6900512" cy="6715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Age 24 and younger (Generation Z)</a:t>
          </a:r>
        </a:p>
      </dsp:txBody>
      <dsp:txXfrm>
        <a:off x="32784" y="4167954"/>
        <a:ext cx="6834944" cy="606012"/>
      </dsp:txXfrm>
    </dsp:sp>
    <dsp:sp modelId="{765BFA0E-1FFC-4A1C-9ED1-CD2DE2B9A6F4}">
      <dsp:nvSpPr>
        <dsp:cNvPr id="0" name=""/>
        <dsp:cNvSpPr/>
      </dsp:nvSpPr>
      <dsp:spPr>
        <a:xfrm>
          <a:off x="0" y="4806750"/>
          <a:ext cx="6900512"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Preferred communication is face to face over email or other written communication</a:t>
          </a:r>
          <a:r>
            <a:rPr lang="en-US" sz="2200" kern="1200">
              <a:latin typeface="Calibri Light" panose="020F0302020204030204"/>
            </a:rPr>
            <a:t>.</a:t>
          </a:r>
          <a:r>
            <a:rPr lang="en-US" sz="2200" kern="1200"/>
            <a:t> </a:t>
          </a:r>
        </a:p>
      </dsp:txBody>
      <dsp:txXfrm>
        <a:off x="0" y="4806750"/>
        <a:ext cx="6900512" cy="69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D4CAE-989F-4321-9D47-11F049D13E90}">
      <dsp:nvSpPr>
        <dsp:cNvPr id="0" name=""/>
        <dsp:cNvSpPr/>
      </dsp:nvSpPr>
      <dsp:spPr>
        <a:xfrm>
          <a:off x="0" y="48969"/>
          <a:ext cx="10515600" cy="1352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Google based or can be printed out email </a:t>
          </a:r>
          <a:r>
            <a:rPr lang="en-US" sz="3400" kern="1200" dirty="0">
              <a:hlinkClick xmlns:r="http://schemas.openxmlformats.org/officeDocument/2006/relationships" r:id="rId1"/>
            </a:rPr>
            <a:t>amber.Freouf@usda.gov</a:t>
          </a:r>
          <a:r>
            <a:rPr lang="en-US" sz="3400" kern="1200" dirty="0"/>
            <a:t> for template </a:t>
          </a:r>
        </a:p>
      </dsp:txBody>
      <dsp:txXfrm>
        <a:off x="66025" y="114994"/>
        <a:ext cx="10383550" cy="1220470"/>
      </dsp:txXfrm>
    </dsp:sp>
    <dsp:sp modelId="{69C4D544-7F33-4083-A738-B96B8E703AFF}">
      <dsp:nvSpPr>
        <dsp:cNvPr id="0" name=""/>
        <dsp:cNvSpPr/>
      </dsp:nvSpPr>
      <dsp:spPr>
        <a:xfrm>
          <a:off x="0" y="1499409"/>
          <a:ext cx="10515600" cy="13525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Overview of questions located on Local Work Group Meeting Task Worksheet </a:t>
          </a:r>
        </a:p>
      </dsp:txBody>
      <dsp:txXfrm>
        <a:off x="66025" y="1565434"/>
        <a:ext cx="10383550" cy="1220470"/>
      </dsp:txXfrm>
    </dsp:sp>
    <dsp:sp modelId="{04368F01-9F52-43E5-A0BF-ED635AB72B42}">
      <dsp:nvSpPr>
        <dsp:cNvPr id="0" name=""/>
        <dsp:cNvSpPr/>
      </dsp:nvSpPr>
      <dsp:spPr>
        <a:xfrm>
          <a:off x="0" y="2949848"/>
          <a:ext cx="10515600" cy="13525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Conservation districts responsibility to compile results- google auto generates responses </a:t>
          </a:r>
        </a:p>
      </dsp:txBody>
      <dsp:txXfrm>
        <a:off x="66025" y="3015873"/>
        <a:ext cx="10383550" cy="1220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4728D-5BCF-4176-B6CD-1B334ED76FBB}">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95837-8BDC-4558-B8FE-17B8E13EF6E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4F8754-35A5-452F-A92A-7F69CB156CA6}">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Information gathered from FY22 LWG showed strong interest in locally lead conservation projects to be completed within conservation districts. </a:t>
          </a:r>
        </a:p>
      </dsp:txBody>
      <dsp:txXfrm>
        <a:off x="1058686" y="1808"/>
        <a:ext cx="9456913" cy="916611"/>
      </dsp:txXfrm>
    </dsp:sp>
    <dsp:sp modelId="{18B17AA7-E043-48C9-8B11-90B41E5A2027}">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87810-B584-497D-8554-05F7E06B27B7}">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86D3A-94CC-4098-89D7-BAB1D1B3CFFD}">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For FY23 NRCS developed Locally Lead fund pools in EQIP across all 21 Resource Team areas </a:t>
          </a:r>
        </a:p>
      </dsp:txBody>
      <dsp:txXfrm>
        <a:off x="1058686" y="1147573"/>
        <a:ext cx="9456913" cy="916611"/>
      </dsp:txXfrm>
    </dsp:sp>
    <dsp:sp modelId="{61481791-AB79-422F-B007-E6D12BE38B6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1E0FD-9D46-4844-823B-F4FD415BFC3B}">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0ECE0-A72F-4F61-89D2-4223EA23EFFC}">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Information was used from the past year’s LWG meeting to develop ranking questions and criteria </a:t>
          </a:r>
        </a:p>
      </dsp:txBody>
      <dsp:txXfrm>
        <a:off x="1058686" y="2293338"/>
        <a:ext cx="9456913" cy="916611"/>
      </dsp:txXfrm>
    </dsp:sp>
    <dsp:sp modelId="{BE006450-A0D5-4CB0-BC72-4E2BC61D70E9}">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3FFAD-BF39-4F16-973F-F745CAFA0F1B}">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44D6E0-3583-4A62-B395-6DF20111A4E1}">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a:t>Help NRCS improve upon this effort:  What is your locally lead conservation project, area of interest, resource concerns to be treated, and what conservation practices are needed.</a:t>
          </a:r>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7533-AF3E-43DD-B9C9-BD65D31385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C65B3C-C0E9-4E75-BFB0-4665BFE1C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E45152-4A98-4C38-8220-8261D39E681F}"/>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5" name="Footer Placeholder 4">
            <a:extLst>
              <a:ext uri="{FF2B5EF4-FFF2-40B4-BE49-F238E27FC236}">
                <a16:creationId xmlns:a16="http://schemas.microsoft.com/office/drawing/2014/main" id="{1C2508E1-FCCE-4BDB-BAEC-5302061D6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4F48F-F2DA-4B58-B521-C364058DD798}"/>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180268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40CE-552A-4E5E-A72F-A81B62D8CC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CFA8E2-1254-42CC-B3A8-DA63821EE0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B9BB-BBF3-4E97-B3B5-1DFAD2C1BD84}"/>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5" name="Footer Placeholder 4">
            <a:extLst>
              <a:ext uri="{FF2B5EF4-FFF2-40B4-BE49-F238E27FC236}">
                <a16:creationId xmlns:a16="http://schemas.microsoft.com/office/drawing/2014/main" id="{80CF1D85-78EA-488A-A4E2-DFBEDC8B5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D30CE-15EC-4C89-A1E2-3708C4A365BB}"/>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86792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7394D-3023-4B94-AAA0-6165EE162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4B9F96-C469-4629-B23F-5184D9095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D5D4A-5CD5-4588-B903-B8CF9363DE8A}"/>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5" name="Footer Placeholder 4">
            <a:extLst>
              <a:ext uri="{FF2B5EF4-FFF2-40B4-BE49-F238E27FC236}">
                <a16:creationId xmlns:a16="http://schemas.microsoft.com/office/drawing/2014/main" id="{F9ED37BB-B316-4895-8E9B-AC41701C0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99EB6-BD79-4B50-8D61-5AAEF637BC5A}"/>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189552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638855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18031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364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48903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5042369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80161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494318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6849026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3B52E-B28D-4595-BD72-0845A0DFF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F8FF0F-592D-45BB-9A75-CD3A5D2EC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137A3-27D4-44F6-850B-F976C85A77C7}"/>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5" name="Footer Placeholder 4">
            <a:extLst>
              <a:ext uri="{FF2B5EF4-FFF2-40B4-BE49-F238E27FC236}">
                <a16:creationId xmlns:a16="http://schemas.microsoft.com/office/drawing/2014/main" id="{7B74C28D-B9B5-443A-8703-3E41697DB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534F8-A9C9-483A-A416-3F195E5B6CD3}"/>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3487209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268208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58102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844065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821F-7514-4419-A698-B3CCF7EC82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70973-4F4C-4EA1-B3E9-CD37BA7F7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71DD-0B85-452A-9C97-E7D653CB40F6}"/>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5" name="Footer Placeholder 4">
            <a:extLst>
              <a:ext uri="{FF2B5EF4-FFF2-40B4-BE49-F238E27FC236}">
                <a16:creationId xmlns:a16="http://schemas.microsoft.com/office/drawing/2014/main" id="{0F1E31F6-B7DF-48CA-95BD-48A40EA1F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E2BC8-255E-457C-B1E5-58AD0661094D}"/>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41975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F5E8-40EE-4AF5-918F-F6A1662EC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7C979-CAC2-4237-91C1-A5C164B9E8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BD63C-0C44-4BFF-87AF-2E7A99DFE9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7EAC08-25CA-4E70-9019-41C3248DF282}"/>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6" name="Footer Placeholder 5">
            <a:extLst>
              <a:ext uri="{FF2B5EF4-FFF2-40B4-BE49-F238E27FC236}">
                <a16:creationId xmlns:a16="http://schemas.microsoft.com/office/drawing/2014/main" id="{DB4DC091-4D17-4DAF-894E-11294CCBB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F62C3-ED95-43E2-A415-41C75EEF4B0D}"/>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7242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4FA6-3EC2-4A7A-AE66-B1D98C6A98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51F9F-8365-4138-8C79-7C7F0B6308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024BE-4B88-4749-A3A7-230FFFEB25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C0DE26-55B6-40B1-9484-BD6928675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8A34-897F-44D3-A9B8-ABC733D046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4A98A7-3D18-4620-A6DB-1D6C1F8B2E8A}"/>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8" name="Footer Placeholder 7">
            <a:extLst>
              <a:ext uri="{FF2B5EF4-FFF2-40B4-BE49-F238E27FC236}">
                <a16:creationId xmlns:a16="http://schemas.microsoft.com/office/drawing/2014/main" id="{6838DF71-41C4-4E49-82FF-8E1C34B9EE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511B0E-6E72-4462-A40A-09441936A863}"/>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93532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5615-72E6-42A3-AFB9-AFE193604D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125793-414D-4E21-8FA3-013B8029D36C}"/>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4" name="Footer Placeholder 3">
            <a:extLst>
              <a:ext uri="{FF2B5EF4-FFF2-40B4-BE49-F238E27FC236}">
                <a16:creationId xmlns:a16="http://schemas.microsoft.com/office/drawing/2014/main" id="{C8E02ADA-11EC-4D97-88FF-042793FF08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500D2-FB84-4A1B-88CB-1247B7E55F47}"/>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343094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BB2BA-94B8-4798-9371-E06BC534EF68}"/>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3" name="Footer Placeholder 2">
            <a:extLst>
              <a:ext uri="{FF2B5EF4-FFF2-40B4-BE49-F238E27FC236}">
                <a16:creationId xmlns:a16="http://schemas.microsoft.com/office/drawing/2014/main" id="{BFC0F409-D21D-4A8A-B852-D061CC40B8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536396-CFA0-447E-A499-3308955FB232}"/>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338681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3915-AED1-405F-B355-8BB213749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D2EF00-19F8-4064-AF23-2F569BF22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5E6BA4-67C8-4DF8-AB3B-132C97997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68399-8226-4A22-AD39-8CAD025D3CED}"/>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6" name="Footer Placeholder 5">
            <a:extLst>
              <a:ext uri="{FF2B5EF4-FFF2-40B4-BE49-F238E27FC236}">
                <a16:creationId xmlns:a16="http://schemas.microsoft.com/office/drawing/2014/main" id="{24754A62-25BB-4AE0-94CA-F0C0FA14F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972D2-0D92-40D0-8D51-1D7D890CE05E}"/>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161763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5AB1-14B6-4E72-B583-B37D59345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9BE4A9-7086-4957-9A9D-4820F95C3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3498B1-3B14-4476-A188-E428F1AAD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DF88C0-6B78-44A9-846F-716B4C2A8B1F}"/>
              </a:ext>
            </a:extLst>
          </p:cNvPr>
          <p:cNvSpPr>
            <a:spLocks noGrp="1"/>
          </p:cNvSpPr>
          <p:nvPr>
            <p:ph type="dt" sz="half" idx="10"/>
          </p:nvPr>
        </p:nvSpPr>
        <p:spPr/>
        <p:txBody>
          <a:bodyPr/>
          <a:lstStyle/>
          <a:p>
            <a:fld id="{5767367C-2614-4744-9838-07777E2D7C11}" type="datetimeFigureOut">
              <a:rPr lang="en-US" smtClean="0"/>
              <a:t>3/1/2023</a:t>
            </a:fld>
            <a:endParaRPr lang="en-US"/>
          </a:p>
        </p:txBody>
      </p:sp>
      <p:sp>
        <p:nvSpPr>
          <p:cNvPr id="6" name="Footer Placeholder 5">
            <a:extLst>
              <a:ext uri="{FF2B5EF4-FFF2-40B4-BE49-F238E27FC236}">
                <a16:creationId xmlns:a16="http://schemas.microsoft.com/office/drawing/2014/main" id="{354860EC-3991-4E61-998E-8E2B0E26A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5CA68-4062-410D-946B-C040682FC71D}"/>
              </a:ext>
            </a:extLst>
          </p:cNvPr>
          <p:cNvSpPr>
            <a:spLocks noGrp="1"/>
          </p:cNvSpPr>
          <p:nvPr>
            <p:ph type="sldNum" sz="quarter" idx="12"/>
          </p:nvPr>
        </p:nvSpPr>
        <p:spPr/>
        <p:txBody>
          <a:bodyPr/>
          <a:lstStyle/>
          <a:p>
            <a:fld id="{63D00B00-8A2D-42B2-813E-D49D5466F8F6}" type="slidenum">
              <a:rPr lang="en-US" smtClean="0"/>
              <a:t>‹#›</a:t>
            </a:fld>
            <a:endParaRPr lang="en-US"/>
          </a:p>
        </p:txBody>
      </p:sp>
    </p:spTree>
    <p:extLst>
      <p:ext uri="{BB962C8B-B14F-4D97-AF65-F5344CB8AC3E}">
        <p14:creationId xmlns:p14="http://schemas.microsoft.com/office/powerpoint/2010/main" val="95045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38AAC-F411-4617-91AA-DAAC68613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62BE5-B78A-4E73-BE35-4DD72E7249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CCC1B-809A-47A4-8698-F93081BDB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7367C-2614-4744-9838-07777E2D7C11}" type="datetimeFigureOut">
              <a:rPr lang="en-US" smtClean="0"/>
              <a:t>3/1/2023</a:t>
            </a:fld>
            <a:endParaRPr lang="en-US"/>
          </a:p>
        </p:txBody>
      </p:sp>
      <p:sp>
        <p:nvSpPr>
          <p:cNvPr id="5" name="Footer Placeholder 4">
            <a:extLst>
              <a:ext uri="{FF2B5EF4-FFF2-40B4-BE49-F238E27FC236}">
                <a16:creationId xmlns:a16="http://schemas.microsoft.com/office/drawing/2014/main" id="{AA648A19-913C-4D27-97C4-23ACCF4DC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E66F2-555B-4CC8-A854-CEE4C42E4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00B00-8A2D-42B2-813E-D49D5466F8F6}" type="slidenum">
              <a:rPr lang="en-US" smtClean="0"/>
              <a:t>‹#›</a:t>
            </a:fld>
            <a:endParaRPr lang="en-US"/>
          </a:p>
        </p:txBody>
      </p:sp>
    </p:spTree>
    <p:extLst>
      <p:ext uri="{BB962C8B-B14F-4D97-AF65-F5344CB8AC3E}">
        <p14:creationId xmlns:p14="http://schemas.microsoft.com/office/powerpoint/2010/main" val="59723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59468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nrcs.usda.gov/wps/portal/wcc/home/quicklinks/imap#version=158&amp;elements=W&amp;networks=!&amp;states=!&amp;counties=!&amp;hucs=&amp;minElevation=&amp;maxElevation=&amp;elementSelectType=all&amp;activeOnly=true&amp;activeForecastPointsOnly=false&amp;hucLabels=false&amp;hucIdLabels=false&amp;hucParameterLabels=false&amp;stationLabels=&amp;overlays=&amp;hucOverlays=&amp;basinOpacity=100&amp;basinNoDataOpacity=100&amp;basemapOpacity=100&amp;maskOpacity=0&amp;mode=stations&amp;openSections=dataElement,parameter,date,basin,elements,location,networks&amp;controlsOpen=false&amp;popup=&amp;popupMulti=&amp;popupBasin=&amp;base=esriNgwm&amp;displayType=inventory&amp;basinType=6&amp;dataElement=SRVO&amp;depth=-8&amp;parameter=PCTAVG&amp;frequency=MONTHLY&amp;duration=custom&amp;customDuration=1&amp;dayPart=E&amp;year=2019&amp;month=6&amp;day=23&amp;monthPart=E&amp;forecastPubMonth=6&amp;forecastPubDay=1&amp;forecastExceedance=50&amp;seqColor=1&amp;divColor=3&amp;scaleType=D&amp;scaleMin=&amp;scaleMax=&amp;referencePeriodType=POR&amp;referenceBegin=1981&amp;referenceEnd=2010&amp;minimumYears=20&amp;hucAssociations=true&amp;lat=38.630&amp;lon=-105.634&amp;zoom=7.0" TargetMode="External"/><Relationship Id="rId4" Type="http://schemas.openxmlformats.org/officeDocument/2006/relationships/hyperlink" Target="https://droughtmonitor.unl.edu/"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amber.Freouf@usda.gov"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s://www.ascr.usda.gov/how-file-program-discrimination-compla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RCS invests $66.9M to address agricultural water management, water  quality, and flood control | KARK">
            <a:extLst>
              <a:ext uri="{FF2B5EF4-FFF2-40B4-BE49-F238E27FC236}">
                <a16:creationId xmlns:a16="http://schemas.microsoft.com/office/drawing/2014/main" id="{5ECC789F-51B5-4313-9D3E-2114C58EDC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485689"/>
            <a:ext cx="3368969" cy="1886622"/>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0697066-B57A-4897-892D-9C494B68AAF1}"/>
              </a:ext>
            </a:extLst>
          </p:cNvPr>
          <p:cNvSpPr>
            <a:spLocks noGrp="1"/>
          </p:cNvSpPr>
          <p:nvPr>
            <p:ph type="ctrTitle"/>
          </p:nvPr>
        </p:nvSpPr>
        <p:spPr>
          <a:xfrm>
            <a:off x="5622061" y="762538"/>
            <a:ext cx="5649349" cy="3199862"/>
          </a:xfrm>
        </p:spPr>
        <p:txBody>
          <a:bodyPr anchor="b">
            <a:normAutofit/>
          </a:bodyPr>
          <a:lstStyle/>
          <a:p>
            <a:pPr algn="l"/>
            <a:r>
              <a:rPr lang="en-US" sz="6600">
                <a:solidFill>
                  <a:srgbClr val="FFFFFF"/>
                </a:solidFill>
              </a:rPr>
              <a:t>Local Work Group Meeting  </a:t>
            </a:r>
          </a:p>
        </p:txBody>
      </p:sp>
      <p:sp>
        <p:nvSpPr>
          <p:cNvPr id="3" name="Subtitle 2">
            <a:extLst>
              <a:ext uri="{FF2B5EF4-FFF2-40B4-BE49-F238E27FC236}">
                <a16:creationId xmlns:a16="http://schemas.microsoft.com/office/drawing/2014/main" id="{25FAE3B7-5F97-4C9D-8BDB-600DA15DE3DB}"/>
              </a:ext>
            </a:extLst>
          </p:cNvPr>
          <p:cNvSpPr>
            <a:spLocks noGrp="1"/>
          </p:cNvSpPr>
          <p:nvPr>
            <p:ph type="subTitle" idx="1"/>
          </p:nvPr>
        </p:nvSpPr>
        <p:spPr>
          <a:xfrm>
            <a:off x="5622061" y="4312561"/>
            <a:ext cx="5649349" cy="1687815"/>
          </a:xfrm>
        </p:spPr>
        <p:txBody>
          <a:bodyPr anchor="t">
            <a:normAutofit/>
          </a:bodyPr>
          <a:lstStyle/>
          <a:p>
            <a:pPr algn="l"/>
            <a:r>
              <a:rPr lang="en-US" dirty="0">
                <a:solidFill>
                  <a:srgbClr val="FFFFFF"/>
                </a:solidFill>
              </a:rPr>
              <a:t>Introduction for Conservation District Board Members </a:t>
            </a:r>
          </a:p>
          <a:p>
            <a:pPr algn="l"/>
            <a:endParaRPr lang="en-US" dirty="0">
              <a:solidFill>
                <a:srgbClr val="FFFFFF"/>
              </a:solidFill>
            </a:endParaRPr>
          </a:p>
        </p:txBody>
      </p:sp>
      <p:sp>
        <p:nvSpPr>
          <p:cNvPr id="139"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73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C91E181-F613-42B2-99AC-5FFBE98CB4B8}"/>
              </a:ext>
            </a:extLst>
          </p:cNvPr>
          <p:cNvSpPr>
            <a:spLocks noGrp="1"/>
          </p:cNvSpPr>
          <p:nvPr>
            <p:ph idx="1"/>
          </p:nvPr>
        </p:nvSpPr>
        <p:spPr>
          <a:xfrm>
            <a:off x="7742831" y="2630161"/>
            <a:ext cx="3738780" cy="3546801"/>
          </a:xfrm>
        </p:spPr>
        <p:txBody>
          <a:bodyPr>
            <a:normAutofit/>
          </a:bodyPr>
          <a:lstStyle/>
          <a:p>
            <a:r>
              <a:rPr lang="en-US" sz="2000" dirty="0"/>
              <a:t>Summary breakdown of types of operations, ag products produced, and demographics of producers </a:t>
            </a:r>
          </a:p>
          <a:p>
            <a:r>
              <a:rPr lang="en-US" sz="2000" dirty="0"/>
              <a:t>Top agricultural products produced in the county </a:t>
            </a:r>
          </a:p>
          <a:p>
            <a:r>
              <a:rPr lang="en-US" sz="2000" dirty="0"/>
              <a:t>Types of tillage operations done in county </a:t>
            </a:r>
          </a:p>
          <a:p>
            <a:r>
              <a:rPr lang="en-US" sz="2000" dirty="0"/>
              <a:t>Percent of operators with internet access  </a:t>
            </a:r>
          </a:p>
        </p:txBody>
      </p:sp>
      <p:pic>
        <p:nvPicPr>
          <p:cNvPr id="5" name="Content Placeholder 4">
            <a:extLst>
              <a:ext uri="{FF2B5EF4-FFF2-40B4-BE49-F238E27FC236}">
                <a16:creationId xmlns:a16="http://schemas.microsoft.com/office/drawing/2014/main" id="{924687D9-5B1A-4890-BBF2-665BAD64B4A5}"/>
              </a:ext>
            </a:extLst>
          </p:cNvPr>
          <p:cNvPicPr>
            <a:picLocks noChangeAspect="1"/>
          </p:cNvPicPr>
          <p:nvPr/>
        </p:nvPicPr>
        <p:blipFill rotWithShape="1">
          <a:blip r:embed="rId2"/>
          <a:srcRect r="15" b="2"/>
          <a:stretch/>
        </p:blipFill>
        <p:spPr>
          <a:xfrm>
            <a:off x="479278" y="484633"/>
            <a:ext cx="6542215" cy="5888736"/>
          </a:xfrm>
          <a:prstGeom prst="rect">
            <a:avLst/>
          </a:prstGeom>
        </p:spPr>
      </p:pic>
    </p:spTree>
    <p:extLst>
      <p:ext uri="{BB962C8B-B14F-4D97-AF65-F5344CB8AC3E}">
        <p14:creationId xmlns:p14="http://schemas.microsoft.com/office/powerpoint/2010/main" val="2962961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85C6C-D59F-47E4-B20F-37DBB72495B0}"/>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a:t>Other Resources Available </a:t>
            </a:r>
            <a:endParaRPr lang="en-US" sz="5200" dirty="0"/>
          </a:p>
        </p:txBody>
      </p:sp>
      <p:pic>
        <p:nvPicPr>
          <p:cNvPr id="5" name="Content Placeholder 4">
            <a:extLst>
              <a:ext uri="{FF2B5EF4-FFF2-40B4-BE49-F238E27FC236}">
                <a16:creationId xmlns:a16="http://schemas.microsoft.com/office/drawing/2014/main" id="{4C7D2C86-69F4-417E-B2FD-576FBEC043F8}"/>
              </a:ext>
            </a:extLst>
          </p:cNvPr>
          <p:cNvPicPr>
            <a:picLocks noGrp="1" noChangeAspect="1"/>
          </p:cNvPicPr>
          <p:nvPr>
            <p:ph idx="1"/>
          </p:nvPr>
        </p:nvPicPr>
        <p:blipFill>
          <a:blip r:embed="rId2"/>
          <a:stretch>
            <a:fillRect/>
          </a:stretch>
        </p:blipFill>
        <p:spPr>
          <a:xfrm>
            <a:off x="997324" y="2957665"/>
            <a:ext cx="4196081" cy="3346376"/>
          </a:xfrm>
          <a:prstGeom prst="rect">
            <a:avLst/>
          </a:prstGeom>
        </p:spPr>
      </p:pic>
      <p:pic>
        <p:nvPicPr>
          <p:cNvPr id="7" name="Picture 6">
            <a:extLst>
              <a:ext uri="{FF2B5EF4-FFF2-40B4-BE49-F238E27FC236}">
                <a16:creationId xmlns:a16="http://schemas.microsoft.com/office/drawing/2014/main" id="{A9F4711B-5553-4C37-AE90-45AF4A08265B}"/>
              </a:ext>
            </a:extLst>
          </p:cNvPr>
          <p:cNvPicPr>
            <a:picLocks noChangeAspect="1"/>
          </p:cNvPicPr>
          <p:nvPr/>
        </p:nvPicPr>
        <p:blipFill>
          <a:blip r:embed="rId3"/>
          <a:stretch>
            <a:fillRect/>
          </a:stretch>
        </p:blipFill>
        <p:spPr>
          <a:xfrm>
            <a:off x="6617838" y="2957665"/>
            <a:ext cx="4957594" cy="3346376"/>
          </a:xfrm>
          <a:prstGeom prst="rect">
            <a:avLst/>
          </a:prstGeom>
        </p:spPr>
      </p:pic>
      <p:sp>
        <p:nvSpPr>
          <p:cNvPr id="8" name="TextBox 7">
            <a:extLst>
              <a:ext uri="{FF2B5EF4-FFF2-40B4-BE49-F238E27FC236}">
                <a16:creationId xmlns:a16="http://schemas.microsoft.com/office/drawing/2014/main" id="{9CDCC99F-5318-45A2-AA15-730D1CA40B59}"/>
              </a:ext>
            </a:extLst>
          </p:cNvPr>
          <p:cNvSpPr txBox="1"/>
          <p:nvPr/>
        </p:nvSpPr>
        <p:spPr>
          <a:xfrm>
            <a:off x="914400" y="6431280"/>
            <a:ext cx="3972560" cy="369332"/>
          </a:xfrm>
          <a:prstGeom prst="rect">
            <a:avLst/>
          </a:prstGeom>
          <a:noFill/>
        </p:spPr>
        <p:txBody>
          <a:bodyPr wrap="square" rtlCol="0">
            <a:spAutoFit/>
          </a:bodyPr>
          <a:lstStyle/>
          <a:p>
            <a:r>
              <a:rPr lang="en-US" dirty="0">
                <a:hlinkClick r:id="rId4"/>
              </a:rPr>
              <a:t>Current Drought Monitor Map </a:t>
            </a:r>
            <a:endParaRPr lang="en-US" dirty="0"/>
          </a:p>
        </p:txBody>
      </p:sp>
      <p:sp>
        <p:nvSpPr>
          <p:cNvPr id="9" name="TextBox 8">
            <a:extLst>
              <a:ext uri="{FF2B5EF4-FFF2-40B4-BE49-F238E27FC236}">
                <a16:creationId xmlns:a16="http://schemas.microsoft.com/office/drawing/2014/main" id="{8115BE8D-56A9-43D9-BCF6-B00DAC622199}"/>
              </a:ext>
            </a:extLst>
          </p:cNvPr>
          <p:cNvSpPr txBox="1"/>
          <p:nvPr/>
        </p:nvSpPr>
        <p:spPr>
          <a:xfrm>
            <a:off x="7142480" y="6357500"/>
            <a:ext cx="4643120" cy="369332"/>
          </a:xfrm>
          <a:prstGeom prst="rect">
            <a:avLst/>
          </a:prstGeom>
          <a:noFill/>
        </p:spPr>
        <p:txBody>
          <a:bodyPr wrap="square" rtlCol="0">
            <a:spAutoFit/>
          </a:bodyPr>
          <a:lstStyle/>
          <a:p>
            <a:r>
              <a:rPr lang="en-US" dirty="0">
                <a:hlinkClick r:id="rId5"/>
              </a:rPr>
              <a:t>Interactive Snow Survey Map </a:t>
            </a:r>
            <a:endParaRPr lang="en-US" dirty="0"/>
          </a:p>
        </p:txBody>
      </p:sp>
    </p:spTree>
    <p:extLst>
      <p:ext uri="{BB962C8B-B14F-4D97-AF65-F5344CB8AC3E}">
        <p14:creationId xmlns:p14="http://schemas.microsoft.com/office/powerpoint/2010/main" val="182057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537824-A9B7-4761-B728-7E0542C5DFAC}"/>
              </a:ext>
            </a:extLst>
          </p:cNvPr>
          <p:cNvPicPr>
            <a:picLocks noChangeAspect="1"/>
          </p:cNvPicPr>
          <p:nvPr/>
        </p:nvPicPr>
        <p:blipFill rotWithShape="1">
          <a:blip r:embed="rId2">
            <a:duotone>
              <a:schemeClr val="bg2">
                <a:shade val="45000"/>
                <a:satMod val="135000"/>
              </a:schemeClr>
              <a:prstClr val="white"/>
            </a:duotone>
          </a:blip>
          <a:srcRect t="17709" r="9091" b="5682"/>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F9DB4E-EB85-469D-8F50-F0850589E01B}"/>
              </a:ext>
            </a:extLst>
          </p:cNvPr>
          <p:cNvSpPr>
            <a:spLocks noGrp="1"/>
          </p:cNvSpPr>
          <p:nvPr>
            <p:ph type="title"/>
          </p:nvPr>
        </p:nvSpPr>
        <p:spPr>
          <a:xfrm>
            <a:off x="838200" y="365125"/>
            <a:ext cx="10515600" cy="1325563"/>
          </a:xfrm>
        </p:spPr>
        <p:txBody>
          <a:bodyPr>
            <a:normAutofit/>
          </a:bodyPr>
          <a:lstStyle/>
          <a:p>
            <a:r>
              <a:rPr lang="en-US" dirty="0"/>
              <a:t>Optional Survey </a:t>
            </a:r>
          </a:p>
        </p:txBody>
      </p:sp>
      <p:graphicFrame>
        <p:nvGraphicFramePr>
          <p:cNvPr id="5" name="Content Placeholder 2">
            <a:extLst>
              <a:ext uri="{FF2B5EF4-FFF2-40B4-BE49-F238E27FC236}">
                <a16:creationId xmlns:a16="http://schemas.microsoft.com/office/drawing/2014/main" id="{28C932D5-B085-4CF4-9235-AD20255D1FEC}"/>
              </a:ext>
            </a:extLst>
          </p:cNvPr>
          <p:cNvGraphicFramePr>
            <a:graphicFrameLocks noGrp="1"/>
          </p:cNvGraphicFramePr>
          <p:nvPr>
            <p:ph idx="1"/>
            <p:extLst>
              <p:ext uri="{D42A27DB-BD31-4B8C-83A1-F6EECF244321}">
                <p14:modId xmlns:p14="http://schemas.microsoft.com/office/powerpoint/2010/main" val="20755082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26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88132-384E-44C9-86B1-84B9C3D7E4A4}"/>
              </a:ext>
            </a:extLst>
          </p:cNvPr>
          <p:cNvSpPr>
            <a:spLocks noGrp="1"/>
          </p:cNvSpPr>
          <p:nvPr>
            <p:ph type="title"/>
          </p:nvPr>
        </p:nvSpPr>
        <p:spPr>
          <a:xfrm>
            <a:off x="630936" y="640080"/>
            <a:ext cx="4818888" cy="1481328"/>
          </a:xfrm>
        </p:spPr>
        <p:txBody>
          <a:bodyPr anchor="b">
            <a:normAutofit/>
          </a:bodyPr>
          <a:lstStyle/>
          <a:p>
            <a:r>
              <a:rPr lang="en-US" sz="3400"/>
              <a:t>Local Work Group Meeting Task Worksheet </a:t>
            </a:r>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8F1A212-ED0B-4587-88F0-68416B3A5F70}"/>
              </a:ext>
            </a:extLst>
          </p:cNvPr>
          <p:cNvSpPr>
            <a:spLocks noGrp="1"/>
          </p:cNvSpPr>
          <p:nvPr>
            <p:ph idx="1"/>
          </p:nvPr>
        </p:nvSpPr>
        <p:spPr>
          <a:xfrm>
            <a:off x="630936" y="2660904"/>
            <a:ext cx="4818888" cy="3547872"/>
          </a:xfrm>
        </p:spPr>
        <p:txBody>
          <a:bodyPr anchor="t">
            <a:normAutofit fontScale="92500"/>
          </a:bodyPr>
          <a:lstStyle/>
          <a:p>
            <a:r>
              <a:rPr lang="en-US" sz="2200" dirty="0"/>
              <a:t>Completed after meeting is held</a:t>
            </a:r>
          </a:p>
          <a:p>
            <a:r>
              <a:rPr lang="en-US" sz="2200" dirty="0"/>
              <a:t>Summary of input from the meeting </a:t>
            </a:r>
          </a:p>
          <a:p>
            <a:r>
              <a:rPr lang="en-US" sz="2200" dirty="0"/>
              <a:t>Comments received affected changes for FY23 program administration and delivery</a:t>
            </a:r>
          </a:p>
          <a:p>
            <a:r>
              <a:rPr lang="en-US" sz="2200" dirty="0"/>
              <a:t>Used for future considerations for FY24 program administration and delivery  </a:t>
            </a:r>
          </a:p>
          <a:p>
            <a:r>
              <a:rPr lang="en-US" sz="2200" dirty="0"/>
              <a:t>Email back to Amber Freouf </a:t>
            </a:r>
            <a:r>
              <a:rPr lang="en-US" sz="2200" dirty="0">
                <a:hlinkClick r:id="rId2"/>
              </a:rPr>
              <a:t>amber.freouf@usda.gov</a:t>
            </a:r>
            <a:r>
              <a:rPr lang="en-US" sz="2200" dirty="0"/>
              <a:t> by July 31, 2023</a:t>
            </a:r>
          </a:p>
        </p:txBody>
      </p:sp>
      <p:pic>
        <p:nvPicPr>
          <p:cNvPr id="5" name="Content Placeholder 4">
            <a:extLst>
              <a:ext uri="{FF2B5EF4-FFF2-40B4-BE49-F238E27FC236}">
                <a16:creationId xmlns:a16="http://schemas.microsoft.com/office/drawing/2014/main" id="{27A0F7FD-A8BD-49AE-9AA8-84F5C2DCD401}"/>
              </a:ext>
            </a:extLst>
          </p:cNvPr>
          <p:cNvPicPr>
            <a:picLocks noChangeAspect="1"/>
          </p:cNvPicPr>
          <p:nvPr/>
        </p:nvPicPr>
        <p:blipFill>
          <a:blip r:embed="rId3"/>
          <a:stretch>
            <a:fillRect/>
          </a:stretch>
        </p:blipFill>
        <p:spPr>
          <a:xfrm>
            <a:off x="6099048" y="1675306"/>
            <a:ext cx="5458968" cy="3507387"/>
          </a:xfrm>
          <a:prstGeom prst="rect">
            <a:avLst/>
          </a:prstGeom>
        </p:spPr>
      </p:pic>
    </p:spTree>
    <p:extLst>
      <p:ext uri="{BB962C8B-B14F-4D97-AF65-F5344CB8AC3E}">
        <p14:creationId xmlns:p14="http://schemas.microsoft.com/office/powerpoint/2010/main" val="282554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3D656-0B32-46F6-9615-9885A0CE81C7}"/>
              </a:ext>
            </a:extLst>
          </p:cNvPr>
          <p:cNvSpPr>
            <a:spLocks noGrp="1"/>
          </p:cNvSpPr>
          <p:nvPr>
            <p:ph type="title"/>
          </p:nvPr>
        </p:nvSpPr>
        <p:spPr>
          <a:xfrm>
            <a:off x="841248" y="256032"/>
            <a:ext cx="10506456" cy="1014984"/>
          </a:xfrm>
        </p:spPr>
        <p:txBody>
          <a:bodyPr anchor="b">
            <a:normAutofit/>
          </a:bodyPr>
          <a:lstStyle/>
          <a:p>
            <a:r>
              <a:rPr lang="en-US" dirty="0"/>
              <a:t>New to the task guide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3880075-688A-9CA0-1876-FB22E5BF99F8}"/>
              </a:ext>
            </a:extLst>
          </p:cNvPr>
          <p:cNvGraphicFramePr>
            <a:graphicFrameLocks noGrp="1"/>
          </p:cNvGraphicFramePr>
          <p:nvPr>
            <p:ph idx="1"/>
            <p:extLst>
              <p:ext uri="{D42A27DB-BD31-4B8C-83A1-F6EECF244321}">
                <p14:modId xmlns:p14="http://schemas.microsoft.com/office/powerpoint/2010/main" val="38098326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19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148A3-0AB4-4510-BAA6-B54E0E7C4240}"/>
              </a:ext>
            </a:extLst>
          </p:cNvPr>
          <p:cNvSpPr>
            <a:spLocks noGrp="1"/>
          </p:cNvSpPr>
          <p:nvPr>
            <p:ph type="title"/>
          </p:nvPr>
        </p:nvSpPr>
        <p:spPr>
          <a:xfrm>
            <a:off x="686834" y="1153572"/>
            <a:ext cx="3200400" cy="4461163"/>
          </a:xfrm>
        </p:spPr>
        <p:txBody>
          <a:bodyPr>
            <a:normAutofit/>
          </a:bodyPr>
          <a:lstStyle/>
          <a:p>
            <a:r>
              <a:rPr lang="en-US">
                <a:solidFill>
                  <a:srgbClr val="FFFFFF"/>
                </a:solidFill>
              </a:rPr>
              <a:t>Local Work Group Guidebook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8C5C52-1776-41BD-874B-77D1570F1B8E}"/>
              </a:ext>
            </a:extLst>
          </p:cNvPr>
          <p:cNvSpPr>
            <a:spLocks noGrp="1"/>
          </p:cNvSpPr>
          <p:nvPr>
            <p:ph idx="1"/>
          </p:nvPr>
        </p:nvSpPr>
        <p:spPr>
          <a:xfrm>
            <a:off x="4447308" y="591344"/>
            <a:ext cx="6906491" cy="5585619"/>
          </a:xfrm>
        </p:spPr>
        <p:txBody>
          <a:bodyPr anchor="ctr">
            <a:normAutofit/>
          </a:bodyPr>
          <a:lstStyle/>
          <a:p>
            <a:r>
              <a:rPr lang="en-US" dirty="0"/>
              <a:t>Developed by National Conservation Planning Partnership</a:t>
            </a:r>
          </a:p>
          <a:p>
            <a:r>
              <a:rPr lang="en-US" dirty="0"/>
              <a:t>Optional for Conservation District use</a:t>
            </a:r>
          </a:p>
          <a:p>
            <a:r>
              <a:rPr lang="en-US" dirty="0"/>
              <a:t>Includes:</a:t>
            </a:r>
          </a:p>
          <a:p>
            <a:pPr lvl="1"/>
            <a:r>
              <a:rPr lang="en-US" dirty="0"/>
              <a:t>Defining Membership for LWG</a:t>
            </a:r>
          </a:p>
          <a:p>
            <a:pPr lvl="1"/>
            <a:r>
              <a:rPr lang="en-US" dirty="0"/>
              <a:t>Defining LWG Responsibilities </a:t>
            </a:r>
          </a:p>
          <a:p>
            <a:pPr lvl="1"/>
            <a:r>
              <a:rPr lang="en-US" dirty="0"/>
              <a:t>Example of Meeting Checklist and other documents to host LWG meeting</a:t>
            </a:r>
          </a:p>
          <a:p>
            <a:pPr lvl="1"/>
            <a:r>
              <a:rPr lang="en-US" dirty="0"/>
              <a:t>Frequently Asked Questions </a:t>
            </a:r>
          </a:p>
          <a:p>
            <a:pPr lvl="1"/>
            <a:r>
              <a:rPr lang="en-US" dirty="0"/>
              <a:t>Template to help develop and refine any locally lead projects in your conservation district area to be used in Locally Lead EQIP fund pools </a:t>
            </a:r>
          </a:p>
        </p:txBody>
      </p:sp>
    </p:spTree>
    <p:extLst>
      <p:ext uri="{BB962C8B-B14F-4D97-AF65-F5344CB8AC3E}">
        <p14:creationId xmlns:p14="http://schemas.microsoft.com/office/powerpoint/2010/main" val="139985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600EE-9F37-4A5C-9867-E6AF2893D129}"/>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Thank you for your support </a:t>
            </a:r>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FE5E81C3-E00E-4B43-92B7-6967905CCFD4}"/>
              </a:ext>
            </a:extLst>
          </p:cNvPr>
          <p:cNvPicPr>
            <a:picLocks noChangeAspect="1"/>
          </p:cNvPicPr>
          <p:nvPr/>
        </p:nvPicPr>
        <p:blipFill rotWithShape="1">
          <a:blip r:embed="rId2"/>
          <a:srcRect l="22572" r="2100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2888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D72F8-7FF8-4C48-BF22-B463F45CC677}"/>
              </a:ext>
            </a:extLst>
          </p:cNvPr>
          <p:cNvSpPr>
            <a:spLocks noGrp="1"/>
          </p:cNvSpPr>
          <p:nvPr>
            <p:ph type="title"/>
          </p:nvPr>
        </p:nvSpPr>
        <p:spPr>
          <a:xfrm>
            <a:off x="838200" y="365125"/>
            <a:ext cx="10515600" cy="1325563"/>
          </a:xfrm>
        </p:spPr>
        <p:txBody>
          <a:bodyPr>
            <a:normAutofit/>
          </a:bodyPr>
          <a:lstStyle/>
          <a:p>
            <a:r>
              <a:rPr lang="en-US" sz="5400" dirty="0">
                <a:cs typeface="Calibri Light"/>
              </a:rPr>
              <a:t>USDA Non-Discrimination Statement </a:t>
            </a:r>
            <a:endParaRPr lang="en-US" sz="5400" dirty="0"/>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FFB2B9-EF6C-4685-87E5-C2634A3ED0A7}"/>
              </a:ext>
            </a:extLst>
          </p:cNvPr>
          <p:cNvSpPr>
            <a:spLocks noGrp="1"/>
          </p:cNvSpPr>
          <p:nvPr>
            <p:ph idx="1"/>
          </p:nvPr>
        </p:nvSpPr>
        <p:spPr>
          <a:xfrm>
            <a:off x="838200" y="1929384"/>
            <a:ext cx="10515600" cy="4251960"/>
          </a:xfrm>
        </p:spPr>
        <p:txBody>
          <a:bodyPr>
            <a:normAutofit/>
          </a:bodyPr>
          <a:lstStyle/>
          <a:p>
            <a:r>
              <a:rPr lang="en-US" sz="1500">
                <a:ea typeface="+mn-lt"/>
                <a:cs typeface="+mn-lt"/>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credible activity, in any program or activity conducted or funded by USDA (not all bases apply to all programs). Remedies and complaint filing deadlines vary by program or incident.</a:t>
            </a:r>
            <a:endParaRPr lang="en-US" sz="1500">
              <a:cs typeface="Calibri" panose="020F0502020204030204"/>
            </a:endParaRPr>
          </a:p>
          <a:p>
            <a:r>
              <a:rPr lang="en-US" sz="1500">
                <a:ea typeface="+mn-lt"/>
                <a:cs typeface="+mn-lt"/>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endParaRPr lang="en-US" sz="1500"/>
          </a:p>
          <a:p>
            <a:r>
              <a:rPr lang="en-US" sz="1500">
                <a:ea typeface="+mn-lt"/>
                <a:cs typeface="+mn-lt"/>
              </a:rPr>
              <a:t>To file a program discrimination complaint, complete the USDA Program Discrimination Complaint Form, AD-3027, found online at </a:t>
            </a:r>
            <a:r>
              <a:rPr lang="en-US" sz="1500" u="sng">
                <a:ea typeface="+mn-lt"/>
                <a:cs typeface="+mn-lt"/>
                <a:hlinkClick r:id="rId2"/>
              </a:rPr>
              <a:t>How to File a Program Discrimination Complaint</a:t>
            </a:r>
            <a:r>
              <a:rPr lang="en-US" sz="1500">
                <a:ea typeface="+mn-lt"/>
                <a:cs typeface="+mn-lt"/>
              </a:rPr>
              <a: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a:t>
            </a:r>
            <a:r>
              <a:rPr lang="en-US" sz="1500" u="sng">
                <a:ea typeface="+mn-lt"/>
                <a:cs typeface="+mn-lt"/>
                <a:hlinkClick r:id="rId3"/>
              </a:rPr>
              <a:t>program.intake@usda.gov</a:t>
            </a:r>
            <a:r>
              <a:rPr lang="en-US" sz="1500">
                <a:ea typeface="+mn-lt"/>
                <a:cs typeface="+mn-lt"/>
              </a:rPr>
              <a:t>.</a:t>
            </a:r>
            <a:endParaRPr lang="en-US" sz="1500"/>
          </a:p>
          <a:p>
            <a:r>
              <a:rPr lang="en-US" sz="1500">
                <a:ea typeface="+mn-lt"/>
                <a:cs typeface="+mn-lt"/>
              </a:rPr>
              <a:t>USDA is an equal opportunity provider, employer, and lender.</a:t>
            </a:r>
            <a:endParaRPr lang="en-US" sz="1500"/>
          </a:p>
          <a:p>
            <a:endParaRPr lang="en-US" sz="1500"/>
          </a:p>
        </p:txBody>
      </p:sp>
    </p:spTree>
    <p:extLst>
      <p:ext uri="{BB962C8B-B14F-4D97-AF65-F5344CB8AC3E}">
        <p14:creationId xmlns:p14="http://schemas.microsoft.com/office/powerpoint/2010/main" val="57680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2913E-01EA-4255-85F9-5A0F9FEC5AE4}"/>
              </a:ext>
            </a:extLst>
          </p:cNvPr>
          <p:cNvSpPr>
            <a:spLocks noGrp="1"/>
          </p:cNvSpPr>
          <p:nvPr>
            <p:ph type="title"/>
          </p:nvPr>
        </p:nvSpPr>
        <p:spPr>
          <a:xfrm>
            <a:off x="640080" y="325369"/>
            <a:ext cx="4368602" cy="1956841"/>
          </a:xfrm>
        </p:spPr>
        <p:txBody>
          <a:bodyPr anchor="b">
            <a:normAutofit/>
          </a:bodyPr>
          <a:lstStyle/>
          <a:p>
            <a:r>
              <a:rPr lang="en-US" sz="5400"/>
              <a:t>Locally Lead Conservation </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FC75D4-E9AE-43CC-8FA6-200B64C82857}"/>
              </a:ext>
            </a:extLst>
          </p:cNvPr>
          <p:cNvSpPr>
            <a:spLocks noGrp="1"/>
          </p:cNvSpPr>
          <p:nvPr>
            <p:ph idx="1"/>
          </p:nvPr>
        </p:nvSpPr>
        <p:spPr>
          <a:xfrm>
            <a:off x="640080" y="2872899"/>
            <a:ext cx="4243589" cy="3320668"/>
          </a:xfrm>
        </p:spPr>
        <p:txBody>
          <a:bodyPr>
            <a:normAutofit/>
          </a:bodyPr>
          <a:lstStyle/>
          <a:p>
            <a:pPr marL="0" indent="0">
              <a:buNone/>
            </a:pPr>
            <a:r>
              <a:rPr lang="en-US" sz="2200"/>
              <a:t>I consider the soil conservation districts movement one of the most important developments in the whole history of agriculture. – Hugh Hammond Bennett</a:t>
            </a:r>
          </a:p>
        </p:txBody>
      </p:sp>
      <p:pic>
        <p:nvPicPr>
          <p:cNvPr id="5" name="Picture 4" descr="Elevated view of marsh and tidelands at dusk">
            <a:extLst>
              <a:ext uri="{FF2B5EF4-FFF2-40B4-BE49-F238E27FC236}">
                <a16:creationId xmlns:a16="http://schemas.microsoft.com/office/drawing/2014/main" id="{389DBC39-1100-4CED-B470-E21E533A1C99}"/>
              </a:ext>
            </a:extLst>
          </p:cNvPr>
          <p:cNvPicPr>
            <a:picLocks noChangeAspect="1"/>
          </p:cNvPicPr>
          <p:nvPr/>
        </p:nvPicPr>
        <p:blipFill rotWithShape="1">
          <a:blip r:embed="rId2"/>
          <a:srcRect l="10868" r="221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016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5F7AD-8E85-465B-8B73-BD379B7245E8}"/>
              </a:ext>
            </a:extLst>
          </p:cNvPr>
          <p:cNvSpPr>
            <a:spLocks noGrp="1"/>
          </p:cNvSpPr>
          <p:nvPr>
            <p:ph type="title"/>
          </p:nvPr>
        </p:nvSpPr>
        <p:spPr>
          <a:xfrm>
            <a:off x="838200" y="365125"/>
            <a:ext cx="10515600" cy="1325563"/>
          </a:xfrm>
        </p:spPr>
        <p:txBody>
          <a:bodyPr>
            <a:normAutofit/>
          </a:bodyPr>
          <a:lstStyle/>
          <a:p>
            <a:r>
              <a:rPr lang="en-US" sz="5400"/>
              <a:t>Local Work Group Meeting Purpose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C2696B-D677-4952-9587-C6592A0186A0}"/>
              </a:ext>
            </a:extLst>
          </p:cNvPr>
          <p:cNvSpPr>
            <a:spLocks noGrp="1"/>
          </p:cNvSpPr>
          <p:nvPr>
            <p:ph idx="1"/>
          </p:nvPr>
        </p:nvSpPr>
        <p:spPr>
          <a:xfrm>
            <a:off x="838200" y="1929384"/>
            <a:ext cx="10515600" cy="4251960"/>
          </a:xfrm>
        </p:spPr>
        <p:txBody>
          <a:bodyPr>
            <a:normAutofit/>
          </a:bodyPr>
          <a:lstStyle/>
          <a:p>
            <a:r>
              <a:rPr lang="en-US" sz="2000" dirty="0"/>
              <a:t>Collect feedback from conservation partners and producers for local priorities, information, and concerns for NRCS financial and technical assistance administration and implementation.</a:t>
            </a:r>
          </a:p>
          <a:p>
            <a:pPr lvl="1"/>
            <a:r>
              <a:rPr lang="en-US" sz="2000" dirty="0"/>
              <a:t>Adjust priority resource concerns,</a:t>
            </a:r>
          </a:p>
          <a:p>
            <a:pPr lvl="1"/>
            <a:r>
              <a:rPr lang="en-US" sz="2000" dirty="0"/>
              <a:t>Change allocation distributions,</a:t>
            </a:r>
          </a:p>
          <a:p>
            <a:pPr lvl="1"/>
            <a:r>
              <a:rPr lang="en-US" sz="2000" dirty="0"/>
              <a:t>Create new fund pools for priority/ specialized projects, </a:t>
            </a:r>
          </a:p>
          <a:p>
            <a:pPr lvl="1"/>
            <a:r>
              <a:rPr lang="en-US" sz="2000" dirty="0"/>
              <a:t>Request changes in payment schedules,</a:t>
            </a:r>
          </a:p>
          <a:p>
            <a:pPr lvl="1"/>
            <a:r>
              <a:rPr lang="en-US" sz="2000" dirty="0"/>
              <a:t>Inform technical decisions and state level implementation requirements,</a:t>
            </a:r>
          </a:p>
          <a:p>
            <a:pPr lvl="1"/>
            <a:r>
              <a:rPr lang="en-US" sz="2000" dirty="0"/>
              <a:t>Identify barriers in local and state level program participation, </a:t>
            </a:r>
          </a:p>
          <a:p>
            <a:pPr lvl="1"/>
            <a:r>
              <a:rPr lang="en-US" sz="2000" dirty="0"/>
              <a:t>Adopt/identify new technologies and practices that have proven successful locally,</a:t>
            </a:r>
          </a:p>
          <a:p>
            <a:pPr lvl="1"/>
            <a:r>
              <a:rPr lang="en-US" sz="2000" dirty="0"/>
              <a:t>Collect local success stories, </a:t>
            </a:r>
          </a:p>
          <a:p>
            <a:pPr lvl="1"/>
            <a:r>
              <a:rPr lang="en-US" sz="2000" dirty="0"/>
              <a:t>Understanding training needs for producers, partners, and staff </a:t>
            </a:r>
          </a:p>
          <a:p>
            <a:pPr lvl="1"/>
            <a:endParaRPr lang="en-US" sz="2000" dirty="0"/>
          </a:p>
        </p:txBody>
      </p:sp>
    </p:spTree>
    <p:extLst>
      <p:ext uri="{BB962C8B-B14F-4D97-AF65-F5344CB8AC3E}">
        <p14:creationId xmlns:p14="http://schemas.microsoft.com/office/powerpoint/2010/main" val="35761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9558D8-0C83-44D8-838C-6832DA1E6A4E}"/>
              </a:ext>
            </a:extLst>
          </p:cNvPr>
          <p:cNvSpPr>
            <a:spLocks noGrp="1"/>
          </p:cNvSpPr>
          <p:nvPr>
            <p:ph type="title"/>
          </p:nvPr>
        </p:nvSpPr>
        <p:spPr>
          <a:xfrm>
            <a:off x="621792" y="1161288"/>
            <a:ext cx="3602736" cy="4526280"/>
          </a:xfrm>
        </p:spPr>
        <p:txBody>
          <a:bodyPr>
            <a:normAutofit/>
          </a:bodyPr>
          <a:lstStyle/>
          <a:p>
            <a:r>
              <a:rPr lang="en-US" sz="4000"/>
              <a:t>General Guidance </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F19AF6F9-50FD-487B-8685-A3F6A42B3AE8}"/>
              </a:ext>
            </a:extLst>
          </p:cNvPr>
          <p:cNvGraphicFramePr>
            <a:graphicFrameLocks noGrp="1"/>
          </p:cNvGraphicFramePr>
          <p:nvPr>
            <p:ph idx="1"/>
            <p:extLst>
              <p:ext uri="{D42A27DB-BD31-4B8C-83A1-F6EECF244321}">
                <p14:modId xmlns:p14="http://schemas.microsoft.com/office/powerpoint/2010/main" val="3388540561"/>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22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D2C4D-25F6-47AC-BCFC-7E314F32D45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 </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09648D5-31C2-4769-AC69-C11052D18AAD}"/>
              </a:ext>
            </a:extLst>
          </p:cNvPr>
          <p:cNvPicPr>
            <a:picLocks noGrp="1" noChangeAspect="1"/>
          </p:cNvPicPr>
          <p:nvPr>
            <p:ph idx="1"/>
          </p:nvPr>
        </p:nvPicPr>
        <p:blipFill rotWithShape="1">
          <a:blip r:embed="rId2"/>
          <a:srcRect r="864"/>
          <a:stretch/>
        </p:blipFill>
        <p:spPr>
          <a:xfrm>
            <a:off x="976251" y="942538"/>
            <a:ext cx="7163222" cy="4808332"/>
          </a:xfrm>
          <a:prstGeom prst="rect">
            <a:avLst/>
          </a:prstGeom>
          <a:effectLst/>
        </p:spPr>
      </p:pic>
    </p:spTree>
    <p:extLst>
      <p:ext uri="{BB962C8B-B14F-4D97-AF65-F5344CB8AC3E}">
        <p14:creationId xmlns:p14="http://schemas.microsoft.com/office/powerpoint/2010/main" val="352897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9DDE1A-6354-44AB-B4E6-B43A88771D1E}"/>
              </a:ext>
            </a:extLst>
          </p:cNvPr>
          <p:cNvSpPr>
            <a:spLocks noGrp="1"/>
          </p:cNvSpPr>
          <p:nvPr>
            <p:ph type="title"/>
          </p:nvPr>
        </p:nvSpPr>
        <p:spPr>
          <a:xfrm>
            <a:off x="635000" y="640823"/>
            <a:ext cx="3418659" cy="5583148"/>
          </a:xfrm>
        </p:spPr>
        <p:txBody>
          <a:bodyPr anchor="ctr">
            <a:normAutofit/>
          </a:bodyPr>
          <a:lstStyle/>
          <a:p>
            <a:r>
              <a:rPr lang="en-US" sz="3800" dirty="0">
                <a:cs typeface="Calibri Light"/>
              </a:rPr>
              <a:t>Generational Differences in Communication  </a:t>
            </a:r>
            <a:endParaRPr lang="en-US" sz="3800" dirty="0"/>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6270F657-268A-494E-9B04-69F4D30B9CBE}"/>
              </a:ext>
            </a:extLst>
          </p:cNvPr>
          <p:cNvGraphicFramePr>
            <a:graphicFrameLocks noGrp="1"/>
          </p:cNvGraphicFramePr>
          <p:nvPr>
            <p:ph idx="1"/>
            <p:extLst>
              <p:ext uri="{D42A27DB-BD31-4B8C-83A1-F6EECF244321}">
                <p14:modId xmlns:p14="http://schemas.microsoft.com/office/powerpoint/2010/main" val="28473604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Slide Number Placeholder 20">
            <a:extLst>
              <a:ext uri="{FF2B5EF4-FFF2-40B4-BE49-F238E27FC236}">
                <a16:creationId xmlns:a16="http://schemas.microsoft.com/office/drawing/2014/main" id="{89095D85-73C9-42F6-B8D9-C91BD4C96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45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ED2C4D-25F6-47AC-BCFC-7E314F32D453}"/>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New Support Packet </a:t>
            </a:r>
          </a:p>
        </p:txBody>
      </p:sp>
      <p:sp>
        <p:nvSpPr>
          <p:cNvPr id="12"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58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0ACCF012-4F4A-456C-8E69-821CDDD0F8AA}"/>
              </a:ext>
            </a:extLst>
          </p:cNvPr>
          <p:cNvPicPr>
            <a:picLocks noGrp="1" noChangeAspect="1"/>
          </p:cNvPicPr>
          <p:nvPr>
            <p:ph idx="1"/>
          </p:nvPr>
        </p:nvPicPr>
        <p:blipFill rotWithShape="1">
          <a:blip r:embed="rId2"/>
          <a:srcRect r="1" b="986"/>
          <a:stretch/>
        </p:blipFill>
        <p:spPr>
          <a:xfrm>
            <a:off x="196850" y="173518"/>
            <a:ext cx="11798300" cy="6512763"/>
          </a:xfrm>
          <a:prstGeom prst="rect">
            <a:avLst/>
          </a:prstGeom>
        </p:spPr>
      </p:pic>
    </p:spTree>
    <p:extLst>
      <p:ext uri="{BB962C8B-B14F-4D97-AF65-F5344CB8AC3E}">
        <p14:creationId xmlns:p14="http://schemas.microsoft.com/office/powerpoint/2010/main" val="23528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2AE5030-04B0-4287-9BF8-90120B955AF6}"/>
              </a:ext>
            </a:extLst>
          </p:cNvPr>
          <p:cNvPicPr>
            <a:picLocks noChangeAspect="1"/>
          </p:cNvPicPr>
          <p:nvPr/>
        </p:nvPicPr>
        <p:blipFill rotWithShape="1">
          <a:blip r:embed="rId2"/>
          <a:srcRect r="-3" b="2794"/>
          <a:stretch/>
        </p:blipFill>
        <p:spPr>
          <a:xfrm>
            <a:off x="656844" y="722376"/>
            <a:ext cx="4782312" cy="5413248"/>
          </a:xfrm>
          <a:prstGeom prst="rect">
            <a:avLst/>
          </a:prstGeom>
          <a:effectLst/>
        </p:spPr>
      </p:pic>
      <p:sp>
        <p:nvSpPr>
          <p:cNvPr id="9" name="Content Placeholder 8">
            <a:extLst>
              <a:ext uri="{FF2B5EF4-FFF2-40B4-BE49-F238E27FC236}">
                <a16:creationId xmlns:a16="http://schemas.microsoft.com/office/drawing/2014/main" id="{8FACA13B-F4A7-4385-AB52-2FDB7D039BB7}"/>
              </a:ext>
            </a:extLst>
          </p:cNvPr>
          <p:cNvSpPr>
            <a:spLocks noGrp="1"/>
          </p:cNvSpPr>
          <p:nvPr>
            <p:ph idx="1"/>
          </p:nvPr>
        </p:nvSpPr>
        <p:spPr>
          <a:xfrm>
            <a:off x="6622295" y="2438401"/>
            <a:ext cx="4953932" cy="3779520"/>
          </a:xfrm>
        </p:spPr>
        <p:txBody>
          <a:bodyPr>
            <a:normAutofit/>
          </a:bodyPr>
          <a:lstStyle/>
          <a:p>
            <a:r>
              <a:rPr lang="en-US" sz="2000" dirty="0"/>
              <a:t>Detailed summary of each resource concern explaining:</a:t>
            </a:r>
          </a:p>
          <a:p>
            <a:pPr lvl="1"/>
            <a:r>
              <a:rPr lang="en-US" sz="1600" dirty="0"/>
              <a:t>What the Resource Concern is </a:t>
            </a:r>
          </a:p>
          <a:p>
            <a:pPr lvl="1"/>
            <a:r>
              <a:rPr lang="en-US" sz="1600" dirty="0"/>
              <a:t>Why it is important</a:t>
            </a:r>
          </a:p>
          <a:p>
            <a:pPr lvl="1"/>
            <a:r>
              <a:rPr lang="en-US" sz="1600" dirty="0"/>
              <a:t>How to improve upon it </a:t>
            </a:r>
          </a:p>
          <a:p>
            <a:pPr lvl="1"/>
            <a:r>
              <a:rPr lang="en-US" sz="1600" dirty="0"/>
              <a:t>Quick Glace of cause and solution </a:t>
            </a:r>
          </a:p>
        </p:txBody>
      </p:sp>
    </p:spTree>
    <p:extLst>
      <p:ext uri="{BB962C8B-B14F-4D97-AF65-F5344CB8AC3E}">
        <p14:creationId xmlns:p14="http://schemas.microsoft.com/office/powerpoint/2010/main" val="2001967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985</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1_office theme</vt:lpstr>
      <vt:lpstr>Local Work Group Meeting  </vt:lpstr>
      <vt:lpstr>Locally Lead Conservation </vt:lpstr>
      <vt:lpstr>Local Work Group Meeting Purpose </vt:lpstr>
      <vt:lpstr>General Guidance </vt:lpstr>
      <vt:lpstr> </vt:lpstr>
      <vt:lpstr>Generational Differences in Communication  </vt:lpstr>
      <vt:lpstr>New Support Packet </vt:lpstr>
      <vt:lpstr>PowerPoint Presentation</vt:lpstr>
      <vt:lpstr>PowerPoint Presentation</vt:lpstr>
      <vt:lpstr>PowerPoint Presentation</vt:lpstr>
      <vt:lpstr>Other Resources Available </vt:lpstr>
      <vt:lpstr>Optional Survey </vt:lpstr>
      <vt:lpstr>Local Work Group Meeting Task Worksheet </vt:lpstr>
      <vt:lpstr>New to the task guide </vt:lpstr>
      <vt:lpstr>Local Work Group Guidebook </vt:lpstr>
      <vt:lpstr>Thank you for your support </vt:lpstr>
      <vt:lpstr>USDA Non-Discrimination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Work Group Meeting  </dc:title>
  <dc:creator>Freouf, Amber - FPAC-NRCS, Lamar, CO</dc:creator>
  <cp:lastModifiedBy>Freouf, Amber - FPAC-NRCS, Lamar, CO</cp:lastModifiedBy>
  <cp:revision>16</cp:revision>
  <dcterms:created xsi:type="dcterms:W3CDTF">2022-02-27T23:15:57Z</dcterms:created>
  <dcterms:modified xsi:type="dcterms:W3CDTF">2023-03-01T14:49:31Z</dcterms:modified>
</cp:coreProperties>
</file>