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theme/themeOverride10.xml" ContentType="application/vnd.openxmlformats-officedocument.themeOverride+xml"/>
  <Override PartName="/ppt/notesSlides/notesSlide16.xml" ContentType="application/vnd.openxmlformats-officedocument.presentationml.notesSlide+xml"/>
  <Override PartName="/ppt/theme/themeOverride11.xml" ContentType="application/vnd.openxmlformats-officedocument.themeOverride+xml"/>
  <Override PartName="/ppt/notesSlides/notesSlide17.xml" ContentType="application/vnd.openxmlformats-officedocument.presentationml.notesSlide+xml"/>
  <Override PartName="/ppt/theme/themeOverride1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3.xml" ContentType="application/vnd.openxmlformats-officedocument.themeOverride+xml"/>
  <Override PartName="/ppt/notesSlides/notesSlide22.xml" ContentType="application/vnd.openxmlformats-officedocument.presentationml.notesSlide+xml"/>
  <Override PartName="/ppt/theme/themeOverride14.xml" ContentType="application/vnd.openxmlformats-officedocument.themeOverride+xml"/>
  <Override PartName="/ppt/notesSlides/notesSlide23.xml" ContentType="application/vnd.openxmlformats-officedocument.presentationml.notesSlide+xml"/>
  <Override PartName="/ppt/theme/themeOverride15.xml" ContentType="application/vnd.openxmlformats-officedocument.themeOverride+xml"/>
  <Override PartName="/ppt/notesSlides/notesSlide24.xml" ContentType="application/vnd.openxmlformats-officedocument.presentationml.notesSlide+xml"/>
  <Override PartName="/ppt/theme/themeOverride16.xml" ContentType="application/vnd.openxmlformats-officedocument.themeOverride+xml"/>
  <Override PartName="/ppt/notesSlides/notesSlide25.xml" ContentType="application/vnd.openxmlformats-officedocument.presentationml.notesSlide+xml"/>
  <Override PartName="/ppt/theme/themeOverride17.xml" ContentType="application/vnd.openxmlformats-officedocument.themeOverride+xml"/>
  <Override PartName="/ppt/notesSlides/notesSlide26.xml" ContentType="application/vnd.openxmlformats-officedocument.presentationml.notesSlide+xml"/>
  <Override PartName="/ppt/theme/themeOverride18.xml" ContentType="application/vnd.openxmlformats-officedocument.themeOverride+xml"/>
  <Override PartName="/ppt/notesSlides/notesSlide27.xml" ContentType="application/vnd.openxmlformats-officedocument.presentationml.notesSlide+xml"/>
  <Override PartName="/ppt/theme/themeOverride19.xml" ContentType="application/vnd.openxmlformats-officedocument.themeOverride+xml"/>
  <Override PartName="/ppt/notesSlides/notesSlide28.xml" ContentType="application/vnd.openxmlformats-officedocument.presentationml.notesSlide+xml"/>
  <Override PartName="/ppt/theme/themeOverride20.xml" ContentType="application/vnd.openxmlformats-officedocument.themeOverride+xml"/>
  <Override PartName="/ppt/notesSlides/notesSlide29.xml" ContentType="application/vnd.openxmlformats-officedocument.presentationml.notesSlide+xml"/>
  <Override PartName="/ppt/theme/themeOverride21.xml" ContentType="application/vnd.openxmlformats-officedocument.themeOverride+xml"/>
  <Override PartName="/ppt/notesSlides/notesSlide30.xml" ContentType="application/vnd.openxmlformats-officedocument.presentationml.notesSlide+xml"/>
  <Override PartName="/ppt/theme/themeOverride22.xml" ContentType="application/vnd.openxmlformats-officedocument.themeOverride+xml"/>
  <Override PartName="/ppt/notesSlides/notesSlide31.xml" ContentType="application/vnd.openxmlformats-officedocument.presentationml.notesSlide+xml"/>
  <Override PartName="/ppt/theme/themeOverride23.xml" ContentType="application/vnd.openxmlformats-officedocument.themeOverride+xml"/>
  <Override PartName="/ppt/notesSlides/notesSlide32.xml" ContentType="application/vnd.openxmlformats-officedocument.presentationml.notesSlide+xml"/>
  <Override PartName="/ppt/theme/themeOverride24.xml" ContentType="application/vnd.openxmlformats-officedocument.themeOverride+xml"/>
  <Override PartName="/ppt/notesSlides/notesSlide33.xml" ContentType="application/vnd.openxmlformats-officedocument.presentationml.notesSlide+xml"/>
  <Override PartName="/ppt/theme/themeOverride25.xml" ContentType="application/vnd.openxmlformats-officedocument.themeOverride+xml"/>
  <Override PartName="/ppt/notesSlides/notesSlide34.xml" ContentType="application/vnd.openxmlformats-officedocument.presentationml.notesSlide+xml"/>
  <Override PartName="/ppt/theme/themeOverride26.xml" ContentType="application/vnd.openxmlformats-officedocument.themeOverride+xml"/>
  <Override PartName="/ppt/notesSlides/notesSlide35.xml" ContentType="application/vnd.openxmlformats-officedocument.presentationml.notesSlide+xml"/>
  <Override PartName="/ppt/theme/themeOverride27.xml" ContentType="application/vnd.openxmlformats-officedocument.themeOverride+xml"/>
  <Override PartName="/ppt/notesSlides/notesSlide36.xml" ContentType="application/vnd.openxmlformats-officedocument.presentationml.notesSlide+xml"/>
  <Override PartName="/ppt/theme/themeOverride28.xml" ContentType="application/vnd.openxmlformats-officedocument.themeOverr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2"/>
  </p:notesMasterIdLst>
  <p:handoutMasterIdLst>
    <p:handoutMasterId r:id="rId43"/>
  </p:handoutMasterIdLst>
  <p:sldIdLst>
    <p:sldId id="256" r:id="rId5"/>
    <p:sldId id="257" r:id="rId6"/>
    <p:sldId id="287" r:id="rId7"/>
    <p:sldId id="286" r:id="rId8"/>
    <p:sldId id="318" r:id="rId9"/>
    <p:sldId id="330" r:id="rId10"/>
    <p:sldId id="304" r:id="rId11"/>
    <p:sldId id="300" r:id="rId12"/>
    <p:sldId id="331" r:id="rId13"/>
    <p:sldId id="328" r:id="rId14"/>
    <p:sldId id="346" r:id="rId15"/>
    <p:sldId id="347" r:id="rId16"/>
    <p:sldId id="333" r:id="rId17"/>
    <p:sldId id="334" r:id="rId18"/>
    <p:sldId id="337" r:id="rId19"/>
    <p:sldId id="342" r:id="rId20"/>
    <p:sldId id="339" r:id="rId21"/>
    <p:sldId id="345" r:id="rId22"/>
    <p:sldId id="350" r:id="rId23"/>
    <p:sldId id="351" r:id="rId24"/>
    <p:sldId id="301" r:id="rId25"/>
    <p:sldId id="305" r:id="rId26"/>
    <p:sldId id="321" r:id="rId27"/>
    <p:sldId id="322" r:id="rId28"/>
    <p:sldId id="309" r:id="rId29"/>
    <p:sldId id="311" r:id="rId30"/>
    <p:sldId id="354" r:id="rId31"/>
    <p:sldId id="323" r:id="rId32"/>
    <p:sldId id="324" r:id="rId33"/>
    <p:sldId id="306" r:id="rId34"/>
    <p:sldId id="316" r:id="rId35"/>
    <p:sldId id="353" r:id="rId36"/>
    <p:sldId id="313" r:id="rId37"/>
    <p:sldId id="327" r:id="rId38"/>
    <p:sldId id="326" r:id="rId39"/>
    <p:sldId id="280" r:id="rId40"/>
    <p:sldId id="283"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AB252C-A631-C278-9180-9FF362B123A1}" name="Katie Evans, PMP" initials="KE" userId="S::kevans@pinyon-env.com::20aef2b0-ab8f-4f47-b2c4-074e4d522449" providerId="AD"/>
  <p188:author id="{5F11CD78-68FC-B0AD-F942-B2E19AB87A8B}" name="Ezra Stockton" initials="ES" userId="S::estockton@rjh-consultants.com::33d2c6e7-4190-4164-b163-e614979a8d0c" providerId="AD"/>
  <p188:author id="{31E0127E-56A1-B0BA-AAF3-FD8F83642807}" name="Jacquelyn Hagbery" initials="JH" userId="S::jhagbery@rjh-consultants.com::679b9fe9-1b0a-4754-85cc-736eecb68224" providerId="AD"/>
  <p188:author id="{BAB2B596-6401-F536-6732-2C4CDA26BE9D}" name="Sweeney, David - NRCS, Parkersburg, WV" initials="SDNPW" userId="S::david.sweeney@usda.gov::7c8be085-d3a6-4b03-b009-8c02f09bdf47" providerId="AD"/>
  <p188:author id="{6F34F197-B75E-BEAA-0A74-E86833A68E66}" name="Christopher Leclair" initials="CL" userId="S::cleclair@rjh-consultants.com::82827e37-e83b-49b4-b59d-38bbcc31929f" providerId="AD"/>
  <p188:author id="{14CC16C1-4850-654B-5124-EC9F7C4BF61C}" name="Robert Huzjak" initials="RH" userId="S-1-5-21-634743335-1828992246-2495665204-1133" providerId="AD"/>
  <p188:author id="{7840EBD0-21C3-C735-1844-6124E049AA51}" name="Russell, Harold - FPAC-NRCS,  Morgantown, WV" initials="RHFNMW" userId="S::Harold.Russell@usda.gov::ab2f0b49-8191-4cad-a83b-da96b358ea99" providerId="AD"/>
  <p188:author id="{EEB721D9-8D1F-13F8-72FD-A4F4CF9C81E0}" name="Deichert, Andy - NRCS, Morgantown, WV" initials="DANMW" userId="S::andy.deichert@usda.gov::67db2092-8b40-45f0-99bd-5f50c6615fcf" providerId="AD"/>
  <p188:author id="{F4E48BF6-9D5A-9ADB-9258-AD1185EE054F}" name="Crane, Derrick - FPAC-NRCS, MORGANTOWN, WV" initials="CD-FMW" userId="S::Derrick.Crane@usda.gov::52137e49-99ac-4be1-a059-da924fcb3a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33A"/>
    <a:srgbClr val="015941"/>
    <a:srgbClr val="0078C9"/>
    <a:srgbClr val="167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4532" autoAdjust="0"/>
  </p:normalViewPr>
  <p:slideViewPr>
    <p:cSldViewPr snapToGrid="0">
      <p:cViewPr varScale="1">
        <p:scale>
          <a:sx n="94" d="100"/>
          <a:sy n="94" d="100"/>
        </p:scale>
        <p:origin x="1374" y="84"/>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2E7BCC-577E-7693-7F1C-64EED6F8FB8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F239A14E-F38E-8D12-E9AB-214AB8C3C91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9C388B-9B4C-4529-928D-9FB02F4C1855}" type="datetimeFigureOut">
              <a:rPr lang="en-US" smtClean="0"/>
              <a:t>1/17/2025</a:t>
            </a:fld>
            <a:endParaRPr lang="en-US"/>
          </a:p>
        </p:txBody>
      </p:sp>
      <p:sp>
        <p:nvSpPr>
          <p:cNvPr id="4" name="Footer Placeholder 3">
            <a:extLst>
              <a:ext uri="{FF2B5EF4-FFF2-40B4-BE49-F238E27FC236}">
                <a16:creationId xmlns:a16="http://schemas.microsoft.com/office/drawing/2014/main" id="{7DCA5E60-A7D1-5DC1-07AC-54BBBC1AB15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77828B-50F2-4B5F-3E70-C9D31708604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6538A6C-2163-42B0-835C-473461F09E6B}" type="slidenum">
              <a:rPr lang="en-US" smtClean="0"/>
              <a:t>‹#›</a:t>
            </a:fld>
            <a:endParaRPr lang="en-US"/>
          </a:p>
        </p:txBody>
      </p:sp>
    </p:spTree>
    <p:extLst>
      <p:ext uri="{BB962C8B-B14F-4D97-AF65-F5344CB8AC3E}">
        <p14:creationId xmlns:p14="http://schemas.microsoft.com/office/powerpoint/2010/main" val="4172486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C53BC6-DE60-4307-9A32-83799AFFBFE7}" type="datetimeFigureOut">
              <a:rPr lang="en-US" smtClean="0"/>
              <a:t>1/17/2025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FBDD1D-C9A7-41B3-83BC-22FB7199EC06}" type="slidenum">
              <a:rPr lang="en-US" smtClean="0"/>
              <a:t>‹#›</a:t>
            </a:fld>
            <a:endParaRPr lang="en-US"/>
          </a:p>
        </p:txBody>
      </p:sp>
    </p:spTree>
    <p:extLst>
      <p:ext uri="{BB962C8B-B14F-4D97-AF65-F5344CB8AC3E}">
        <p14:creationId xmlns:p14="http://schemas.microsoft.com/office/powerpoint/2010/main" val="377968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1</a:t>
            </a:fld>
            <a:endParaRPr lang="en-US"/>
          </a:p>
        </p:txBody>
      </p:sp>
    </p:spTree>
    <p:extLst>
      <p:ext uri="{BB962C8B-B14F-4D97-AF65-F5344CB8AC3E}">
        <p14:creationId xmlns:p14="http://schemas.microsoft.com/office/powerpoint/2010/main" val="419556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10</a:t>
            </a:fld>
            <a:endParaRPr lang="en-US" dirty="0"/>
          </a:p>
        </p:txBody>
      </p:sp>
    </p:spTree>
    <p:extLst>
      <p:ext uri="{BB962C8B-B14F-4D97-AF65-F5344CB8AC3E}">
        <p14:creationId xmlns:p14="http://schemas.microsoft.com/office/powerpoint/2010/main" val="966103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9EECF-4CF3-6AD0-2D04-53FC393A3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975A0-91E9-6ECF-C323-FC2790A09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02E49-1494-E7E1-2800-637E747BFA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A84A0F-FEEE-9169-C3D9-EC31512C188C}"/>
              </a:ext>
            </a:extLst>
          </p:cNvPr>
          <p:cNvSpPr>
            <a:spLocks noGrp="1"/>
          </p:cNvSpPr>
          <p:nvPr>
            <p:ph type="sldNum" sz="quarter" idx="5"/>
          </p:nvPr>
        </p:nvSpPr>
        <p:spPr/>
        <p:txBody>
          <a:bodyPr/>
          <a:lstStyle/>
          <a:p>
            <a:fld id="{9CFBDD1D-C9A7-41B3-83BC-22FB7199EC06}" type="slidenum">
              <a:rPr lang="en-US" smtClean="0"/>
              <a:t>11</a:t>
            </a:fld>
            <a:endParaRPr lang="en-US" dirty="0"/>
          </a:p>
        </p:txBody>
      </p:sp>
    </p:spTree>
    <p:extLst>
      <p:ext uri="{BB962C8B-B14F-4D97-AF65-F5344CB8AC3E}">
        <p14:creationId xmlns:p14="http://schemas.microsoft.com/office/powerpoint/2010/main" val="1282933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0A27B-102D-2E65-296C-46367D314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A7E44-A63E-BF64-AA2A-B6F4682FC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3D2E6-625F-7787-299F-9AD077F7B3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0D003B-9E8B-7D62-0E17-A489784D58DD}"/>
              </a:ext>
            </a:extLst>
          </p:cNvPr>
          <p:cNvSpPr>
            <a:spLocks noGrp="1"/>
          </p:cNvSpPr>
          <p:nvPr>
            <p:ph type="sldNum" sz="quarter" idx="5"/>
          </p:nvPr>
        </p:nvSpPr>
        <p:spPr/>
        <p:txBody>
          <a:bodyPr/>
          <a:lstStyle/>
          <a:p>
            <a:fld id="{9CFBDD1D-C9A7-41B3-83BC-22FB7199EC06}" type="slidenum">
              <a:rPr lang="en-US" smtClean="0"/>
              <a:t>12</a:t>
            </a:fld>
            <a:endParaRPr lang="en-US" dirty="0"/>
          </a:p>
        </p:txBody>
      </p:sp>
    </p:spTree>
    <p:extLst>
      <p:ext uri="{BB962C8B-B14F-4D97-AF65-F5344CB8AC3E}">
        <p14:creationId xmlns:p14="http://schemas.microsoft.com/office/powerpoint/2010/main" val="100317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63F50-42F8-076F-FB3C-2AFBA2876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82C11-C52B-B9C7-4DBF-B7045D38E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A491E-7D33-EBAC-622D-19FA30E241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4C4084-8315-0EAA-A2DE-C0ECF07DE0F6}"/>
              </a:ext>
            </a:extLst>
          </p:cNvPr>
          <p:cNvSpPr>
            <a:spLocks noGrp="1"/>
          </p:cNvSpPr>
          <p:nvPr>
            <p:ph type="sldNum" sz="quarter" idx="5"/>
          </p:nvPr>
        </p:nvSpPr>
        <p:spPr/>
        <p:txBody>
          <a:bodyPr/>
          <a:lstStyle/>
          <a:p>
            <a:fld id="{9CFBDD1D-C9A7-41B3-83BC-22FB7199EC06}" type="slidenum">
              <a:rPr lang="en-US" smtClean="0"/>
              <a:t>13</a:t>
            </a:fld>
            <a:endParaRPr lang="en-US" dirty="0"/>
          </a:p>
        </p:txBody>
      </p:sp>
    </p:spTree>
    <p:extLst>
      <p:ext uri="{BB962C8B-B14F-4D97-AF65-F5344CB8AC3E}">
        <p14:creationId xmlns:p14="http://schemas.microsoft.com/office/powerpoint/2010/main" val="58573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691BC-F130-E235-0868-426E7B8F5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B24FF-6A26-8837-37DA-B5C4907DE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30F89-BB68-D201-7A28-01897C483C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9314BA-DB2B-C3D9-4CDE-D603B3320089}"/>
              </a:ext>
            </a:extLst>
          </p:cNvPr>
          <p:cNvSpPr>
            <a:spLocks noGrp="1"/>
          </p:cNvSpPr>
          <p:nvPr>
            <p:ph type="sldNum" sz="quarter" idx="5"/>
          </p:nvPr>
        </p:nvSpPr>
        <p:spPr/>
        <p:txBody>
          <a:bodyPr/>
          <a:lstStyle/>
          <a:p>
            <a:fld id="{9CFBDD1D-C9A7-41B3-83BC-22FB7199EC06}" type="slidenum">
              <a:rPr lang="en-US" smtClean="0"/>
              <a:t>14</a:t>
            </a:fld>
            <a:endParaRPr lang="en-US" dirty="0"/>
          </a:p>
        </p:txBody>
      </p:sp>
    </p:spTree>
    <p:extLst>
      <p:ext uri="{BB962C8B-B14F-4D97-AF65-F5344CB8AC3E}">
        <p14:creationId xmlns:p14="http://schemas.microsoft.com/office/powerpoint/2010/main" val="1869167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A09DB-5C9E-E8FE-0BBF-3C11230F1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78555-C58C-EDAC-5D51-E0F1ADAE5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E811F-180B-B50A-A98F-1D574215CE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2A7793-2EE7-47AB-2D2C-80911BCF217C}"/>
              </a:ext>
            </a:extLst>
          </p:cNvPr>
          <p:cNvSpPr>
            <a:spLocks noGrp="1"/>
          </p:cNvSpPr>
          <p:nvPr>
            <p:ph type="sldNum" sz="quarter" idx="5"/>
          </p:nvPr>
        </p:nvSpPr>
        <p:spPr/>
        <p:txBody>
          <a:bodyPr/>
          <a:lstStyle/>
          <a:p>
            <a:fld id="{9CFBDD1D-C9A7-41B3-83BC-22FB7199EC06}" type="slidenum">
              <a:rPr lang="en-US" smtClean="0"/>
              <a:t>15</a:t>
            </a:fld>
            <a:endParaRPr lang="en-US" dirty="0"/>
          </a:p>
        </p:txBody>
      </p:sp>
    </p:spTree>
    <p:extLst>
      <p:ext uri="{BB962C8B-B14F-4D97-AF65-F5344CB8AC3E}">
        <p14:creationId xmlns:p14="http://schemas.microsoft.com/office/powerpoint/2010/main" val="3717973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BB272-D92D-A6C2-5BE5-377E69BEF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69C7A-97C8-6EFE-DB07-9F803536E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DA5E5-CFD5-6E15-A626-B25252BF16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576D8D-4F6B-D785-FDBF-C1E11280CF6A}"/>
              </a:ext>
            </a:extLst>
          </p:cNvPr>
          <p:cNvSpPr>
            <a:spLocks noGrp="1"/>
          </p:cNvSpPr>
          <p:nvPr>
            <p:ph type="sldNum" sz="quarter" idx="5"/>
          </p:nvPr>
        </p:nvSpPr>
        <p:spPr/>
        <p:txBody>
          <a:bodyPr/>
          <a:lstStyle/>
          <a:p>
            <a:fld id="{9CFBDD1D-C9A7-41B3-83BC-22FB7199EC06}" type="slidenum">
              <a:rPr lang="en-US" smtClean="0"/>
              <a:t>16</a:t>
            </a:fld>
            <a:endParaRPr lang="en-US" dirty="0"/>
          </a:p>
        </p:txBody>
      </p:sp>
    </p:spTree>
    <p:extLst>
      <p:ext uri="{BB962C8B-B14F-4D97-AF65-F5344CB8AC3E}">
        <p14:creationId xmlns:p14="http://schemas.microsoft.com/office/powerpoint/2010/main" val="2030748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ABBB-5761-F58C-8659-56A6066DF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9717F-D592-AAA1-72CE-9F60AF3E9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2B342-12DF-59CC-2682-C4473505B3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steps of the Watershed Planning process cannot be skipped or combined.  </a:t>
            </a:r>
          </a:p>
          <a:p>
            <a:endParaRPr lang="en-US" dirty="0"/>
          </a:p>
        </p:txBody>
      </p:sp>
      <p:sp>
        <p:nvSpPr>
          <p:cNvPr id="4" name="Slide Number Placeholder 3">
            <a:extLst>
              <a:ext uri="{FF2B5EF4-FFF2-40B4-BE49-F238E27FC236}">
                <a16:creationId xmlns:a16="http://schemas.microsoft.com/office/drawing/2014/main" id="{B4AE2D33-FE60-4CC5-1238-8D020B32E1CA}"/>
              </a:ext>
            </a:extLst>
          </p:cNvPr>
          <p:cNvSpPr>
            <a:spLocks noGrp="1"/>
          </p:cNvSpPr>
          <p:nvPr>
            <p:ph type="sldNum" sz="quarter" idx="5"/>
          </p:nvPr>
        </p:nvSpPr>
        <p:spPr/>
        <p:txBody>
          <a:bodyPr/>
          <a:lstStyle/>
          <a:p>
            <a:fld id="{9CFBDD1D-C9A7-41B3-83BC-22FB7199EC06}" type="slidenum">
              <a:rPr lang="en-US" smtClean="0"/>
              <a:t>17</a:t>
            </a:fld>
            <a:endParaRPr lang="en-US" dirty="0"/>
          </a:p>
        </p:txBody>
      </p:sp>
    </p:spTree>
    <p:extLst>
      <p:ext uri="{BB962C8B-B14F-4D97-AF65-F5344CB8AC3E}">
        <p14:creationId xmlns:p14="http://schemas.microsoft.com/office/powerpoint/2010/main" val="2448246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2D767-68E0-0108-91F0-A6C06914D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2091D-41B5-CA76-CCD5-8083ABF7A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3B808-7A31-BA30-67A0-D4AE9F6EE5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01BDBD-F924-170C-CE9E-6501FC7C1DF7}"/>
              </a:ext>
            </a:extLst>
          </p:cNvPr>
          <p:cNvSpPr>
            <a:spLocks noGrp="1"/>
          </p:cNvSpPr>
          <p:nvPr>
            <p:ph type="sldNum" sz="quarter" idx="5"/>
          </p:nvPr>
        </p:nvSpPr>
        <p:spPr/>
        <p:txBody>
          <a:bodyPr/>
          <a:lstStyle/>
          <a:p>
            <a:fld id="{9CFBDD1D-C9A7-41B3-83BC-22FB7199EC06}" type="slidenum">
              <a:rPr lang="en-US" smtClean="0"/>
              <a:t>18</a:t>
            </a:fld>
            <a:endParaRPr lang="en-US" dirty="0"/>
          </a:p>
        </p:txBody>
      </p:sp>
    </p:spTree>
    <p:extLst>
      <p:ext uri="{BB962C8B-B14F-4D97-AF65-F5344CB8AC3E}">
        <p14:creationId xmlns:p14="http://schemas.microsoft.com/office/powerpoint/2010/main" val="421229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76016-8EE3-7AB5-5C1B-0926CA549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ECB22-DAEA-E277-DEB4-E67FEF496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CC8E7-74CE-D39F-4567-A85C82CEBB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24C156-FEB8-42A3-1FDE-8496FB1AE7B3}"/>
              </a:ext>
            </a:extLst>
          </p:cNvPr>
          <p:cNvSpPr>
            <a:spLocks noGrp="1"/>
          </p:cNvSpPr>
          <p:nvPr>
            <p:ph type="sldNum" sz="quarter" idx="5"/>
          </p:nvPr>
        </p:nvSpPr>
        <p:spPr/>
        <p:txBody>
          <a:bodyPr/>
          <a:lstStyle/>
          <a:p>
            <a:fld id="{9CFBDD1D-C9A7-41B3-83BC-22FB7199EC06}" type="slidenum">
              <a:rPr lang="en-US" smtClean="0"/>
              <a:t>19</a:t>
            </a:fld>
            <a:endParaRPr lang="en-US"/>
          </a:p>
        </p:txBody>
      </p:sp>
    </p:spTree>
    <p:extLst>
      <p:ext uri="{BB962C8B-B14F-4D97-AF65-F5344CB8AC3E}">
        <p14:creationId xmlns:p14="http://schemas.microsoft.com/office/powerpoint/2010/main" val="51188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a:t>
            </a:fld>
            <a:endParaRPr lang="en-US"/>
          </a:p>
        </p:txBody>
      </p:sp>
    </p:spTree>
    <p:extLst>
      <p:ext uri="{BB962C8B-B14F-4D97-AF65-F5344CB8AC3E}">
        <p14:creationId xmlns:p14="http://schemas.microsoft.com/office/powerpoint/2010/main" val="534272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2EC5-F48A-5CB6-AE67-AAE3ACFCE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E7D76-5606-A31C-9056-5589F4E56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57F3E-786A-C479-E44D-87843072B2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0CBDF9-0F15-7A1E-45EE-323763987DB7}"/>
              </a:ext>
            </a:extLst>
          </p:cNvPr>
          <p:cNvSpPr>
            <a:spLocks noGrp="1"/>
          </p:cNvSpPr>
          <p:nvPr>
            <p:ph type="sldNum" sz="quarter" idx="5"/>
          </p:nvPr>
        </p:nvSpPr>
        <p:spPr/>
        <p:txBody>
          <a:bodyPr/>
          <a:lstStyle/>
          <a:p>
            <a:fld id="{9CFBDD1D-C9A7-41B3-83BC-22FB7199EC06}" type="slidenum">
              <a:rPr lang="en-US" smtClean="0"/>
              <a:t>20</a:t>
            </a:fld>
            <a:endParaRPr lang="en-US"/>
          </a:p>
        </p:txBody>
      </p:sp>
    </p:spTree>
    <p:extLst>
      <p:ext uri="{BB962C8B-B14F-4D97-AF65-F5344CB8AC3E}">
        <p14:creationId xmlns:p14="http://schemas.microsoft.com/office/powerpoint/2010/main" val="352075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21</a:t>
            </a:fld>
            <a:endParaRPr lang="en-US"/>
          </a:p>
        </p:txBody>
      </p:sp>
    </p:spTree>
    <p:extLst>
      <p:ext uri="{BB962C8B-B14F-4D97-AF65-F5344CB8AC3E}">
        <p14:creationId xmlns:p14="http://schemas.microsoft.com/office/powerpoint/2010/main" val="722941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22</a:t>
            </a:fld>
            <a:endParaRPr lang="en-US" dirty="0"/>
          </a:p>
        </p:txBody>
      </p:sp>
    </p:spTree>
    <p:extLst>
      <p:ext uri="{BB962C8B-B14F-4D97-AF65-F5344CB8AC3E}">
        <p14:creationId xmlns:p14="http://schemas.microsoft.com/office/powerpoint/2010/main" val="4252810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23</a:t>
            </a:fld>
            <a:endParaRPr lang="en-US" dirty="0"/>
          </a:p>
        </p:txBody>
      </p:sp>
    </p:spTree>
    <p:extLst>
      <p:ext uri="{BB962C8B-B14F-4D97-AF65-F5344CB8AC3E}">
        <p14:creationId xmlns:p14="http://schemas.microsoft.com/office/powerpoint/2010/main" val="3021636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24</a:t>
            </a:fld>
            <a:endParaRPr lang="en-US" dirty="0"/>
          </a:p>
        </p:txBody>
      </p:sp>
    </p:spTree>
    <p:extLst>
      <p:ext uri="{BB962C8B-B14F-4D97-AF65-F5344CB8AC3E}">
        <p14:creationId xmlns:p14="http://schemas.microsoft.com/office/powerpoint/2010/main" val="1382345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25</a:t>
            </a:fld>
            <a:endParaRPr lang="en-US"/>
          </a:p>
        </p:txBody>
      </p:sp>
    </p:spTree>
    <p:extLst>
      <p:ext uri="{BB962C8B-B14F-4D97-AF65-F5344CB8AC3E}">
        <p14:creationId xmlns:p14="http://schemas.microsoft.com/office/powerpoint/2010/main" val="3114842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WSP</a:t>
            </a:r>
          </a:p>
        </p:txBody>
      </p:sp>
      <p:sp>
        <p:nvSpPr>
          <p:cNvPr id="4" name="Slide Number Placeholder 3"/>
          <p:cNvSpPr>
            <a:spLocks noGrp="1"/>
          </p:cNvSpPr>
          <p:nvPr>
            <p:ph type="sldNum" sz="quarter" idx="5"/>
          </p:nvPr>
        </p:nvSpPr>
        <p:spPr/>
        <p:txBody>
          <a:bodyPr/>
          <a:lstStyle/>
          <a:p>
            <a:fld id="{9CFBDD1D-C9A7-41B3-83BC-22FB7199EC06}" type="slidenum">
              <a:rPr lang="en-US" smtClean="0"/>
              <a:t>26</a:t>
            </a:fld>
            <a:endParaRPr lang="en-US"/>
          </a:p>
        </p:txBody>
      </p:sp>
    </p:spTree>
    <p:extLst>
      <p:ext uri="{BB962C8B-B14F-4D97-AF65-F5344CB8AC3E}">
        <p14:creationId xmlns:p14="http://schemas.microsoft.com/office/powerpoint/2010/main" val="999565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70C8A-722F-BCE4-06F9-5A9C117C5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32B26-4A32-3D02-669D-CB804A985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202F1-915D-9212-D1CF-075BF4451238}"/>
              </a:ext>
            </a:extLst>
          </p:cNvPr>
          <p:cNvSpPr>
            <a:spLocks noGrp="1"/>
          </p:cNvSpPr>
          <p:nvPr>
            <p:ph type="body" idx="1"/>
          </p:nvPr>
        </p:nvSpPr>
        <p:spPr/>
        <p:txBody>
          <a:bodyPr/>
          <a:lstStyle/>
          <a:p>
            <a:r>
              <a:rPr lang="en-US" dirty="0"/>
              <a:t>WSP</a:t>
            </a:r>
          </a:p>
        </p:txBody>
      </p:sp>
      <p:sp>
        <p:nvSpPr>
          <p:cNvPr id="4" name="Slide Number Placeholder 3">
            <a:extLst>
              <a:ext uri="{FF2B5EF4-FFF2-40B4-BE49-F238E27FC236}">
                <a16:creationId xmlns:a16="http://schemas.microsoft.com/office/drawing/2014/main" id="{EBAF7F7B-2A5A-E2F9-1761-78246FBAAAD1}"/>
              </a:ext>
            </a:extLst>
          </p:cNvPr>
          <p:cNvSpPr>
            <a:spLocks noGrp="1"/>
          </p:cNvSpPr>
          <p:nvPr>
            <p:ph type="sldNum" sz="quarter" idx="5"/>
          </p:nvPr>
        </p:nvSpPr>
        <p:spPr/>
        <p:txBody>
          <a:bodyPr/>
          <a:lstStyle/>
          <a:p>
            <a:fld id="{9CFBDD1D-C9A7-41B3-83BC-22FB7199EC06}" type="slidenum">
              <a:rPr lang="en-US" smtClean="0"/>
              <a:t>27</a:t>
            </a:fld>
            <a:endParaRPr lang="en-US"/>
          </a:p>
        </p:txBody>
      </p:sp>
    </p:spTree>
    <p:extLst>
      <p:ext uri="{BB962C8B-B14F-4D97-AF65-F5344CB8AC3E}">
        <p14:creationId xmlns:p14="http://schemas.microsoft.com/office/powerpoint/2010/main" val="1926434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28</a:t>
            </a:fld>
            <a:endParaRPr lang="en-US" dirty="0"/>
          </a:p>
        </p:txBody>
      </p:sp>
    </p:spTree>
    <p:extLst>
      <p:ext uri="{BB962C8B-B14F-4D97-AF65-F5344CB8AC3E}">
        <p14:creationId xmlns:p14="http://schemas.microsoft.com/office/powerpoint/2010/main" val="1051689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29</a:t>
            </a:fld>
            <a:endParaRPr lang="en-US" dirty="0"/>
          </a:p>
        </p:txBody>
      </p:sp>
    </p:spTree>
    <p:extLst>
      <p:ext uri="{BB962C8B-B14F-4D97-AF65-F5344CB8AC3E}">
        <p14:creationId xmlns:p14="http://schemas.microsoft.com/office/powerpoint/2010/main" val="269811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3</a:t>
            </a:fld>
            <a:endParaRPr lang="en-US"/>
          </a:p>
        </p:txBody>
      </p:sp>
    </p:spTree>
    <p:extLst>
      <p:ext uri="{BB962C8B-B14F-4D97-AF65-F5344CB8AC3E}">
        <p14:creationId xmlns:p14="http://schemas.microsoft.com/office/powerpoint/2010/main" val="1399935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30</a:t>
            </a:fld>
            <a:endParaRPr lang="en-US" dirty="0"/>
          </a:p>
        </p:txBody>
      </p:sp>
    </p:spTree>
    <p:extLst>
      <p:ext uri="{BB962C8B-B14F-4D97-AF65-F5344CB8AC3E}">
        <p14:creationId xmlns:p14="http://schemas.microsoft.com/office/powerpoint/2010/main" val="298372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Resource Opportunities/Impact rating table</a:t>
            </a:r>
          </a:p>
        </p:txBody>
      </p:sp>
      <p:sp>
        <p:nvSpPr>
          <p:cNvPr id="4" name="Slide Number Placeholder 3"/>
          <p:cNvSpPr>
            <a:spLocks noGrp="1"/>
          </p:cNvSpPr>
          <p:nvPr>
            <p:ph type="sldNum" sz="quarter" idx="5"/>
          </p:nvPr>
        </p:nvSpPr>
        <p:spPr/>
        <p:txBody>
          <a:bodyPr/>
          <a:lstStyle/>
          <a:p>
            <a:fld id="{9CFBDD1D-C9A7-41B3-83BC-22FB7199EC06}" type="slidenum">
              <a:rPr lang="en-US" smtClean="0"/>
              <a:t>31</a:t>
            </a:fld>
            <a:endParaRPr lang="en-US" dirty="0"/>
          </a:p>
        </p:txBody>
      </p:sp>
    </p:spTree>
    <p:extLst>
      <p:ext uri="{BB962C8B-B14F-4D97-AF65-F5344CB8AC3E}">
        <p14:creationId xmlns:p14="http://schemas.microsoft.com/office/powerpoint/2010/main" val="411285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9932-FCC1-003C-4E5F-85FC12D8F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E742B-5C2D-B97C-DBCE-764F864C9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63494-0044-A541-8407-3D356B85244E}"/>
              </a:ext>
            </a:extLst>
          </p:cNvPr>
          <p:cNvSpPr>
            <a:spLocks noGrp="1"/>
          </p:cNvSpPr>
          <p:nvPr>
            <p:ph type="body" idx="1"/>
          </p:nvPr>
        </p:nvSpPr>
        <p:spPr/>
        <p:txBody>
          <a:bodyPr/>
          <a:lstStyle/>
          <a:p>
            <a:r>
              <a:rPr lang="en-US" dirty="0">
                <a:cs typeface="Calibri"/>
              </a:rPr>
              <a:t>Resource Opportunities/Impact rating table</a:t>
            </a:r>
          </a:p>
        </p:txBody>
      </p:sp>
      <p:sp>
        <p:nvSpPr>
          <p:cNvPr id="4" name="Slide Number Placeholder 3">
            <a:extLst>
              <a:ext uri="{FF2B5EF4-FFF2-40B4-BE49-F238E27FC236}">
                <a16:creationId xmlns:a16="http://schemas.microsoft.com/office/drawing/2014/main" id="{2E08E1EF-AF8A-74E9-06BE-DFF5F3B1A796}"/>
              </a:ext>
            </a:extLst>
          </p:cNvPr>
          <p:cNvSpPr>
            <a:spLocks noGrp="1"/>
          </p:cNvSpPr>
          <p:nvPr>
            <p:ph type="sldNum" sz="quarter" idx="5"/>
          </p:nvPr>
        </p:nvSpPr>
        <p:spPr/>
        <p:txBody>
          <a:bodyPr/>
          <a:lstStyle/>
          <a:p>
            <a:fld id="{9CFBDD1D-C9A7-41B3-83BC-22FB7199EC06}" type="slidenum">
              <a:rPr lang="en-US" smtClean="0"/>
              <a:t>32</a:t>
            </a:fld>
            <a:endParaRPr lang="en-US" dirty="0"/>
          </a:p>
        </p:txBody>
      </p:sp>
    </p:spTree>
    <p:extLst>
      <p:ext uri="{BB962C8B-B14F-4D97-AF65-F5344CB8AC3E}">
        <p14:creationId xmlns:p14="http://schemas.microsoft.com/office/powerpoint/2010/main" val="3423212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33</a:t>
            </a:fld>
            <a:endParaRPr lang="en-US" dirty="0"/>
          </a:p>
        </p:txBody>
      </p:sp>
    </p:spTree>
    <p:extLst>
      <p:ext uri="{BB962C8B-B14F-4D97-AF65-F5344CB8AC3E}">
        <p14:creationId xmlns:p14="http://schemas.microsoft.com/office/powerpoint/2010/main" val="984327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9CFBDD1D-C9A7-41B3-83BC-22FB7199EC06}" type="slidenum">
              <a:rPr lang="en-US" smtClean="0"/>
              <a:t>34</a:t>
            </a:fld>
            <a:endParaRPr lang="en-US" dirty="0"/>
          </a:p>
        </p:txBody>
      </p:sp>
    </p:spTree>
    <p:extLst>
      <p:ext uri="{BB962C8B-B14F-4D97-AF65-F5344CB8AC3E}">
        <p14:creationId xmlns:p14="http://schemas.microsoft.com/office/powerpoint/2010/main" val="3488608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9CFBDD1D-C9A7-41B3-83BC-22FB7199EC06}" type="slidenum">
              <a:rPr lang="en-US" smtClean="0"/>
              <a:t>35</a:t>
            </a:fld>
            <a:endParaRPr lang="en-US" dirty="0"/>
          </a:p>
        </p:txBody>
      </p:sp>
    </p:spTree>
    <p:extLst>
      <p:ext uri="{BB962C8B-B14F-4D97-AF65-F5344CB8AC3E}">
        <p14:creationId xmlns:p14="http://schemas.microsoft.com/office/powerpoint/2010/main" val="550129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solidFill>
                  <a:schemeClr val="bg1"/>
                </a:solidFill>
              </a:rPr>
              <a:t>Bob</a:t>
            </a:r>
            <a:endParaRPr lang="en-US" dirty="0"/>
          </a:p>
        </p:txBody>
      </p:sp>
      <p:sp>
        <p:nvSpPr>
          <p:cNvPr id="4" name="Slide Number Placeholder 3"/>
          <p:cNvSpPr>
            <a:spLocks noGrp="1"/>
          </p:cNvSpPr>
          <p:nvPr>
            <p:ph type="sldNum" sz="quarter" idx="5"/>
          </p:nvPr>
        </p:nvSpPr>
        <p:spPr/>
        <p:txBody>
          <a:bodyPr/>
          <a:lstStyle/>
          <a:p>
            <a:pPr defTabSz="465887">
              <a:defRPr/>
            </a:pPr>
            <a:fld id="{9CFBDD1D-C9A7-41B3-83BC-22FB7199EC06}" type="slidenum">
              <a:rPr lang="en-US">
                <a:solidFill>
                  <a:prstClr val="black"/>
                </a:solidFill>
                <a:latin typeface="Calibri" panose="020F0502020204030204"/>
              </a:rPr>
              <a:pPr defTabSz="465887">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98745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9CFBDD1D-C9A7-41B3-83BC-22FB7199EC06}" type="slidenum">
              <a:rPr lang="en-US" smtClean="0"/>
              <a:t>37</a:t>
            </a:fld>
            <a:endParaRPr lang="en-US" dirty="0"/>
          </a:p>
        </p:txBody>
      </p:sp>
    </p:spTree>
    <p:extLst>
      <p:ext uri="{BB962C8B-B14F-4D97-AF65-F5344CB8AC3E}">
        <p14:creationId xmlns:p14="http://schemas.microsoft.com/office/powerpoint/2010/main" val="192708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4</a:t>
            </a:fld>
            <a:endParaRPr lang="en-US"/>
          </a:p>
        </p:txBody>
      </p:sp>
    </p:spTree>
    <p:extLst>
      <p:ext uri="{BB962C8B-B14F-4D97-AF65-F5344CB8AC3E}">
        <p14:creationId xmlns:p14="http://schemas.microsoft.com/office/powerpoint/2010/main" val="8890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CFBDD1D-C9A7-41B3-83BC-22FB7199EC06}" type="slidenum">
              <a:rPr lang="en-US" smtClean="0"/>
              <a:t>5</a:t>
            </a:fld>
            <a:endParaRPr lang="en-US" dirty="0"/>
          </a:p>
        </p:txBody>
      </p:sp>
    </p:spTree>
    <p:extLst>
      <p:ext uri="{BB962C8B-B14F-4D97-AF65-F5344CB8AC3E}">
        <p14:creationId xmlns:p14="http://schemas.microsoft.com/office/powerpoint/2010/main" val="47592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CFBDD1D-C9A7-41B3-83BC-22FB7199EC06}" type="slidenum">
              <a:rPr lang="en-US" smtClean="0"/>
              <a:t>6</a:t>
            </a:fld>
            <a:endParaRPr lang="en-US" dirty="0"/>
          </a:p>
        </p:txBody>
      </p:sp>
    </p:spTree>
    <p:extLst>
      <p:ext uri="{BB962C8B-B14F-4D97-AF65-F5344CB8AC3E}">
        <p14:creationId xmlns:p14="http://schemas.microsoft.com/office/powerpoint/2010/main" val="191308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7</a:t>
            </a:fld>
            <a:endParaRPr lang="en-US" dirty="0"/>
          </a:p>
        </p:txBody>
      </p:sp>
    </p:spTree>
    <p:extLst>
      <p:ext uri="{BB962C8B-B14F-4D97-AF65-F5344CB8AC3E}">
        <p14:creationId xmlns:p14="http://schemas.microsoft.com/office/powerpoint/2010/main" val="3427244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 Creek Dam</a:t>
            </a:r>
          </a:p>
          <a:p>
            <a:pPr marL="628650" lvl="1" indent="-171450">
              <a:buFont typeface="Arial" panose="020B0604020202020204" pitchFamily="34" charset="0"/>
              <a:buChar char="•"/>
            </a:pPr>
            <a:r>
              <a:rPr lang="en-US" dirty="0"/>
              <a:t>PSH engages the auxiliary spillway (not meet NRCS criteria)</a:t>
            </a:r>
          </a:p>
          <a:p>
            <a:pPr marL="628650" lvl="1" indent="-171450">
              <a:buFont typeface="Arial" panose="020B0604020202020204" pitchFamily="34" charset="0"/>
              <a:buChar char="•"/>
            </a:pPr>
            <a:r>
              <a:rPr lang="en-US" dirty="0"/>
              <a:t>ASH and FBH overtop the dam</a:t>
            </a:r>
          </a:p>
          <a:p>
            <a:pPr marL="628650" lvl="1" indent="-171450">
              <a:buFont typeface="Arial" panose="020B0604020202020204" pitchFamily="34" charset="0"/>
              <a:buChar char="•"/>
            </a:pPr>
            <a:r>
              <a:rPr lang="en-US" dirty="0"/>
              <a:t>Assessment report includes 184’ wide labyrinth weir spillway and raising the dam 5.3 feet with a downstream raise.</a:t>
            </a:r>
          </a:p>
          <a:p>
            <a:pPr marL="628650" lvl="1" indent="-171450">
              <a:buFont typeface="Arial" panose="020B0604020202020204" pitchFamily="34" charset="0"/>
              <a:buChar char="•"/>
            </a:pPr>
            <a:r>
              <a:rPr lang="en-US" dirty="0"/>
              <a:t>Designed to contain a short duration 25-year storm</a:t>
            </a:r>
          </a:p>
          <a:p>
            <a:pPr marL="628650" lvl="1" indent="-171450">
              <a:buFont typeface="Arial" panose="020B0604020202020204" pitchFamily="34" charset="0"/>
              <a:buChar char="•"/>
            </a:pPr>
            <a:r>
              <a:rPr lang="en-US" dirty="0"/>
              <a:t>The 100-year storm has ~550 acre-ft runoff. The dam only has 95 ac-ft of storage between the sediment pool and the crest of the auxiliary spillway. </a:t>
            </a:r>
          </a:p>
          <a:p>
            <a:pPr marL="0" lvl="0" indent="0">
              <a:buFont typeface="Arial" panose="020B0604020202020204" pitchFamily="34" charset="0"/>
              <a:buNone/>
            </a:pPr>
            <a:r>
              <a:rPr lang="en-US" dirty="0"/>
              <a:t>Curtis Canyon Dam</a:t>
            </a:r>
          </a:p>
          <a:p>
            <a:pPr marL="628650" lvl="1" indent="-171450">
              <a:buFont typeface="Arial" panose="020B0604020202020204" pitchFamily="34" charset="0"/>
              <a:buChar char="•"/>
            </a:pPr>
            <a:r>
              <a:rPr lang="en-US" dirty="0"/>
              <a:t>PSH engages the auxiliary spillway (not meet NRCS criteria)</a:t>
            </a:r>
          </a:p>
          <a:p>
            <a:pPr marL="628650" lvl="1" indent="-171450">
              <a:buFont typeface="Arial" panose="020B0604020202020204" pitchFamily="34" charset="0"/>
              <a:buChar char="•"/>
            </a:pPr>
            <a:r>
              <a:rPr lang="en-US" dirty="0"/>
              <a:t>ASH and FBH overtop the dam</a:t>
            </a:r>
          </a:p>
          <a:p>
            <a:pPr marL="628650" lvl="1" indent="-171450">
              <a:buFont typeface="Arial" panose="020B0604020202020204" pitchFamily="34" charset="0"/>
              <a:buChar char="•"/>
            </a:pPr>
            <a:r>
              <a:rPr lang="en-US" dirty="0"/>
              <a:t>400-foot wide labyrinth weir would work with existing dam crest elevation </a:t>
            </a:r>
          </a:p>
          <a:p>
            <a:pPr marL="628650" lvl="1" indent="-171450">
              <a:buFont typeface="Arial" panose="020B0604020202020204" pitchFamily="34" charset="0"/>
              <a:buChar char="•"/>
            </a:pPr>
            <a:r>
              <a:rPr lang="en-US" dirty="0"/>
              <a:t>The 100-year storm has ~1700 ac-ft runoff. The dam only has 173 ac-ft of storage if full sediment load (272 ac-ft with sediment in 2023).</a:t>
            </a:r>
          </a:p>
          <a:p>
            <a:pPr marL="0" lvl="0" indent="0">
              <a:buFont typeface="Arial" panose="020B0604020202020204" pitchFamily="34" charset="0"/>
              <a:buNone/>
            </a:pPr>
            <a:r>
              <a:rPr lang="en-US" dirty="0"/>
              <a:t>Graveyard Canyon Dam </a:t>
            </a:r>
          </a:p>
          <a:p>
            <a:pPr marL="628650" lvl="1" indent="-171450">
              <a:buFont typeface="Arial" panose="020B0604020202020204" pitchFamily="34" charset="0"/>
              <a:buChar char="•"/>
            </a:pPr>
            <a:r>
              <a:rPr lang="en-US" dirty="0"/>
              <a:t>PSH engages the auxiliary spillway (not meet NRCS criteria)</a:t>
            </a:r>
          </a:p>
          <a:p>
            <a:pPr marL="628650" lvl="1" indent="-171450">
              <a:buFont typeface="Arial" panose="020B0604020202020204" pitchFamily="34" charset="0"/>
              <a:buChar char="•"/>
            </a:pPr>
            <a:r>
              <a:rPr lang="en-US" dirty="0"/>
              <a:t>ASH and FBH overtop the dam</a:t>
            </a:r>
          </a:p>
          <a:p>
            <a:pPr marL="628650" lvl="1" indent="-171450">
              <a:buFont typeface="Arial" panose="020B0604020202020204" pitchFamily="34" charset="0"/>
              <a:buChar char="•"/>
            </a:pPr>
            <a:r>
              <a:rPr lang="en-US" dirty="0"/>
              <a:t>A concrete lined auxiliary spillway is needed that is 2.6 ft higher and the dam crest would be raised 6.7 feet. </a:t>
            </a:r>
          </a:p>
          <a:p>
            <a:pPr marL="628650" lvl="1" indent="-171450">
              <a:buFont typeface="Arial" panose="020B0604020202020204" pitchFamily="34" charset="0"/>
              <a:buChar char="•"/>
            </a:pPr>
            <a:r>
              <a:rPr lang="en-US" dirty="0"/>
              <a:t>The 100-year storm has ~202 ac-ft runoff. The dam only has 45 ac-ft of storage between the sediment pool and crest of the auxiliary spillway. </a:t>
            </a:r>
          </a:p>
        </p:txBody>
      </p:sp>
      <p:sp>
        <p:nvSpPr>
          <p:cNvPr id="4" name="Slide Number Placeholder 3"/>
          <p:cNvSpPr>
            <a:spLocks noGrp="1"/>
          </p:cNvSpPr>
          <p:nvPr>
            <p:ph type="sldNum" sz="quarter" idx="5"/>
          </p:nvPr>
        </p:nvSpPr>
        <p:spPr/>
        <p:txBody>
          <a:bodyPr/>
          <a:lstStyle/>
          <a:p>
            <a:fld id="{9CFBDD1D-C9A7-41B3-83BC-22FB7199EC06}" type="slidenum">
              <a:rPr lang="en-US" smtClean="0"/>
              <a:t>8</a:t>
            </a:fld>
            <a:endParaRPr lang="en-US"/>
          </a:p>
        </p:txBody>
      </p:sp>
    </p:spTree>
    <p:extLst>
      <p:ext uri="{BB962C8B-B14F-4D97-AF65-F5344CB8AC3E}">
        <p14:creationId xmlns:p14="http://schemas.microsoft.com/office/powerpoint/2010/main" val="3504275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FBDD1D-C9A7-41B3-83BC-22FB7199EC06}" type="slidenum">
              <a:rPr lang="en-US" smtClean="0"/>
              <a:t>9</a:t>
            </a:fld>
            <a:endParaRPr lang="en-US"/>
          </a:p>
        </p:txBody>
      </p:sp>
    </p:spTree>
    <p:extLst>
      <p:ext uri="{BB962C8B-B14F-4D97-AF65-F5344CB8AC3E}">
        <p14:creationId xmlns:p14="http://schemas.microsoft.com/office/powerpoint/2010/main" val="2606607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4BE0CE-F2C7-473E-84FB-6D4F9FA5FA3D}"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257217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CA1B10-8F80-45EF-8430-F0E6CFF0A5D5}"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127091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B83871-737A-4657-BCE6-0E8F41D0D56D}"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167367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CAEFB8-E0CD-4C6E-8222-CC8AC7982FCE}"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400"/>
            </a:lvl1pPr>
          </a:lstStyle>
          <a:p>
            <a:fld id="{A92EDAE8-E70E-4CC0-9CAB-68447BBE7E3F}" type="slidenum">
              <a:rPr lang="en-US" smtClean="0"/>
              <a:pPr/>
              <a:t>‹#›</a:t>
            </a:fld>
            <a:endParaRPr lang="en-US" dirty="0"/>
          </a:p>
        </p:txBody>
      </p:sp>
    </p:spTree>
    <p:extLst>
      <p:ext uri="{BB962C8B-B14F-4D97-AF65-F5344CB8AC3E}">
        <p14:creationId xmlns:p14="http://schemas.microsoft.com/office/powerpoint/2010/main" val="299753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AE83A5-D897-42A0-8A33-E639E05FF4D0}" type="datetime1">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71145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0713-CB87-4797-84F8-E04C7CD42D79}" type="datetime1">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39455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46732B-E7EF-4D87-92F4-63B3873AFDF5}" type="datetime1">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289022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51E37E-F582-4605-8791-009593AC4928}" type="datetime1">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404475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5E78A-BC43-4A31-A1DE-AAF70760FA2F}" type="datetime1">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1613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7E458-07EF-4240-AA88-AB876445DA19}" type="datetime1">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21614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367324-7C5A-4AEE-ADAE-7783779F158E}" type="datetime1">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EDAE8-E70E-4CC0-9CAB-68447BBE7E3F}" type="slidenum">
              <a:rPr lang="en-US" smtClean="0"/>
              <a:t>‹#›</a:t>
            </a:fld>
            <a:endParaRPr lang="en-US"/>
          </a:p>
        </p:txBody>
      </p:sp>
    </p:spTree>
    <p:extLst>
      <p:ext uri="{BB962C8B-B14F-4D97-AF65-F5344CB8AC3E}">
        <p14:creationId xmlns:p14="http://schemas.microsoft.com/office/powerpoint/2010/main" val="309130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C3D232-B18B-4B8F-8D0E-99C456E2149C}" type="datetime1">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EDAE8-E70E-4CC0-9CAB-68447BBE7E3F}" type="slidenum">
              <a:rPr lang="en-US" smtClean="0"/>
              <a:t>‹#›</a:t>
            </a:fld>
            <a:endParaRPr lang="en-US"/>
          </a:p>
        </p:txBody>
      </p:sp>
    </p:spTree>
    <p:extLst>
      <p:ext uri="{BB962C8B-B14F-4D97-AF65-F5344CB8AC3E}">
        <p14:creationId xmlns:p14="http://schemas.microsoft.com/office/powerpoint/2010/main" val="5662766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www.nrcs.usda.gov/conservation-basics/conservation-by-state/nebraska/nebraska-conservation-technical-assistanc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hemeOverride" Target="../theme/themeOverride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hyperlink" Target="mailto:Merceidez.Fabok@usda.gov" TargetMode="External"/><Relationship Id="rId2" Type="http://schemas.openxmlformats.org/officeDocument/2006/relationships/slideLayout" Target="../slideLayouts/slideLayout2.xml"/><Relationship Id="rId1" Type="http://schemas.openxmlformats.org/officeDocument/2006/relationships/themeOverride" Target="../theme/themeOverride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image" Target="../media/image26.jpeg"/><Relationship Id="rId5" Type="http://schemas.openxmlformats.org/officeDocument/2006/relationships/hyperlink" Target="mailto:merceidez.fabok@usda.gov" TargetMode="External"/><Relationship Id="rId4" Type="http://schemas.openxmlformats.org/officeDocument/2006/relationships/hyperlink" Target="https://www.nrcs.usda.gov/programs-initiatives/watershed-and-flood-prevention-operations-wfpo-program/new-mexico/watershe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EBCB-70B0-C873-46C4-6A55400A45F1}"/>
              </a:ext>
            </a:extLst>
          </p:cNvPr>
          <p:cNvSpPr>
            <a:spLocks noGrp="1"/>
          </p:cNvSpPr>
          <p:nvPr>
            <p:ph type="ctrTitle"/>
          </p:nvPr>
        </p:nvSpPr>
        <p:spPr>
          <a:xfrm>
            <a:off x="655580" y="609602"/>
            <a:ext cx="4729556" cy="3333278"/>
          </a:xfrm>
          <a:noFill/>
          <a:effectLst>
            <a:glow>
              <a:schemeClr val="bg1">
                <a:lumMod val="65000"/>
                <a:alpha val="40000"/>
              </a:schemeClr>
            </a:glow>
          </a:effectLst>
        </p:spPr>
        <p:txBody>
          <a:bodyPr>
            <a:noAutofit/>
          </a:bodyPr>
          <a:lstStyle/>
          <a:p>
            <a:pPr algn="l"/>
            <a:r>
              <a:rPr lang="en-US" sz="3200" dirty="0">
                <a:solidFill>
                  <a:schemeClr val="bg1"/>
                </a:solidFill>
                <a:latin typeface="Arial" panose="020B0604020202020204" pitchFamily="34" charset="0"/>
                <a:cs typeface="Times New Roman" panose="02020603050405020304" pitchFamily="18" charset="0"/>
              </a:rPr>
              <a:t>Supplemental Watershed Plan-Environmental Assessment for the Upper Rio Penasco Sites 1, 2, &amp; 3A Dam Rehabilitation Project</a:t>
            </a:r>
          </a:p>
        </p:txBody>
      </p:sp>
      <p:sp>
        <p:nvSpPr>
          <p:cNvPr id="3" name="Subtitle 2">
            <a:extLst>
              <a:ext uri="{FF2B5EF4-FFF2-40B4-BE49-F238E27FC236}">
                <a16:creationId xmlns:a16="http://schemas.microsoft.com/office/drawing/2014/main" id="{01CE17A6-5EE7-8C8F-A904-AFF8EDF4A2DB}"/>
              </a:ext>
            </a:extLst>
          </p:cNvPr>
          <p:cNvSpPr>
            <a:spLocks noGrp="1"/>
          </p:cNvSpPr>
          <p:nvPr>
            <p:ph type="subTitle" idx="1"/>
          </p:nvPr>
        </p:nvSpPr>
        <p:spPr>
          <a:xfrm>
            <a:off x="681639" y="4112751"/>
            <a:ext cx="4813726" cy="2466889"/>
          </a:xfrm>
          <a:noFill/>
        </p:spPr>
        <p:txBody>
          <a:bodyPr>
            <a:normAutofit lnSpcReduction="10000"/>
          </a:bodyPr>
          <a:lstStyle/>
          <a:p>
            <a:pPr algn="l"/>
            <a:r>
              <a:rPr lang="en-US" sz="2800" dirty="0">
                <a:solidFill>
                  <a:schemeClr val="accent4">
                    <a:lumMod val="60000"/>
                    <a:lumOff val="40000"/>
                    <a:alpha val="85000"/>
                  </a:schemeClr>
                </a:solidFill>
                <a:effectLst>
                  <a:outerShdw blurRad="50800" dist="50800" dir="5400000" algn="ctr" rotWithShape="0">
                    <a:srgbClr val="000000"/>
                  </a:outerShdw>
                </a:effectLst>
              </a:rPr>
              <a:t>Public Scoping Meeting</a:t>
            </a:r>
          </a:p>
          <a:p>
            <a:pPr algn="l"/>
            <a:r>
              <a:rPr lang="en-US" sz="2800" dirty="0">
                <a:solidFill>
                  <a:schemeClr val="accent4">
                    <a:lumMod val="60000"/>
                    <a:lumOff val="40000"/>
                    <a:alpha val="85000"/>
                  </a:schemeClr>
                </a:solidFill>
                <a:effectLst>
                  <a:outerShdw blurRad="50800" dist="50800" dir="5400000" algn="ctr" rotWithShape="0">
                    <a:srgbClr val="000000"/>
                  </a:outerShdw>
                </a:effectLst>
              </a:rPr>
              <a:t>January 28, 2025, 6:30-8:00 PM</a:t>
            </a:r>
          </a:p>
          <a:p>
            <a:pPr algn="l"/>
            <a:endParaRPr lang="en-US" sz="2800" dirty="0">
              <a:solidFill>
                <a:schemeClr val="bg1">
                  <a:alpha val="85000"/>
                </a:schemeClr>
              </a:solidFill>
              <a:effectLst>
                <a:outerShdw blurRad="50800" dist="50800" dir="5400000" algn="ctr" rotWithShape="0">
                  <a:srgbClr val="000000"/>
                </a:outerShdw>
              </a:effectLst>
            </a:endParaRPr>
          </a:p>
          <a:p>
            <a:pPr algn="l"/>
            <a:r>
              <a:rPr lang="en-US"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Mayhill Community Center </a:t>
            </a:r>
          </a:p>
          <a:p>
            <a:pPr algn="l"/>
            <a:r>
              <a:rPr lang="en-US"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15 Civic Center Dr. </a:t>
            </a:r>
          </a:p>
          <a:p>
            <a:pPr algn="l"/>
            <a:r>
              <a:rPr lang="en-US"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Mayhill, NM 88339</a:t>
            </a:r>
            <a:endParaRPr lang="en-US" sz="2000" dirty="0">
              <a:solidFill>
                <a:schemeClr val="bg1"/>
              </a:solidFill>
              <a:effectLst>
                <a:outerShdw blurRad="50800" dist="50800" dir="5400000" algn="ctr" rotWithShape="0">
                  <a:srgbClr val="000000"/>
                </a:outerShdw>
              </a:effectLst>
            </a:endParaRPr>
          </a:p>
        </p:txBody>
      </p:sp>
      <p:cxnSp>
        <p:nvCxnSpPr>
          <p:cNvPr id="10" name="Straight Connector 9">
            <a:extLst>
              <a:ext uri="{FF2B5EF4-FFF2-40B4-BE49-F238E27FC236}">
                <a16:creationId xmlns:a16="http://schemas.microsoft.com/office/drawing/2014/main" id="{3B16A623-41C7-4789-0294-A1212A96731F}"/>
              </a:ext>
            </a:extLst>
          </p:cNvPr>
          <p:cNvCxnSpPr>
            <a:cxnSpLocks/>
          </p:cNvCxnSpPr>
          <p:nvPr/>
        </p:nvCxnSpPr>
        <p:spPr>
          <a:xfrm>
            <a:off x="681637" y="4038326"/>
            <a:ext cx="4300912" cy="0"/>
          </a:xfrm>
          <a:prstGeom prst="line">
            <a:avLst/>
          </a:prstGeom>
          <a:ln w="50800" cap="flat">
            <a:solidFill>
              <a:srgbClr val="1679BF"/>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D3A3AA99-1590-EA11-3D63-C94AA02A74B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bwMode="auto">
          <a:xfrm>
            <a:off x="9971565" y="6107634"/>
            <a:ext cx="2132602" cy="664179"/>
          </a:xfrm>
          <a:prstGeom prst="rect">
            <a:avLst/>
          </a:prstGeom>
          <a:noFill/>
          <a:effectLst>
            <a:glow rad="76200">
              <a:schemeClr val="bg1">
                <a:alpha val="90000"/>
              </a:schemeClr>
            </a:glow>
            <a:outerShdw sx="1000" sy="1000" algn="ctr" rotWithShape="0">
              <a:schemeClr val="bg1"/>
            </a:outerShdw>
          </a:effectLst>
        </p:spPr>
      </p:pic>
      <p:pic>
        <p:nvPicPr>
          <p:cNvPr id="2050" name="Picture 1" descr="A field with trees in the background&#10;&#10;Description automatically generated">
            <a:extLst>
              <a:ext uri="{FF2B5EF4-FFF2-40B4-BE49-F238E27FC236}">
                <a16:creationId xmlns:a16="http://schemas.microsoft.com/office/drawing/2014/main" id="{90C39A3E-5049-711C-EE11-D74B4549C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586" r="15459" b="8333"/>
          <a:stretch>
            <a:fillRect/>
          </a:stretch>
        </p:blipFill>
        <p:spPr bwMode="auto">
          <a:xfrm>
            <a:off x="5525761" y="1222110"/>
            <a:ext cx="1891404" cy="351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75D7538D-C5C7-F005-7816-6527DEB50D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790" y="1222110"/>
            <a:ext cx="1854523" cy="351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2F5BB375-C114-F104-7719-D27302900C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83"/>
          <a:stretch>
            <a:fillRect/>
          </a:stretch>
        </p:blipFill>
        <p:spPr bwMode="auto">
          <a:xfrm>
            <a:off x="9552938" y="1222110"/>
            <a:ext cx="1904110" cy="351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logo with a red and blue cross&#10;&#10;Description automatically generated">
            <a:extLst>
              <a:ext uri="{FF2B5EF4-FFF2-40B4-BE49-F238E27FC236}">
                <a16:creationId xmlns:a16="http://schemas.microsoft.com/office/drawing/2014/main" id="{D967E067-678E-0178-A265-1142D7602780}"/>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7801519" y="5834182"/>
            <a:ext cx="952633" cy="866896"/>
          </a:xfrm>
          <a:prstGeom prst="rect">
            <a:avLst/>
          </a:prstGeom>
          <a:noFill/>
          <a:effectLst>
            <a:glow rad="76200">
              <a:schemeClr val="bg1">
                <a:alpha val="90000"/>
              </a:schemeClr>
            </a:glow>
            <a:outerShdw sx="1000" sy="1000" algn="ctr" rotWithShape="0">
              <a:schemeClr val="bg1"/>
            </a:outerShdw>
          </a:effectLst>
        </p:spPr>
      </p:pic>
      <p:pic>
        <p:nvPicPr>
          <p:cNvPr id="5" name="Picture 7" descr="small_color">
            <a:extLst>
              <a:ext uri="{FF2B5EF4-FFF2-40B4-BE49-F238E27FC236}">
                <a16:creationId xmlns:a16="http://schemas.microsoft.com/office/drawing/2014/main" id="{615A54C7-80DF-A846-8369-7A8C70FCCBF4}"/>
              </a:ext>
            </a:extLst>
          </p:cNvPr>
          <p:cNvPicPr>
            <a:picLocks noChangeAspect="1" noChangeArrowheads="1"/>
          </p:cNvPicPr>
          <p:nvPr/>
        </p:nvPicPr>
        <p:blipFill>
          <a:blip r:embed="rId8">
            <a:alphaModFix amt="50000"/>
            <a:extLst>
              <a:ext uri="{28A0092B-C50C-407E-A947-70E740481C1C}">
                <a14:useLocalDpi xmlns:a14="http://schemas.microsoft.com/office/drawing/2010/main" val="0"/>
              </a:ext>
            </a:extLst>
          </a:blip>
          <a:stretch>
            <a:fillRect/>
          </a:stretch>
        </p:blipFill>
        <p:spPr bwMode="auto">
          <a:xfrm>
            <a:off x="5556341" y="6041757"/>
            <a:ext cx="915122" cy="659321"/>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330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Dam Breach Inundation – Bear Creek</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62B14C2-9CF4-96CF-4DA0-BCF726DFAEA2}"/>
              </a:ext>
            </a:extLst>
          </p:cNvPr>
          <p:cNvSpPr>
            <a:spLocks noGrp="1"/>
          </p:cNvSpPr>
          <p:nvPr>
            <p:ph type="sldNum" sz="quarter" idx="12"/>
          </p:nvPr>
        </p:nvSpPr>
        <p:spPr/>
        <p:txBody>
          <a:bodyPr/>
          <a:lstStyle/>
          <a:p>
            <a:fld id="{A92EDAE8-E70E-4CC0-9CAB-68447BBE7E3F}" type="slidenum">
              <a:rPr lang="en-US" smtClean="0"/>
              <a:t>10</a:t>
            </a:fld>
            <a:endParaRPr lang="en-US"/>
          </a:p>
        </p:txBody>
      </p:sp>
      <p:pic>
        <p:nvPicPr>
          <p:cNvPr id="8" name="Picture 7">
            <a:extLst>
              <a:ext uri="{FF2B5EF4-FFF2-40B4-BE49-F238E27FC236}">
                <a16:creationId xmlns:a16="http://schemas.microsoft.com/office/drawing/2014/main" id="{CEA804C2-8D68-8AAC-5CFB-B3EEFDB3A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2431466"/>
            <a:ext cx="6590028" cy="4137925"/>
          </a:xfrm>
          <a:prstGeom prst="rect">
            <a:avLst/>
          </a:prstGeom>
        </p:spPr>
      </p:pic>
      <p:pic>
        <p:nvPicPr>
          <p:cNvPr id="12" name="Picture 11">
            <a:extLst>
              <a:ext uri="{FF2B5EF4-FFF2-40B4-BE49-F238E27FC236}">
                <a16:creationId xmlns:a16="http://schemas.microsoft.com/office/drawing/2014/main" id="{E91BCC4D-3F22-76F3-1BF0-6F921D7D9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520" y="1342140"/>
            <a:ext cx="1081379" cy="1200357"/>
          </a:xfrm>
          <a:prstGeom prst="rect">
            <a:avLst/>
          </a:prstGeom>
        </p:spPr>
      </p:pic>
      <p:sp>
        <p:nvSpPr>
          <p:cNvPr id="13" name="Arrow: Down 12">
            <a:extLst>
              <a:ext uri="{FF2B5EF4-FFF2-40B4-BE49-F238E27FC236}">
                <a16:creationId xmlns:a16="http://schemas.microsoft.com/office/drawing/2014/main" id="{7CFEAA5F-1777-F16E-891D-D830060B1906}"/>
              </a:ext>
            </a:extLst>
          </p:cNvPr>
          <p:cNvSpPr/>
          <p:nvPr/>
        </p:nvSpPr>
        <p:spPr>
          <a:xfrm>
            <a:off x="1133157" y="5502735"/>
            <a:ext cx="314960" cy="60388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2DE290-75DA-CCAA-6A98-05E267CA1510}"/>
              </a:ext>
            </a:extLst>
          </p:cNvPr>
          <p:cNvSpPr txBox="1"/>
          <p:nvPr/>
        </p:nvSpPr>
        <p:spPr>
          <a:xfrm>
            <a:off x="757474" y="4778685"/>
            <a:ext cx="1066325" cy="646331"/>
          </a:xfrm>
          <a:prstGeom prst="rect">
            <a:avLst/>
          </a:prstGeom>
          <a:solidFill>
            <a:schemeClr val="bg1"/>
          </a:solidFill>
        </p:spPr>
        <p:txBody>
          <a:bodyPr wrap="square" rtlCol="0">
            <a:spAutoFit/>
          </a:bodyPr>
          <a:lstStyle/>
          <a:p>
            <a:pPr algn="ctr"/>
            <a:r>
              <a:rPr lang="en-US" dirty="0"/>
              <a:t>Bear Creek</a:t>
            </a:r>
          </a:p>
        </p:txBody>
      </p:sp>
      <p:sp>
        <p:nvSpPr>
          <p:cNvPr id="15" name="TextBox 14">
            <a:extLst>
              <a:ext uri="{FF2B5EF4-FFF2-40B4-BE49-F238E27FC236}">
                <a16:creationId xmlns:a16="http://schemas.microsoft.com/office/drawing/2014/main" id="{E56C73E9-5FE8-C515-C5F9-29715D76DC16}"/>
              </a:ext>
            </a:extLst>
          </p:cNvPr>
          <p:cNvSpPr txBox="1"/>
          <p:nvPr/>
        </p:nvSpPr>
        <p:spPr>
          <a:xfrm>
            <a:off x="7081520" y="1436951"/>
            <a:ext cx="932181" cy="369332"/>
          </a:xfrm>
          <a:prstGeom prst="rect">
            <a:avLst/>
          </a:prstGeom>
          <a:solidFill>
            <a:schemeClr val="bg1"/>
          </a:solidFill>
        </p:spPr>
        <p:txBody>
          <a:bodyPr wrap="square" rtlCol="0">
            <a:spAutoFit/>
          </a:bodyPr>
          <a:lstStyle/>
          <a:p>
            <a:pPr algn="ctr"/>
            <a:r>
              <a:rPr lang="en-US" dirty="0"/>
              <a:t>Mayhill</a:t>
            </a:r>
          </a:p>
        </p:txBody>
      </p:sp>
      <p:sp>
        <p:nvSpPr>
          <p:cNvPr id="16" name="Star: 5 Points 15">
            <a:extLst>
              <a:ext uri="{FF2B5EF4-FFF2-40B4-BE49-F238E27FC236}">
                <a16:creationId xmlns:a16="http://schemas.microsoft.com/office/drawing/2014/main" id="{B892161E-B0EC-F52A-803E-91910AF1A279}"/>
              </a:ext>
            </a:extLst>
          </p:cNvPr>
          <p:cNvSpPr/>
          <p:nvPr/>
        </p:nvSpPr>
        <p:spPr>
          <a:xfrm>
            <a:off x="3405186" y="4969770"/>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C4A8BBCC-6D64-9D5F-0C0E-C74C8B751BB4}"/>
              </a:ext>
            </a:extLst>
          </p:cNvPr>
          <p:cNvSpPr/>
          <p:nvPr/>
        </p:nvSpPr>
        <p:spPr>
          <a:xfrm>
            <a:off x="3562666" y="4969770"/>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53DACAB4-4050-8336-286A-78566975DDA9}"/>
              </a:ext>
            </a:extLst>
          </p:cNvPr>
          <p:cNvSpPr/>
          <p:nvPr/>
        </p:nvSpPr>
        <p:spPr>
          <a:xfrm>
            <a:off x="3958351" y="5160856"/>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E1D2E295-323B-DCAD-1A1A-BA421E7E4519}"/>
              </a:ext>
            </a:extLst>
          </p:cNvPr>
          <p:cNvSpPr/>
          <p:nvPr/>
        </p:nvSpPr>
        <p:spPr>
          <a:xfrm>
            <a:off x="4549537" y="5292936"/>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58DBA003-22B2-D3C3-6906-B8344B5DD6D5}"/>
              </a:ext>
            </a:extLst>
          </p:cNvPr>
          <p:cNvSpPr/>
          <p:nvPr/>
        </p:nvSpPr>
        <p:spPr>
          <a:xfrm>
            <a:off x="4916873" y="5370655"/>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D418FC97-C3A5-F641-C991-514C5BAA0B30}"/>
              </a:ext>
            </a:extLst>
          </p:cNvPr>
          <p:cNvSpPr/>
          <p:nvPr/>
        </p:nvSpPr>
        <p:spPr>
          <a:xfrm>
            <a:off x="5214028" y="5292936"/>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D81CDEC4-ECC4-D49D-3DC0-48D769E1C404}"/>
              </a:ext>
            </a:extLst>
          </p:cNvPr>
          <p:cNvSpPr/>
          <p:nvPr/>
        </p:nvSpPr>
        <p:spPr>
          <a:xfrm>
            <a:off x="5678486" y="4169869"/>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87B72FB0-9091-BCE5-6EF6-5DD3527EE0BE}"/>
              </a:ext>
            </a:extLst>
          </p:cNvPr>
          <p:cNvSpPr/>
          <p:nvPr/>
        </p:nvSpPr>
        <p:spPr>
          <a:xfrm>
            <a:off x="6618286" y="2912569"/>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FB14EDBC-7A3C-938E-A740-FB5BE4D22F1C}"/>
              </a:ext>
            </a:extLst>
          </p:cNvPr>
          <p:cNvSpPr/>
          <p:nvPr/>
        </p:nvSpPr>
        <p:spPr>
          <a:xfrm>
            <a:off x="7270747" y="2137700"/>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6F1D9F87-6875-05B6-A135-ED2768A34A8C}"/>
              </a:ext>
            </a:extLst>
          </p:cNvPr>
          <p:cNvSpPr/>
          <p:nvPr/>
        </p:nvSpPr>
        <p:spPr>
          <a:xfrm>
            <a:off x="7698741" y="1835243"/>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09D987-D16B-7029-CE8D-FC37866C1765}"/>
              </a:ext>
            </a:extLst>
          </p:cNvPr>
          <p:cNvSpPr/>
          <p:nvPr/>
        </p:nvSpPr>
        <p:spPr>
          <a:xfrm rot="20720489">
            <a:off x="6878873" y="2749905"/>
            <a:ext cx="181210" cy="14204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8C49FA-E72F-A3C6-C5FC-29BAA56D38BA}"/>
              </a:ext>
            </a:extLst>
          </p:cNvPr>
          <p:cNvSpPr/>
          <p:nvPr/>
        </p:nvSpPr>
        <p:spPr>
          <a:xfrm rot="18219208">
            <a:off x="7622135" y="1994671"/>
            <a:ext cx="151083" cy="10313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Content Placeholder 10">
            <a:extLst>
              <a:ext uri="{FF2B5EF4-FFF2-40B4-BE49-F238E27FC236}">
                <a16:creationId xmlns:a16="http://schemas.microsoft.com/office/drawing/2014/main" id="{9CC2C526-2348-941B-10E7-AD48F41B659B}"/>
              </a:ext>
            </a:extLst>
          </p:cNvPr>
          <p:cNvSpPr>
            <a:spLocks noGrp="1"/>
          </p:cNvSpPr>
          <p:nvPr>
            <p:ph idx="1"/>
          </p:nvPr>
        </p:nvSpPr>
        <p:spPr>
          <a:xfrm>
            <a:off x="8268968" y="1621617"/>
            <a:ext cx="3845562" cy="4676637"/>
          </a:xfrm>
        </p:spPr>
        <p:txBody>
          <a:bodyPr>
            <a:normAutofit/>
          </a:bodyPr>
          <a:lstStyle/>
          <a:p>
            <a:pPr marL="0" indent="0">
              <a:buNone/>
            </a:pPr>
            <a:r>
              <a:rPr lang="en-US" dirty="0">
                <a:solidFill>
                  <a:schemeClr val="bg1"/>
                </a:solidFill>
              </a:rPr>
              <a:t>Impacted Structures</a:t>
            </a:r>
          </a:p>
          <a:p>
            <a:r>
              <a:rPr lang="en-US" dirty="0">
                <a:solidFill>
                  <a:schemeClr val="bg1"/>
                </a:solidFill>
              </a:rPr>
              <a:t>10 homes</a:t>
            </a:r>
          </a:p>
          <a:p>
            <a:r>
              <a:rPr lang="en-US" dirty="0">
                <a:solidFill>
                  <a:schemeClr val="bg1"/>
                </a:solidFill>
              </a:rPr>
              <a:t>2 RV Parks (92 Sites)</a:t>
            </a:r>
          </a:p>
          <a:p>
            <a:r>
              <a:rPr lang="en-US" dirty="0">
                <a:solidFill>
                  <a:schemeClr val="bg1"/>
                </a:solidFill>
              </a:rPr>
              <a:t>4 Outbuildings </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cxnSp>
        <p:nvCxnSpPr>
          <p:cNvPr id="30" name="Straight Arrow Connector 29">
            <a:extLst>
              <a:ext uri="{FF2B5EF4-FFF2-40B4-BE49-F238E27FC236}">
                <a16:creationId xmlns:a16="http://schemas.microsoft.com/office/drawing/2014/main" id="{7314E74C-5B7F-755A-4702-845704E3342B}"/>
              </a:ext>
            </a:extLst>
          </p:cNvPr>
          <p:cNvCxnSpPr>
            <a:cxnSpLocks/>
          </p:cNvCxnSpPr>
          <p:nvPr/>
        </p:nvCxnSpPr>
        <p:spPr>
          <a:xfrm flipV="1">
            <a:off x="2071450" y="2672856"/>
            <a:ext cx="0" cy="479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60DFBB2-23A9-06BC-472C-D046AA72537A}"/>
              </a:ext>
            </a:extLst>
          </p:cNvPr>
          <p:cNvSpPr txBox="1"/>
          <p:nvPr/>
        </p:nvSpPr>
        <p:spPr>
          <a:xfrm>
            <a:off x="1823799" y="3098763"/>
            <a:ext cx="269482"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370685310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0572910D-612D-F48D-F901-71CEB9DACE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E5955-F876-32B4-3A78-BB704840F55C}"/>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Dam Breach Inundation – Curtis Canyon</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2C5087F3-F485-14F7-F345-0390EF6B0175}"/>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BC37377-D8F9-77F5-1A6F-E222A9A04923}"/>
              </a:ext>
            </a:extLst>
          </p:cNvPr>
          <p:cNvSpPr>
            <a:spLocks noGrp="1"/>
          </p:cNvSpPr>
          <p:nvPr>
            <p:ph type="sldNum" sz="quarter" idx="12"/>
          </p:nvPr>
        </p:nvSpPr>
        <p:spPr/>
        <p:txBody>
          <a:bodyPr/>
          <a:lstStyle/>
          <a:p>
            <a:fld id="{A92EDAE8-E70E-4CC0-9CAB-68447BBE7E3F}" type="slidenum">
              <a:rPr lang="en-US" smtClean="0"/>
              <a:t>11</a:t>
            </a:fld>
            <a:endParaRPr lang="en-US"/>
          </a:p>
        </p:txBody>
      </p:sp>
      <p:pic>
        <p:nvPicPr>
          <p:cNvPr id="8" name="Picture 7">
            <a:extLst>
              <a:ext uri="{FF2B5EF4-FFF2-40B4-BE49-F238E27FC236}">
                <a16:creationId xmlns:a16="http://schemas.microsoft.com/office/drawing/2014/main" id="{5F113EA1-B6CC-E50C-D2A8-AD2B3D8C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411611"/>
            <a:ext cx="6573124" cy="4714228"/>
          </a:xfrm>
          <a:prstGeom prst="rect">
            <a:avLst/>
          </a:prstGeom>
        </p:spPr>
      </p:pic>
      <p:sp>
        <p:nvSpPr>
          <p:cNvPr id="10" name="Rectangle 9">
            <a:extLst>
              <a:ext uri="{FF2B5EF4-FFF2-40B4-BE49-F238E27FC236}">
                <a16:creationId xmlns:a16="http://schemas.microsoft.com/office/drawing/2014/main" id="{CD2E1DC5-F4D5-9F91-D185-03DCD6832C9B}"/>
              </a:ext>
            </a:extLst>
          </p:cNvPr>
          <p:cNvSpPr/>
          <p:nvPr/>
        </p:nvSpPr>
        <p:spPr>
          <a:xfrm>
            <a:off x="4663440" y="4500880"/>
            <a:ext cx="2895600" cy="1717040"/>
          </a:xfrm>
          <a:prstGeom prst="rect">
            <a:avLst/>
          </a:prstGeom>
          <a:solidFill>
            <a:srgbClr val="00133A"/>
          </a:solidFill>
          <a:ln>
            <a:solidFill>
              <a:srgbClr val="0013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B661BFFC-C36E-5E70-5CB6-B38ABAA8B5C9}"/>
              </a:ext>
            </a:extLst>
          </p:cNvPr>
          <p:cNvSpPr/>
          <p:nvPr/>
        </p:nvSpPr>
        <p:spPr>
          <a:xfrm>
            <a:off x="1976436" y="4985850"/>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9722D4-F69C-5F8C-5BFC-88D31A219607}"/>
              </a:ext>
            </a:extLst>
          </p:cNvPr>
          <p:cNvSpPr/>
          <p:nvPr/>
        </p:nvSpPr>
        <p:spPr>
          <a:xfrm rot="20720489">
            <a:off x="5013242" y="3246747"/>
            <a:ext cx="283745" cy="14877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CB779BC2-4CB4-EC4A-BACB-080682BD05D8}"/>
              </a:ext>
            </a:extLst>
          </p:cNvPr>
          <p:cNvSpPr/>
          <p:nvPr/>
        </p:nvSpPr>
        <p:spPr>
          <a:xfrm>
            <a:off x="1976437" y="4415615"/>
            <a:ext cx="314960" cy="60388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7A263B-6DD7-3302-536A-EBF76EB618BE}"/>
              </a:ext>
            </a:extLst>
          </p:cNvPr>
          <p:cNvSpPr txBox="1"/>
          <p:nvPr/>
        </p:nvSpPr>
        <p:spPr>
          <a:xfrm>
            <a:off x="1600754" y="3732205"/>
            <a:ext cx="1066325" cy="646331"/>
          </a:xfrm>
          <a:prstGeom prst="rect">
            <a:avLst/>
          </a:prstGeom>
          <a:solidFill>
            <a:schemeClr val="bg1"/>
          </a:solidFill>
        </p:spPr>
        <p:txBody>
          <a:bodyPr wrap="square" rtlCol="0">
            <a:spAutoFit/>
          </a:bodyPr>
          <a:lstStyle/>
          <a:p>
            <a:pPr algn="ctr"/>
            <a:r>
              <a:rPr lang="en-US" dirty="0"/>
              <a:t>Curtis Canyon</a:t>
            </a:r>
          </a:p>
        </p:txBody>
      </p:sp>
      <p:sp>
        <p:nvSpPr>
          <p:cNvPr id="15" name="TextBox 14">
            <a:extLst>
              <a:ext uri="{FF2B5EF4-FFF2-40B4-BE49-F238E27FC236}">
                <a16:creationId xmlns:a16="http://schemas.microsoft.com/office/drawing/2014/main" id="{AA5DAC53-FF5E-CC2D-269C-57B627FF2A52}"/>
              </a:ext>
            </a:extLst>
          </p:cNvPr>
          <p:cNvSpPr txBox="1"/>
          <p:nvPr/>
        </p:nvSpPr>
        <p:spPr>
          <a:xfrm>
            <a:off x="6083735" y="1680835"/>
            <a:ext cx="932181" cy="369332"/>
          </a:xfrm>
          <a:prstGeom prst="rect">
            <a:avLst/>
          </a:prstGeom>
          <a:solidFill>
            <a:schemeClr val="bg1"/>
          </a:solidFill>
        </p:spPr>
        <p:txBody>
          <a:bodyPr wrap="square" rtlCol="0">
            <a:spAutoFit/>
          </a:bodyPr>
          <a:lstStyle/>
          <a:p>
            <a:pPr algn="ctr"/>
            <a:r>
              <a:rPr lang="en-US" dirty="0"/>
              <a:t>Mayhill</a:t>
            </a:r>
          </a:p>
        </p:txBody>
      </p:sp>
      <p:sp>
        <p:nvSpPr>
          <p:cNvPr id="16" name="Star: 5 Points 15">
            <a:extLst>
              <a:ext uri="{FF2B5EF4-FFF2-40B4-BE49-F238E27FC236}">
                <a16:creationId xmlns:a16="http://schemas.microsoft.com/office/drawing/2014/main" id="{3C9D77FC-57DD-DD94-0EA6-D635F9B6154F}"/>
              </a:ext>
            </a:extLst>
          </p:cNvPr>
          <p:cNvSpPr/>
          <p:nvPr/>
        </p:nvSpPr>
        <p:spPr>
          <a:xfrm>
            <a:off x="2050295" y="5095240"/>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28E9E32E-9C29-2EF0-5CA3-92A6BFF26F9C}"/>
              </a:ext>
            </a:extLst>
          </p:cNvPr>
          <p:cNvSpPr/>
          <p:nvPr/>
        </p:nvSpPr>
        <p:spPr>
          <a:xfrm>
            <a:off x="2166480" y="5128889"/>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14D4A6DE-89CF-C736-E2C8-2AEEF32D34F7}"/>
              </a:ext>
            </a:extLst>
          </p:cNvPr>
          <p:cNvSpPr/>
          <p:nvPr/>
        </p:nvSpPr>
        <p:spPr>
          <a:xfrm>
            <a:off x="3095634" y="4283535"/>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4489C33B-CA47-0946-D0F3-AB81C20718AB}"/>
              </a:ext>
            </a:extLst>
          </p:cNvPr>
          <p:cNvSpPr/>
          <p:nvPr/>
        </p:nvSpPr>
        <p:spPr>
          <a:xfrm>
            <a:off x="3722057" y="4049158"/>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88EF14D7-6CCB-C82B-2AC4-D735E58BC8A2}"/>
              </a:ext>
            </a:extLst>
          </p:cNvPr>
          <p:cNvSpPr/>
          <p:nvPr/>
        </p:nvSpPr>
        <p:spPr>
          <a:xfrm>
            <a:off x="4562395" y="3479155"/>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2A78B464-9F7A-7FB6-1979-77CF4C9E9101}"/>
              </a:ext>
            </a:extLst>
          </p:cNvPr>
          <p:cNvSpPr/>
          <p:nvPr/>
        </p:nvSpPr>
        <p:spPr>
          <a:xfrm>
            <a:off x="5653086" y="2709369"/>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0136258A-6EB2-8863-0024-FDDF16956C19}"/>
              </a:ext>
            </a:extLst>
          </p:cNvPr>
          <p:cNvSpPr/>
          <p:nvPr/>
        </p:nvSpPr>
        <p:spPr>
          <a:xfrm>
            <a:off x="6549825" y="2435705"/>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Content Placeholder 10">
            <a:extLst>
              <a:ext uri="{FF2B5EF4-FFF2-40B4-BE49-F238E27FC236}">
                <a16:creationId xmlns:a16="http://schemas.microsoft.com/office/drawing/2014/main" id="{0E140046-ABE9-415D-BE40-05670E35B046}"/>
              </a:ext>
            </a:extLst>
          </p:cNvPr>
          <p:cNvSpPr>
            <a:spLocks noGrp="1"/>
          </p:cNvSpPr>
          <p:nvPr>
            <p:ph idx="1"/>
          </p:nvPr>
        </p:nvSpPr>
        <p:spPr>
          <a:xfrm>
            <a:off x="7696198" y="1500326"/>
            <a:ext cx="3845562" cy="4676637"/>
          </a:xfrm>
        </p:spPr>
        <p:txBody>
          <a:bodyPr>
            <a:normAutofit/>
          </a:bodyPr>
          <a:lstStyle/>
          <a:p>
            <a:pPr marL="0" indent="0">
              <a:buNone/>
            </a:pPr>
            <a:r>
              <a:rPr lang="en-US" dirty="0">
                <a:solidFill>
                  <a:schemeClr val="bg1"/>
                </a:solidFill>
              </a:rPr>
              <a:t>Impacted Structures</a:t>
            </a:r>
          </a:p>
          <a:p>
            <a:r>
              <a:rPr lang="en-US" dirty="0">
                <a:solidFill>
                  <a:schemeClr val="bg1"/>
                </a:solidFill>
              </a:rPr>
              <a:t>11 homes</a:t>
            </a:r>
          </a:p>
          <a:p>
            <a:r>
              <a:rPr lang="en-US" dirty="0">
                <a:solidFill>
                  <a:schemeClr val="bg1"/>
                </a:solidFill>
              </a:rPr>
              <a:t>2 RV Parks (92 Sites)</a:t>
            </a:r>
          </a:p>
          <a:p>
            <a:r>
              <a:rPr lang="en-US" dirty="0">
                <a:solidFill>
                  <a:schemeClr val="bg1"/>
                </a:solidFill>
              </a:rPr>
              <a:t>3 Outbuildings </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28" name="Rectangle 27">
            <a:extLst>
              <a:ext uri="{FF2B5EF4-FFF2-40B4-BE49-F238E27FC236}">
                <a16:creationId xmlns:a16="http://schemas.microsoft.com/office/drawing/2014/main" id="{536CC099-70B1-6781-CB73-698A72705293}"/>
              </a:ext>
            </a:extLst>
          </p:cNvPr>
          <p:cNvSpPr/>
          <p:nvPr/>
        </p:nvSpPr>
        <p:spPr>
          <a:xfrm rot="19564799">
            <a:off x="6362120" y="2553522"/>
            <a:ext cx="175572" cy="14249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1049AFE0-BF23-A115-406A-1D8DE62FEB1F}"/>
              </a:ext>
            </a:extLst>
          </p:cNvPr>
          <p:cNvCxnSpPr>
            <a:cxnSpLocks/>
          </p:cNvCxnSpPr>
          <p:nvPr/>
        </p:nvCxnSpPr>
        <p:spPr>
          <a:xfrm flipV="1">
            <a:off x="1085850" y="1552515"/>
            <a:ext cx="0" cy="479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B027165-1152-7F8A-86F1-0B2EE3917165}"/>
              </a:ext>
            </a:extLst>
          </p:cNvPr>
          <p:cNvSpPr txBox="1"/>
          <p:nvPr/>
        </p:nvSpPr>
        <p:spPr>
          <a:xfrm>
            <a:off x="838199" y="1978422"/>
            <a:ext cx="269482"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149344059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563373E4-D0DD-FCE1-3AC9-E7AFC197C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9085F5-6ECD-9A4C-3F33-9ABD5BC83738}"/>
              </a:ext>
            </a:extLst>
          </p:cNvPr>
          <p:cNvSpPr>
            <a:spLocks noGrp="1"/>
          </p:cNvSpPr>
          <p:nvPr>
            <p:ph type="title"/>
          </p:nvPr>
        </p:nvSpPr>
        <p:spPr>
          <a:xfrm>
            <a:off x="838199" y="418588"/>
            <a:ext cx="10615827" cy="762512"/>
          </a:xfrm>
          <a:solidFill>
            <a:schemeClr val="bg1">
              <a:lumMod val="65000"/>
              <a:alpha val="30000"/>
            </a:schemeClr>
          </a:solidFill>
        </p:spPr>
        <p:txBody>
          <a:bodyPr>
            <a:normAutofit fontScale="90000"/>
          </a:bodyPr>
          <a:lstStyle/>
          <a:p>
            <a:r>
              <a:rPr lang="en-US" sz="4800" dirty="0">
                <a:solidFill>
                  <a:schemeClr val="bg1"/>
                </a:solidFill>
              </a:rPr>
              <a:t>Dam Breach Inundation – Graveyard Canyon</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49F46429-5AE0-7FE5-54A8-802EFA3F1869}"/>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C22DA89-7477-1CAA-86BE-A8BB2C269A17}"/>
              </a:ext>
            </a:extLst>
          </p:cNvPr>
          <p:cNvSpPr>
            <a:spLocks noGrp="1"/>
          </p:cNvSpPr>
          <p:nvPr>
            <p:ph type="sldNum" sz="quarter" idx="12"/>
          </p:nvPr>
        </p:nvSpPr>
        <p:spPr/>
        <p:txBody>
          <a:bodyPr/>
          <a:lstStyle/>
          <a:p>
            <a:fld id="{A92EDAE8-E70E-4CC0-9CAB-68447BBE7E3F}" type="slidenum">
              <a:rPr lang="en-US" smtClean="0"/>
              <a:t>12</a:t>
            </a:fld>
            <a:endParaRPr lang="en-US" dirty="0"/>
          </a:p>
        </p:txBody>
      </p:sp>
      <p:pic>
        <p:nvPicPr>
          <p:cNvPr id="8" name="Picture 7">
            <a:extLst>
              <a:ext uri="{FF2B5EF4-FFF2-40B4-BE49-F238E27FC236}">
                <a16:creationId xmlns:a16="http://schemas.microsoft.com/office/drawing/2014/main" id="{588A04F5-A96C-B268-8513-6108AE3C3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439882"/>
            <a:ext cx="6741160" cy="4657685"/>
          </a:xfrm>
          <a:prstGeom prst="rect">
            <a:avLst/>
          </a:prstGeom>
        </p:spPr>
      </p:pic>
      <p:sp>
        <p:nvSpPr>
          <p:cNvPr id="9" name="Rectangle 8">
            <a:extLst>
              <a:ext uri="{FF2B5EF4-FFF2-40B4-BE49-F238E27FC236}">
                <a16:creationId xmlns:a16="http://schemas.microsoft.com/office/drawing/2014/main" id="{3BDF60B9-D1DD-94C0-E382-23C09444A580}"/>
              </a:ext>
            </a:extLst>
          </p:cNvPr>
          <p:cNvSpPr/>
          <p:nvPr/>
        </p:nvSpPr>
        <p:spPr>
          <a:xfrm>
            <a:off x="5232400" y="4559598"/>
            <a:ext cx="2895600" cy="1717040"/>
          </a:xfrm>
          <a:prstGeom prst="rect">
            <a:avLst/>
          </a:prstGeom>
          <a:solidFill>
            <a:srgbClr val="00133A"/>
          </a:solidFill>
          <a:ln>
            <a:solidFill>
              <a:srgbClr val="0013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97155AE-9B2B-55AE-3A60-8E1B87477471}"/>
              </a:ext>
            </a:extLst>
          </p:cNvPr>
          <p:cNvSpPr/>
          <p:nvPr/>
        </p:nvSpPr>
        <p:spPr>
          <a:xfrm>
            <a:off x="3266598" y="4378325"/>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DFAA4FB9-C5D3-718C-0A3C-6FF66E96BC68}"/>
              </a:ext>
            </a:extLst>
          </p:cNvPr>
          <p:cNvSpPr/>
          <p:nvPr/>
        </p:nvSpPr>
        <p:spPr>
          <a:xfrm>
            <a:off x="4346098" y="4261634"/>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BB5C71FD-1038-E60E-CA09-12438CDD42AE}"/>
              </a:ext>
            </a:extLst>
          </p:cNvPr>
          <p:cNvSpPr/>
          <p:nvPr/>
        </p:nvSpPr>
        <p:spPr>
          <a:xfrm>
            <a:off x="5844698" y="3768724"/>
            <a:ext cx="314960" cy="264160"/>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7DAADD-6741-AA6A-4EC9-9E09D86663BB}"/>
              </a:ext>
            </a:extLst>
          </p:cNvPr>
          <p:cNvSpPr/>
          <p:nvPr/>
        </p:nvSpPr>
        <p:spPr>
          <a:xfrm rot="20720489">
            <a:off x="3262764" y="4957467"/>
            <a:ext cx="485854" cy="324113"/>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E54CCC20-7354-44D8-CF06-30368B538CF8}"/>
              </a:ext>
            </a:extLst>
          </p:cNvPr>
          <p:cNvSpPr/>
          <p:nvPr/>
        </p:nvSpPr>
        <p:spPr>
          <a:xfrm>
            <a:off x="2494597" y="3683150"/>
            <a:ext cx="314960" cy="60388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0">
            <a:extLst>
              <a:ext uri="{FF2B5EF4-FFF2-40B4-BE49-F238E27FC236}">
                <a16:creationId xmlns:a16="http://schemas.microsoft.com/office/drawing/2014/main" id="{9A05E0CB-9103-7902-7DD5-7BF3226F5404}"/>
              </a:ext>
            </a:extLst>
          </p:cNvPr>
          <p:cNvSpPr>
            <a:spLocks noGrp="1"/>
          </p:cNvSpPr>
          <p:nvPr>
            <p:ph idx="1"/>
          </p:nvPr>
        </p:nvSpPr>
        <p:spPr>
          <a:xfrm>
            <a:off x="7696198" y="1500326"/>
            <a:ext cx="3845562" cy="4676637"/>
          </a:xfrm>
        </p:spPr>
        <p:txBody>
          <a:bodyPr>
            <a:normAutofit/>
          </a:bodyPr>
          <a:lstStyle/>
          <a:p>
            <a:pPr marL="0" indent="0">
              <a:buNone/>
            </a:pPr>
            <a:r>
              <a:rPr lang="en-US" dirty="0">
                <a:solidFill>
                  <a:schemeClr val="bg1"/>
                </a:solidFill>
              </a:rPr>
              <a:t>Impacted Structures</a:t>
            </a:r>
          </a:p>
          <a:p>
            <a:r>
              <a:rPr lang="en-US" dirty="0">
                <a:solidFill>
                  <a:schemeClr val="bg1"/>
                </a:solidFill>
              </a:rPr>
              <a:t>5 homes</a:t>
            </a:r>
          </a:p>
          <a:p>
            <a:r>
              <a:rPr lang="en-US" dirty="0">
                <a:solidFill>
                  <a:schemeClr val="bg1"/>
                </a:solidFill>
              </a:rPr>
              <a:t>2 RV Parks (92 Sites)</a:t>
            </a:r>
          </a:p>
          <a:p>
            <a:r>
              <a:rPr lang="en-US" dirty="0">
                <a:solidFill>
                  <a:schemeClr val="bg1"/>
                </a:solidFill>
              </a:rPr>
              <a:t>3 Outbuildings </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19" name="TextBox 18">
            <a:extLst>
              <a:ext uri="{FF2B5EF4-FFF2-40B4-BE49-F238E27FC236}">
                <a16:creationId xmlns:a16="http://schemas.microsoft.com/office/drawing/2014/main" id="{EA7BEB39-EE5A-CC8B-9721-87AAC528DAFE}"/>
              </a:ext>
            </a:extLst>
          </p:cNvPr>
          <p:cNvSpPr txBox="1"/>
          <p:nvPr/>
        </p:nvSpPr>
        <p:spPr>
          <a:xfrm>
            <a:off x="2022315" y="2972207"/>
            <a:ext cx="1300480" cy="646331"/>
          </a:xfrm>
          <a:prstGeom prst="rect">
            <a:avLst/>
          </a:prstGeom>
          <a:solidFill>
            <a:schemeClr val="bg1"/>
          </a:solidFill>
        </p:spPr>
        <p:txBody>
          <a:bodyPr wrap="square" rtlCol="0">
            <a:spAutoFit/>
          </a:bodyPr>
          <a:lstStyle/>
          <a:p>
            <a:pPr algn="ctr"/>
            <a:r>
              <a:rPr lang="en-US" dirty="0"/>
              <a:t>Graveyard Canyon</a:t>
            </a:r>
          </a:p>
        </p:txBody>
      </p:sp>
      <p:sp>
        <p:nvSpPr>
          <p:cNvPr id="20" name="TextBox 19">
            <a:extLst>
              <a:ext uri="{FF2B5EF4-FFF2-40B4-BE49-F238E27FC236}">
                <a16:creationId xmlns:a16="http://schemas.microsoft.com/office/drawing/2014/main" id="{4D2820CA-C741-623E-7EBC-25D81339B4BE}"/>
              </a:ext>
            </a:extLst>
          </p:cNvPr>
          <p:cNvSpPr txBox="1"/>
          <p:nvPr/>
        </p:nvSpPr>
        <p:spPr>
          <a:xfrm>
            <a:off x="5412898" y="2630408"/>
            <a:ext cx="932181" cy="369332"/>
          </a:xfrm>
          <a:prstGeom prst="rect">
            <a:avLst/>
          </a:prstGeom>
          <a:solidFill>
            <a:schemeClr val="bg1"/>
          </a:solidFill>
        </p:spPr>
        <p:txBody>
          <a:bodyPr wrap="square" rtlCol="0">
            <a:spAutoFit/>
          </a:bodyPr>
          <a:lstStyle/>
          <a:p>
            <a:pPr algn="ctr"/>
            <a:r>
              <a:rPr lang="en-US" dirty="0"/>
              <a:t>Mayhill</a:t>
            </a:r>
          </a:p>
        </p:txBody>
      </p:sp>
      <p:sp>
        <p:nvSpPr>
          <p:cNvPr id="21" name="Rectangle 20">
            <a:extLst>
              <a:ext uri="{FF2B5EF4-FFF2-40B4-BE49-F238E27FC236}">
                <a16:creationId xmlns:a16="http://schemas.microsoft.com/office/drawing/2014/main" id="{D4026EF7-2CE6-AF3A-67F5-B70A96808918}"/>
              </a:ext>
            </a:extLst>
          </p:cNvPr>
          <p:cNvSpPr/>
          <p:nvPr/>
        </p:nvSpPr>
        <p:spPr>
          <a:xfrm rot="19340029">
            <a:off x="5438213" y="3839592"/>
            <a:ext cx="332487" cy="19625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7ECC9A7-43B9-BA94-AA87-B2D8016FF3C6}"/>
              </a:ext>
            </a:extLst>
          </p:cNvPr>
          <p:cNvCxnSpPr>
            <a:cxnSpLocks/>
          </p:cNvCxnSpPr>
          <p:nvPr/>
        </p:nvCxnSpPr>
        <p:spPr>
          <a:xfrm flipV="1">
            <a:off x="1085850" y="1567279"/>
            <a:ext cx="0" cy="479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B6803E8-3086-5305-5E11-FA0B077047EF}"/>
              </a:ext>
            </a:extLst>
          </p:cNvPr>
          <p:cNvSpPr txBox="1"/>
          <p:nvPr/>
        </p:nvSpPr>
        <p:spPr>
          <a:xfrm>
            <a:off x="838199" y="1993186"/>
            <a:ext cx="269482"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145127432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6A7764B-C821-65D8-33AA-1224B59A28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C2BC5-2AB8-73AF-8F85-35D597F023BD}"/>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What is a watershed?</a:t>
            </a:r>
            <a:endParaRPr lang="en-US" sz="48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96933196-3DBE-D273-7390-0D4A23006B6A}"/>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E5B0455-7B5C-373D-49F8-896C8D04B318}"/>
              </a:ext>
            </a:extLst>
          </p:cNvPr>
          <p:cNvSpPr>
            <a:spLocks noGrp="1"/>
          </p:cNvSpPr>
          <p:nvPr>
            <p:ph type="sldNum" sz="quarter" idx="12"/>
          </p:nvPr>
        </p:nvSpPr>
        <p:spPr/>
        <p:txBody>
          <a:bodyPr/>
          <a:lstStyle/>
          <a:p>
            <a:fld id="{A92EDAE8-E70E-4CC0-9CAB-68447BBE7E3F}" type="slidenum">
              <a:rPr lang="en-US" smtClean="0"/>
              <a:t>13</a:t>
            </a:fld>
            <a:endParaRPr lang="en-US"/>
          </a:p>
        </p:txBody>
      </p:sp>
      <p:sp>
        <p:nvSpPr>
          <p:cNvPr id="5" name="Content Placeholder 4">
            <a:extLst>
              <a:ext uri="{FF2B5EF4-FFF2-40B4-BE49-F238E27FC236}">
                <a16:creationId xmlns:a16="http://schemas.microsoft.com/office/drawing/2014/main" id="{9D504DD4-BEB9-46F0-AE01-7D7A5825A9BE}"/>
              </a:ext>
            </a:extLst>
          </p:cNvPr>
          <p:cNvSpPr>
            <a:spLocks noGrp="1"/>
          </p:cNvSpPr>
          <p:nvPr>
            <p:ph idx="1"/>
          </p:nvPr>
        </p:nvSpPr>
        <p:spPr>
          <a:xfrm>
            <a:off x="5257800" y="1593055"/>
            <a:ext cx="6534150" cy="4655339"/>
          </a:xfrm>
        </p:spPr>
        <p:txBody>
          <a:bodyPr>
            <a:normAutofit lnSpcReduction="10000"/>
          </a:bodyPr>
          <a:lstStyle/>
          <a:p>
            <a:pPr marL="457200" indent="-457200">
              <a:buFont typeface="Arial" panose="020B0604020202020204" pitchFamily="34" charset="0"/>
              <a:buChar char="•"/>
            </a:pPr>
            <a:r>
              <a:rPr lang="en-US" dirty="0">
                <a:solidFill>
                  <a:schemeClr val="accent4">
                    <a:lumMod val="60000"/>
                    <a:lumOff val="40000"/>
                  </a:schemeClr>
                </a:solidFill>
              </a:rPr>
              <a:t>Watershed </a:t>
            </a:r>
            <a:r>
              <a:rPr lang="en-US" dirty="0">
                <a:solidFill>
                  <a:schemeClr val="bg1"/>
                </a:solidFill>
              </a:rPr>
              <a:t>= the land that drains to one stream, lake, or river; includes surface water and underlying groundwater</a:t>
            </a:r>
          </a:p>
          <a:p>
            <a:pPr marL="457200" indent="-457200">
              <a:buFont typeface="Arial" panose="020B0604020202020204" pitchFamily="34" charset="0"/>
              <a:buChar char="•"/>
            </a:pPr>
            <a:r>
              <a:rPr lang="en-US" dirty="0">
                <a:solidFill>
                  <a:schemeClr val="accent4">
                    <a:lumMod val="60000"/>
                    <a:lumOff val="40000"/>
                  </a:schemeClr>
                </a:solidFill>
              </a:rPr>
              <a:t>Hydrologic Unit Codes </a:t>
            </a:r>
            <a:r>
              <a:rPr lang="en-US" dirty="0">
                <a:solidFill>
                  <a:schemeClr val="bg1"/>
                </a:solidFill>
              </a:rPr>
              <a:t>- </a:t>
            </a:r>
            <a:r>
              <a:rPr lang="en-US" b="0" dirty="0">
                <a:solidFill>
                  <a:schemeClr val="bg1"/>
                </a:solidFill>
              </a:rPr>
              <a:t>Used nationwide to describe drainage areas labelled with a series of numbers</a:t>
            </a:r>
          </a:p>
          <a:p>
            <a:pPr marL="457200" indent="-457200">
              <a:buFont typeface="Arial" panose="020B0604020202020204" pitchFamily="34" charset="0"/>
              <a:buChar char="•"/>
            </a:pPr>
            <a:r>
              <a:rPr lang="en-US" dirty="0">
                <a:solidFill>
                  <a:schemeClr val="bg1"/>
                </a:solidFill>
              </a:rPr>
              <a:t>Different numbers represent different scales</a:t>
            </a:r>
          </a:p>
          <a:p>
            <a:pPr marL="1143000" lvl="1" indent="-457200"/>
            <a:r>
              <a:rPr lang="en-US" dirty="0">
                <a:solidFill>
                  <a:schemeClr val="bg1"/>
                </a:solidFill>
              </a:rPr>
              <a:t>The smaller the number the LARGER the area</a:t>
            </a:r>
          </a:p>
          <a:p>
            <a:pPr marL="1600200" lvl="2" indent="-457200"/>
            <a:r>
              <a:rPr lang="en-US" dirty="0">
                <a:solidFill>
                  <a:schemeClr val="bg1"/>
                </a:solidFill>
              </a:rPr>
              <a:t>HUC-12 drainage basin will represent a smaller area than a HUC-8 drainage basin</a:t>
            </a:r>
          </a:p>
          <a:p>
            <a:pPr lvl="1"/>
            <a:endParaRPr lang="en-US" dirty="0"/>
          </a:p>
        </p:txBody>
      </p:sp>
      <p:pic>
        <p:nvPicPr>
          <p:cNvPr id="4" name="Picture 3">
            <a:extLst>
              <a:ext uri="{FF2B5EF4-FFF2-40B4-BE49-F238E27FC236}">
                <a16:creationId xmlns:a16="http://schemas.microsoft.com/office/drawing/2014/main" id="{1D04A752-5870-B046-D0D1-64A9B94A06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8199" y="1536416"/>
            <a:ext cx="3440810" cy="4511675"/>
          </a:xfrm>
          <a:prstGeom prst="rect">
            <a:avLst/>
          </a:prstGeom>
        </p:spPr>
      </p:pic>
    </p:spTree>
    <p:extLst>
      <p:ext uri="{BB962C8B-B14F-4D97-AF65-F5344CB8AC3E}">
        <p14:creationId xmlns:p14="http://schemas.microsoft.com/office/powerpoint/2010/main" val="3833495668"/>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3E345F19-F6DD-1964-7117-0D235D058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46D0F5-828B-E777-63BE-6734B07F041E}"/>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The “NRCS Watershed Umbrella”</a:t>
            </a:r>
          </a:p>
        </p:txBody>
      </p:sp>
      <p:cxnSp>
        <p:nvCxnSpPr>
          <p:cNvPr id="18" name="Straight Connector 17">
            <a:extLst>
              <a:ext uri="{FF2B5EF4-FFF2-40B4-BE49-F238E27FC236}">
                <a16:creationId xmlns:a16="http://schemas.microsoft.com/office/drawing/2014/main" id="{ABE7F9D4-AE94-2AB4-472D-92EA3F3B38FD}"/>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F6054AD-DFB1-5716-C2AA-0E97972C2261}"/>
              </a:ext>
            </a:extLst>
          </p:cNvPr>
          <p:cNvSpPr>
            <a:spLocks noGrp="1"/>
          </p:cNvSpPr>
          <p:nvPr>
            <p:ph type="sldNum" sz="quarter" idx="12"/>
          </p:nvPr>
        </p:nvSpPr>
        <p:spPr/>
        <p:txBody>
          <a:bodyPr/>
          <a:lstStyle/>
          <a:p>
            <a:fld id="{A92EDAE8-E70E-4CC0-9CAB-68447BBE7E3F}" type="slidenum">
              <a:rPr lang="en-US" smtClean="0"/>
              <a:t>14</a:t>
            </a:fld>
            <a:endParaRPr lang="en-US"/>
          </a:p>
        </p:txBody>
      </p:sp>
      <p:sp>
        <p:nvSpPr>
          <p:cNvPr id="6" name="Title 1">
            <a:extLst>
              <a:ext uri="{FF2B5EF4-FFF2-40B4-BE49-F238E27FC236}">
                <a16:creationId xmlns:a16="http://schemas.microsoft.com/office/drawing/2014/main" id="{E9FD5BFD-8BF6-C8EA-93EC-7E93AB2965E8}"/>
              </a:ext>
            </a:extLst>
          </p:cNvPr>
          <p:cNvSpPr>
            <a:spLocks noGrp="1"/>
          </p:cNvSpPr>
          <p:nvPr/>
        </p:nvSpPr>
        <p:spPr>
          <a:xfrm>
            <a:off x="2152650" y="691353"/>
            <a:ext cx="7886700" cy="755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a:lstStyle>
          <a:p>
            <a:endParaRPr lang="en-US" dirty="0"/>
          </a:p>
        </p:txBody>
      </p:sp>
      <p:sp>
        <p:nvSpPr>
          <p:cNvPr id="7" name="Text Placeholder 2">
            <a:extLst>
              <a:ext uri="{FF2B5EF4-FFF2-40B4-BE49-F238E27FC236}">
                <a16:creationId xmlns:a16="http://schemas.microsoft.com/office/drawing/2014/main" id="{AAF7D39A-57E9-39BF-2D37-6F388E53CF99}"/>
              </a:ext>
            </a:extLst>
          </p:cNvPr>
          <p:cNvSpPr>
            <a:spLocks noGrp="1"/>
          </p:cNvSpPr>
          <p:nvPr/>
        </p:nvSpPr>
        <p:spPr>
          <a:xfrm>
            <a:off x="2152650" y="1878593"/>
            <a:ext cx="2387352" cy="641168"/>
          </a:xfrm>
          <a:prstGeom prst="rect">
            <a:avLst/>
          </a:prstGeom>
          <a:ln w="28575">
            <a:solidFill>
              <a:schemeClr val="accent6">
                <a:lumMod val="60000"/>
                <a:lumOff val="40000"/>
              </a:schemeClr>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59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chemeClr val="accent4">
                    <a:lumMod val="60000"/>
                    <a:lumOff val="40000"/>
                  </a:schemeClr>
                </a:solidFill>
                <a:latin typeface="+mn-lt"/>
                <a:cs typeface="+mn-cs"/>
              </a:rPr>
              <a:t>WFPO</a:t>
            </a:r>
          </a:p>
        </p:txBody>
      </p:sp>
      <p:sp>
        <p:nvSpPr>
          <p:cNvPr id="8" name="Content Placeholder 3">
            <a:extLst>
              <a:ext uri="{FF2B5EF4-FFF2-40B4-BE49-F238E27FC236}">
                <a16:creationId xmlns:a16="http://schemas.microsoft.com/office/drawing/2014/main" id="{E826C1D9-82B8-D92B-1EE4-C25136A33D27}"/>
              </a:ext>
            </a:extLst>
          </p:cNvPr>
          <p:cNvSpPr>
            <a:spLocks noGrp="1"/>
          </p:cNvSpPr>
          <p:nvPr/>
        </p:nvSpPr>
        <p:spPr>
          <a:xfrm>
            <a:off x="2152650" y="2810681"/>
            <a:ext cx="2387352" cy="3275793"/>
          </a:xfrm>
          <a:prstGeom prst="rect">
            <a:avLst/>
          </a:prstGeom>
          <a:ln>
            <a:solidFill>
              <a:schemeClr val="accent6">
                <a:lumMod val="75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5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Watershed &amp; Flood Prevention Operations Program</a:t>
            </a:r>
          </a:p>
          <a:p>
            <a:r>
              <a:rPr lang="en-US" sz="1800" dirty="0">
                <a:solidFill>
                  <a:schemeClr val="bg1"/>
                </a:solidFill>
              </a:rPr>
              <a:t> Helps units of federal, state, local and federally recognized tribal  governments (project sponsors) protect and restore watersheds.</a:t>
            </a:r>
          </a:p>
          <a:p>
            <a:endParaRPr lang="en-US" sz="1800" dirty="0">
              <a:solidFill>
                <a:schemeClr val="bg1"/>
              </a:solidFill>
            </a:endParaRPr>
          </a:p>
        </p:txBody>
      </p:sp>
      <p:sp>
        <p:nvSpPr>
          <p:cNvPr id="9" name="Text Placeholder 4">
            <a:extLst>
              <a:ext uri="{FF2B5EF4-FFF2-40B4-BE49-F238E27FC236}">
                <a16:creationId xmlns:a16="http://schemas.microsoft.com/office/drawing/2014/main" id="{9204D811-7961-552E-4A39-F948D09D4ECE}"/>
              </a:ext>
            </a:extLst>
          </p:cNvPr>
          <p:cNvSpPr>
            <a:spLocks noGrp="1"/>
          </p:cNvSpPr>
          <p:nvPr/>
        </p:nvSpPr>
        <p:spPr>
          <a:xfrm>
            <a:off x="4804325" y="1878593"/>
            <a:ext cx="2399110" cy="641168"/>
          </a:xfrm>
          <a:prstGeom prst="rect">
            <a:avLst/>
          </a:prstGeom>
          <a:ln w="28575">
            <a:solidFill>
              <a:schemeClr val="accent6">
                <a:lumMod val="60000"/>
                <a:lumOff val="40000"/>
              </a:schemeClr>
            </a:solid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59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dirty="0">
                <a:solidFill>
                  <a:schemeClr val="accent4">
                    <a:lumMod val="60000"/>
                    <a:lumOff val="40000"/>
                  </a:schemeClr>
                </a:solidFill>
                <a:latin typeface="+mn-lt"/>
                <a:cs typeface="+mn-cs"/>
              </a:rPr>
              <a:t>Rehab</a:t>
            </a:r>
          </a:p>
        </p:txBody>
      </p:sp>
      <p:sp>
        <p:nvSpPr>
          <p:cNvPr id="10" name="Content Placeholder 5">
            <a:extLst>
              <a:ext uri="{FF2B5EF4-FFF2-40B4-BE49-F238E27FC236}">
                <a16:creationId xmlns:a16="http://schemas.microsoft.com/office/drawing/2014/main" id="{3DFA7AA4-B288-21D8-4E5C-32D5CFD54BB7}"/>
              </a:ext>
            </a:extLst>
          </p:cNvPr>
          <p:cNvSpPr>
            <a:spLocks noGrp="1"/>
          </p:cNvSpPr>
          <p:nvPr/>
        </p:nvSpPr>
        <p:spPr>
          <a:xfrm>
            <a:off x="4804325" y="2810682"/>
            <a:ext cx="2399110" cy="3275792"/>
          </a:xfrm>
          <a:prstGeom prst="rect">
            <a:avLst/>
          </a:prstGeom>
          <a:ln>
            <a:solidFill>
              <a:schemeClr val="accent6">
                <a:lumMod val="75000"/>
              </a:schemeClr>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5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Rehabilitation Program</a:t>
            </a:r>
          </a:p>
          <a:p>
            <a:r>
              <a:rPr lang="en-US" sz="2100" dirty="0">
                <a:solidFill>
                  <a:schemeClr val="bg1"/>
                </a:solidFill>
              </a:rPr>
              <a:t>Helps</a:t>
            </a:r>
            <a:r>
              <a:rPr lang="en-US" sz="2000" dirty="0">
                <a:solidFill>
                  <a:schemeClr val="bg1"/>
                </a:solidFill>
              </a:rPr>
              <a:t> project sponsors rehabilitate aging dams that are reaching the end of their design life and/or no longer meet federal or state safety criteria or performance standards</a:t>
            </a:r>
          </a:p>
          <a:p>
            <a:endParaRPr lang="en-US" dirty="0">
              <a:solidFill>
                <a:schemeClr val="bg1"/>
              </a:solidFill>
            </a:endParaRPr>
          </a:p>
        </p:txBody>
      </p:sp>
      <p:sp>
        <p:nvSpPr>
          <p:cNvPr id="11" name="Text Placeholder 4">
            <a:extLst>
              <a:ext uri="{FF2B5EF4-FFF2-40B4-BE49-F238E27FC236}">
                <a16:creationId xmlns:a16="http://schemas.microsoft.com/office/drawing/2014/main" id="{09FB033F-6A3F-E8F6-BEFC-B0BC9DC08340}"/>
              </a:ext>
            </a:extLst>
          </p:cNvPr>
          <p:cNvSpPr txBox="1">
            <a:spLocks/>
          </p:cNvSpPr>
          <p:nvPr/>
        </p:nvSpPr>
        <p:spPr>
          <a:xfrm>
            <a:off x="7467758" y="1878593"/>
            <a:ext cx="2399110" cy="641168"/>
          </a:xfrm>
          <a:prstGeom prst="rect">
            <a:avLst/>
          </a:prstGeom>
          <a:ln w="28575">
            <a:solidFill>
              <a:schemeClr val="accent6">
                <a:lumMod val="60000"/>
                <a:lumOff val="40000"/>
              </a:schemeClr>
            </a:solidFill>
          </a:ln>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4">
                    <a:lumMod val="60000"/>
                    <a:lumOff val="40000"/>
                  </a:schemeClr>
                </a:solidFill>
              </a:rPr>
              <a:t>EWP</a:t>
            </a:r>
          </a:p>
        </p:txBody>
      </p:sp>
      <p:sp>
        <p:nvSpPr>
          <p:cNvPr id="12" name="Content Placeholder 5">
            <a:extLst>
              <a:ext uri="{FF2B5EF4-FFF2-40B4-BE49-F238E27FC236}">
                <a16:creationId xmlns:a16="http://schemas.microsoft.com/office/drawing/2014/main" id="{1897E914-DD31-7F8C-62E0-6796E94B4312}"/>
              </a:ext>
            </a:extLst>
          </p:cNvPr>
          <p:cNvSpPr txBox="1">
            <a:spLocks/>
          </p:cNvSpPr>
          <p:nvPr/>
        </p:nvSpPr>
        <p:spPr>
          <a:xfrm>
            <a:off x="7467758" y="2810681"/>
            <a:ext cx="2399110" cy="3275792"/>
          </a:xfrm>
          <a:prstGeom prst="rect">
            <a:avLst/>
          </a:prstGeom>
          <a:ln>
            <a:solidFill>
              <a:schemeClr val="accent6">
                <a:lumMod val="75000"/>
              </a:schemeClr>
            </a:solidFill>
          </a:ln>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70000"/>
              </a:lnSpc>
              <a:spcBef>
                <a:spcPts val="1000"/>
              </a:spcBef>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Emergency Watershed Protection Program</a:t>
            </a:r>
          </a:p>
          <a:p>
            <a:pPr marL="228600" indent="-228600">
              <a:lnSpc>
                <a:spcPct val="70000"/>
              </a:lnSpc>
              <a:spcBef>
                <a:spcPts val="1000"/>
              </a:spcBef>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Helps people reduce imminent hazards to life and property threatened by excessive erosion and flooding caused by a natural disaster</a:t>
            </a:r>
          </a:p>
          <a:p>
            <a:endParaRPr lang="en-US" dirty="0">
              <a:solidFill>
                <a:schemeClr val="bg1"/>
              </a:solidFill>
            </a:endParaRPr>
          </a:p>
        </p:txBody>
      </p:sp>
      <p:sp>
        <p:nvSpPr>
          <p:cNvPr id="13" name="Oval 12">
            <a:extLst>
              <a:ext uri="{FF2B5EF4-FFF2-40B4-BE49-F238E27FC236}">
                <a16:creationId xmlns:a16="http://schemas.microsoft.com/office/drawing/2014/main" id="{15BFDD14-039D-8CCD-850C-D28E855A24F7}"/>
              </a:ext>
            </a:extLst>
          </p:cNvPr>
          <p:cNvSpPr/>
          <p:nvPr/>
        </p:nvSpPr>
        <p:spPr>
          <a:xfrm>
            <a:off x="4540002" y="1700059"/>
            <a:ext cx="2927756" cy="485648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4412039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603D90F-0396-470C-1374-D5D44AE02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BB95F-D388-1812-1EB9-C384113B2F06}"/>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Program Requirements</a:t>
            </a:r>
          </a:p>
        </p:txBody>
      </p:sp>
      <p:cxnSp>
        <p:nvCxnSpPr>
          <p:cNvPr id="18" name="Straight Connector 17">
            <a:extLst>
              <a:ext uri="{FF2B5EF4-FFF2-40B4-BE49-F238E27FC236}">
                <a16:creationId xmlns:a16="http://schemas.microsoft.com/office/drawing/2014/main" id="{5E4F4192-D7F8-8FC7-77B9-1767B8297C05}"/>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AFA0A23-40DB-19CA-0AF8-B0FB5B85D85F}"/>
              </a:ext>
            </a:extLst>
          </p:cNvPr>
          <p:cNvSpPr>
            <a:spLocks noGrp="1"/>
          </p:cNvSpPr>
          <p:nvPr>
            <p:ph type="sldNum" sz="quarter" idx="12"/>
          </p:nvPr>
        </p:nvSpPr>
        <p:spPr/>
        <p:txBody>
          <a:bodyPr/>
          <a:lstStyle/>
          <a:p>
            <a:fld id="{A92EDAE8-E70E-4CC0-9CAB-68447BBE7E3F}" type="slidenum">
              <a:rPr lang="en-US" smtClean="0"/>
              <a:t>15</a:t>
            </a:fld>
            <a:endParaRPr lang="en-US"/>
          </a:p>
        </p:txBody>
      </p:sp>
      <p:sp>
        <p:nvSpPr>
          <p:cNvPr id="5" name="Content Placeholder 4">
            <a:extLst>
              <a:ext uri="{FF2B5EF4-FFF2-40B4-BE49-F238E27FC236}">
                <a16:creationId xmlns:a16="http://schemas.microsoft.com/office/drawing/2014/main" id="{385EEDE6-D293-E623-ED55-395500404692}"/>
              </a:ext>
            </a:extLst>
          </p:cNvPr>
          <p:cNvSpPr>
            <a:spLocks noGrp="1"/>
          </p:cNvSpPr>
          <p:nvPr>
            <p:ph idx="1"/>
          </p:nvPr>
        </p:nvSpPr>
        <p:spPr/>
        <p:txBody>
          <a:bodyPr>
            <a:normAutofit lnSpcReduction="10000"/>
          </a:bodyPr>
          <a:lstStyle/>
          <a:p>
            <a:pPr marL="0" indent="0">
              <a:lnSpc>
                <a:spcPct val="120000"/>
              </a:lnSpc>
              <a:spcBef>
                <a:spcPts val="100"/>
              </a:spcBef>
              <a:spcAft>
                <a:spcPts val="100"/>
              </a:spcAft>
              <a:buNone/>
            </a:pPr>
            <a:r>
              <a:rPr lang="en-US" dirty="0">
                <a:solidFill>
                  <a:schemeClr val="accent4">
                    <a:lumMod val="60000"/>
                    <a:lumOff val="40000"/>
                  </a:schemeClr>
                </a:solidFill>
              </a:rPr>
              <a:t>Rehab Program work may include any of the following:</a:t>
            </a:r>
          </a:p>
          <a:p>
            <a:pPr marL="822960" lvl="1" indent="-457200">
              <a:lnSpc>
                <a:spcPct val="120000"/>
              </a:lnSpc>
              <a:spcBef>
                <a:spcPts val="100"/>
              </a:spcBef>
              <a:spcAft>
                <a:spcPts val="100"/>
              </a:spcAft>
            </a:pPr>
            <a:r>
              <a:rPr lang="en-US" dirty="0">
                <a:solidFill>
                  <a:schemeClr val="bg1"/>
                </a:solidFill>
              </a:rPr>
              <a:t>Protecting the integrity of the dam or extending the useful life of the dam beyond the original evaluated life expectancy.</a:t>
            </a:r>
          </a:p>
          <a:p>
            <a:pPr marL="822960" lvl="1" indent="-457200">
              <a:lnSpc>
                <a:spcPct val="120000"/>
              </a:lnSpc>
              <a:spcBef>
                <a:spcPts val="100"/>
              </a:spcBef>
              <a:spcAft>
                <a:spcPts val="100"/>
              </a:spcAft>
            </a:pPr>
            <a:r>
              <a:rPr lang="en-US" dirty="0">
                <a:solidFill>
                  <a:schemeClr val="bg1"/>
                </a:solidFill>
              </a:rPr>
              <a:t>Repairing damage to the dam from a catastrophic event.</a:t>
            </a:r>
          </a:p>
          <a:p>
            <a:pPr marL="822960" lvl="1" indent="-457200">
              <a:lnSpc>
                <a:spcPct val="120000"/>
              </a:lnSpc>
              <a:spcBef>
                <a:spcPts val="100"/>
              </a:spcBef>
              <a:spcAft>
                <a:spcPts val="100"/>
              </a:spcAft>
            </a:pPr>
            <a:r>
              <a:rPr lang="en-US" dirty="0">
                <a:solidFill>
                  <a:schemeClr val="bg1"/>
                </a:solidFill>
              </a:rPr>
              <a:t>Repairing structural components that are deteriorating at an abnormal rate.</a:t>
            </a:r>
          </a:p>
          <a:p>
            <a:pPr marL="822960" lvl="1" indent="-457200">
              <a:lnSpc>
                <a:spcPct val="120000"/>
              </a:lnSpc>
              <a:spcBef>
                <a:spcPts val="100"/>
              </a:spcBef>
              <a:spcAft>
                <a:spcPts val="100"/>
              </a:spcAft>
            </a:pPr>
            <a:r>
              <a:rPr lang="en-US" dirty="0">
                <a:solidFill>
                  <a:schemeClr val="bg1"/>
                </a:solidFill>
              </a:rPr>
              <a:t>Upgrading the structural works of improvement to meet changed land use conditions in the watershed served by the structural works of improvement or changed safety criteria applicable to the structural measure.</a:t>
            </a:r>
          </a:p>
          <a:p>
            <a:pPr marL="822960" lvl="1" indent="-457200">
              <a:lnSpc>
                <a:spcPct val="120000"/>
              </a:lnSpc>
              <a:spcBef>
                <a:spcPts val="100"/>
              </a:spcBef>
              <a:spcAft>
                <a:spcPts val="100"/>
              </a:spcAft>
            </a:pPr>
            <a:r>
              <a:rPr lang="en-US" dirty="0">
                <a:solidFill>
                  <a:schemeClr val="bg1"/>
                </a:solidFill>
              </a:rPr>
              <a:t>Decommissioning (removing) the structure and stabilizing the site, if requested by the sponsoring local organization (SLO).</a:t>
            </a:r>
          </a:p>
          <a:p>
            <a:pPr lvl="1"/>
            <a:endParaRPr lang="en-US" dirty="0">
              <a:solidFill>
                <a:schemeClr val="bg1"/>
              </a:solidFill>
            </a:endParaRPr>
          </a:p>
        </p:txBody>
      </p:sp>
    </p:spTree>
    <p:extLst>
      <p:ext uri="{BB962C8B-B14F-4D97-AF65-F5344CB8AC3E}">
        <p14:creationId xmlns:p14="http://schemas.microsoft.com/office/powerpoint/2010/main" val="181737668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39D3E746-B62F-60E6-071F-278CD723C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994AE-8E68-3702-5890-4EA863AA4562}"/>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Rehab Program Cost Share</a:t>
            </a:r>
          </a:p>
        </p:txBody>
      </p:sp>
      <p:cxnSp>
        <p:nvCxnSpPr>
          <p:cNvPr id="18" name="Straight Connector 17">
            <a:extLst>
              <a:ext uri="{FF2B5EF4-FFF2-40B4-BE49-F238E27FC236}">
                <a16:creationId xmlns:a16="http://schemas.microsoft.com/office/drawing/2014/main" id="{EF79A79C-6324-1FB0-F17F-1F7A3CF064BF}"/>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919E5C7-89D4-B469-77DD-B6B487A987B7}"/>
              </a:ext>
            </a:extLst>
          </p:cNvPr>
          <p:cNvSpPr>
            <a:spLocks noGrp="1"/>
          </p:cNvSpPr>
          <p:nvPr>
            <p:ph type="sldNum" sz="quarter" idx="12"/>
          </p:nvPr>
        </p:nvSpPr>
        <p:spPr/>
        <p:txBody>
          <a:bodyPr/>
          <a:lstStyle/>
          <a:p>
            <a:fld id="{A92EDAE8-E70E-4CC0-9CAB-68447BBE7E3F}" type="slidenum">
              <a:rPr lang="en-US" smtClean="0"/>
              <a:t>16</a:t>
            </a:fld>
            <a:endParaRPr lang="en-US"/>
          </a:p>
        </p:txBody>
      </p:sp>
      <p:sp>
        <p:nvSpPr>
          <p:cNvPr id="5" name="Content Placeholder 4">
            <a:extLst>
              <a:ext uri="{FF2B5EF4-FFF2-40B4-BE49-F238E27FC236}">
                <a16:creationId xmlns:a16="http://schemas.microsoft.com/office/drawing/2014/main" id="{B6DA7469-1BC5-4A28-15F4-C902298E7806}"/>
              </a:ext>
            </a:extLst>
          </p:cNvPr>
          <p:cNvSpPr>
            <a:spLocks noGrp="1"/>
          </p:cNvSpPr>
          <p:nvPr>
            <p:ph idx="1"/>
          </p:nvPr>
        </p:nvSpPr>
        <p:spPr/>
        <p:txBody>
          <a:bodyPr>
            <a:normAutofit/>
          </a:bodyPr>
          <a:lstStyle/>
          <a:p>
            <a:pPr marL="0" indent="0">
              <a:lnSpc>
                <a:spcPct val="120000"/>
              </a:lnSpc>
              <a:spcBef>
                <a:spcPts val="100"/>
              </a:spcBef>
              <a:spcAft>
                <a:spcPts val="100"/>
              </a:spcAft>
              <a:buNone/>
            </a:pPr>
            <a:r>
              <a:rPr lang="en-US" sz="2400" dirty="0">
                <a:solidFill>
                  <a:schemeClr val="accent4">
                    <a:lumMod val="60000"/>
                    <a:lumOff val="40000"/>
                  </a:schemeClr>
                </a:solidFill>
              </a:rPr>
              <a:t>65% Federal / 35% Sponsor  </a:t>
            </a:r>
          </a:p>
          <a:p>
            <a:pPr marL="1143000" lvl="1" indent="-457200">
              <a:lnSpc>
                <a:spcPct val="120000"/>
              </a:lnSpc>
              <a:spcBef>
                <a:spcPts val="100"/>
              </a:spcBef>
              <a:spcAft>
                <a:spcPts val="100"/>
              </a:spcAft>
            </a:pPr>
            <a:r>
              <a:rPr lang="en-US" dirty="0">
                <a:solidFill>
                  <a:schemeClr val="bg1"/>
                </a:solidFill>
              </a:rPr>
              <a:t>Specific rate established in the statute</a:t>
            </a:r>
          </a:p>
          <a:p>
            <a:pPr marL="1143000" lvl="1" indent="-457200">
              <a:lnSpc>
                <a:spcPct val="120000"/>
              </a:lnSpc>
              <a:spcBef>
                <a:spcPts val="100"/>
              </a:spcBef>
              <a:spcAft>
                <a:spcPts val="100"/>
              </a:spcAft>
            </a:pPr>
            <a:r>
              <a:rPr lang="en-US" dirty="0">
                <a:solidFill>
                  <a:schemeClr val="bg1"/>
                </a:solidFill>
              </a:rPr>
              <a:t>Cost share revolves around the total eligible project cost, not to exceed 100% of the actual construction cost</a:t>
            </a:r>
          </a:p>
          <a:p>
            <a:pPr marL="1600200" lvl="2" indent="-457200">
              <a:lnSpc>
                <a:spcPct val="120000"/>
              </a:lnSpc>
              <a:spcBef>
                <a:spcPts val="100"/>
              </a:spcBef>
              <a:spcAft>
                <a:spcPts val="100"/>
              </a:spcAft>
            </a:pPr>
            <a:r>
              <a:rPr lang="en-US" dirty="0">
                <a:solidFill>
                  <a:schemeClr val="bg1"/>
                </a:solidFill>
              </a:rPr>
              <a:t>Project cost includes items like construction, in-kind services (planning, engineering, project administration), required replacement in-kind, required decent/safe/sanitary facilities, etc.</a:t>
            </a:r>
          </a:p>
          <a:p>
            <a:pPr lvl="1"/>
            <a:endParaRPr lang="en-US" dirty="0">
              <a:solidFill>
                <a:schemeClr val="bg1"/>
              </a:solidFill>
            </a:endParaRPr>
          </a:p>
        </p:txBody>
      </p:sp>
    </p:spTree>
    <p:extLst>
      <p:ext uri="{BB962C8B-B14F-4D97-AF65-F5344CB8AC3E}">
        <p14:creationId xmlns:p14="http://schemas.microsoft.com/office/powerpoint/2010/main" val="407957232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CEC9D787-0086-994B-E635-17B8B4904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1A8B9D-D694-A7AA-2CA7-2D60BF17E47E}"/>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Rehab Program Steps</a:t>
            </a:r>
          </a:p>
        </p:txBody>
      </p:sp>
      <p:cxnSp>
        <p:nvCxnSpPr>
          <p:cNvPr id="18" name="Straight Connector 17">
            <a:extLst>
              <a:ext uri="{FF2B5EF4-FFF2-40B4-BE49-F238E27FC236}">
                <a16:creationId xmlns:a16="http://schemas.microsoft.com/office/drawing/2014/main" id="{9377860F-F029-4061-15FD-B51A46CDECD2}"/>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202748-2B9C-38AD-34E3-197366A2DC3E}"/>
              </a:ext>
            </a:extLst>
          </p:cNvPr>
          <p:cNvSpPr>
            <a:spLocks noGrp="1"/>
          </p:cNvSpPr>
          <p:nvPr>
            <p:ph type="sldNum" sz="quarter" idx="12"/>
          </p:nvPr>
        </p:nvSpPr>
        <p:spPr/>
        <p:txBody>
          <a:bodyPr/>
          <a:lstStyle/>
          <a:p>
            <a:fld id="{A92EDAE8-E70E-4CC0-9CAB-68447BBE7E3F}" type="slidenum">
              <a:rPr lang="en-US" smtClean="0"/>
              <a:t>17</a:t>
            </a:fld>
            <a:endParaRPr lang="en-US"/>
          </a:p>
        </p:txBody>
      </p:sp>
      <p:sp>
        <p:nvSpPr>
          <p:cNvPr id="5" name="Content Placeholder 4">
            <a:extLst>
              <a:ext uri="{FF2B5EF4-FFF2-40B4-BE49-F238E27FC236}">
                <a16:creationId xmlns:a16="http://schemas.microsoft.com/office/drawing/2014/main" id="{431B8BE5-81AD-218D-5D99-A79B8FE36262}"/>
              </a:ext>
            </a:extLst>
          </p:cNvPr>
          <p:cNvSpPr>
            <a:spLocks noGrp="1"/>
          </p:cNvSpPr>
          <p:nvPr>
            <p:ph idx="1"/>
          </p:nvPr>
        </p:nvSpPr>
        <p:spPr>
          <a:xfrm>
            <a:off x="838199" y="1454149"/>
            <a:ext cx="10515600" cy="4822825"/>
          </a:xfrm>
        </p:spPr>
        <p:txBody>
          <a:bodyPr>
            <a:normAutofit fontScale="92500" lnSpcReduction="20000"/>
          </a:bodyPr>
          <a:lstStyle/>
          <a:p>
            <a:pPr marL="0" indent="0">
              <a:lnSpc>
                <a:spcPct val="100000"/>
              </a:lnSpc>
              <a:buNone/>
            </a:pPr>
            <a:r>
              <a:rPr lang="en-US" sz="2200" dirty="0">
                <a:solidFill>
                  <a:schemeClr val="accent4">
                    <a:lumMod val="60000"/>
                    <a:lumOff val="40000"/>
                  </a:schemeClr>
                </a:solidFill>
              </a:rPr>
              <a:t>1. Dam Assessment</a:t>
            </a:r>
          </a:p>
          <a:p>
            <a:pPr marL="822960" lvl="1" indent="-457200">
              <a:lnSpc>
                <a:spcPct val="100000"/>
              </a:lnSpc>
              <a:spcBef>
                <a:spcPts val="200"/>
              </a:spcBef>
            </a:pPr>
            <a:r>
              <a:rPr lang="en-US" sz="1900" dirty="0">
                <a:solidFill>
                  <a:schemeClr val="bg1"/>
                </a:solidFill>
              </a:rPr>
              <a:t>Typically funded by NRCS, and completed by NRCS or Contractor</a:t>
            </a:r>
          </a:p>
          <a:p>
            <a:pPr marL="822960" lvl="1" indent="-457200">
              <a:lnSpc>
                <a:spcPct val="100000"/>
              </a:lnSpc>
            </a:pPr>
            <a:r>
              <a:rPr lang="en-US" sz="1900" dirty="0">
                <a:solidFill>
                  <a:schemeClr val="bg1"/>
                </a:solidFill>
              </a:rPr>
              <a:t>Duration to complete is approx. 12 months</a:t>
            </a:r>
          </a:p>
          <a:p>
            <a:pPr marL="0" indent="0">
              <a:lnSpc>
                <a:spcPct val="100000"/>
              </a:lnSpc>
              <a:spcBef>
                <a:spcPts val="200"/>
              </a:spcBef>
              <a:buNone/>
            </a:pPr>
            <a:r>
              <a:rPr lang="en-US" sz="2200" dirty="0">
                <a:solidFill>
                  <a:schemeClr val="accent4">
                    <a:lumMod val="60000"/>
                    <a:lumOff val="40000"/>
                  </a:schemeClr>
                </a:solidFill>
              </a:rPr>
              <a:t>2. Rehab Planning </a:t>
            </a:r>
          </a:p>
          <a:p>
            <a:pPr marL="822960" lvl="1" indent="-457200">
              <a:lnSpc>
                <a:spcPct val="100000"/>
              </a:lnSpc>
              <a:spcBef>
                <a:spcPts val="200"/>
              </a:spcBef>
            </a:pPr>
            <a:r>
              <a:rPr lang="en-US" sz="1900" dirty="0">
                <a:solidFill>
                  <a:schemeClr val="bg1"/>
                </a:solidFill>
              </a:rPr>
              <a:t>Normally fully funded by NRCS</a:t>
            </a:r>
          </a:p>
          <a:p>
            <a:pPr marL="822960" lvl="1" indent="-457200">
              <a:lnSpc>
                <a:spcPct val="100000"/>
              </a:lnSpc>
              <a:spcBef>
                <a:spcPts val="200"/>
              </a:spcBef>
            </a:pPr>
            <a:r>
              <a:rPr lang="en-US" sz="1900" dirty="0">
                <a:solidFill>
                  <a:schemeClr val="bg1"/>
                </a:solidFill>
              </a:rPr>
              <a:t>Multiple options for who completes / creates the Watershed Plan</a:t>
            </a:r>
          </a:p>
          <a:p>
            <a:pPr marL="1280160" lvl="2" indent="-457200">
              <a:lnSpc>
                <a:spcPct val="100000"/>
              </a:lnSpc>
              <a:spcBef>
                <a:spcPts val="200"/>
              </a:spcBef>
            </a:pPr>
            <a:r>
              <a:rPr lang="en-US" sz="1700" dirty="0">
                <a:solidFill>
                  <a:schemeClr val="bg1"/>
                </a:solidFill>
              </a:rPr>
              <a:t>Federal Contract</a:t>
            </a:r>
          </a:p>
          <a:p>
            <a:pPr marL="1280160" lvl="2" indent="-457200">
              <a:lnSpc>
                <a:spcPct val="100000"/>
              </a:lnSpc>
              <a:spcBef>
                <a:spcPts val="200"/>
              </a:spcBef>
            </a:pPr>
            <a:r>
              <a:rPr lang="en-US" sz="1700" dirty="0">
                <a:solidFill>
                  <a:schemeClr val="bg1"/>
                </a:solidFill>
              </a:rPr>
              <a:t>Local-Led Agreement</a:t>
            </a:r>
          </a:p>
          <a:p>
            <a:pPr marL="822960" lvl="1" indent="-457200">
              <a:lnSpc>
                <a:spcPct val="100000"/>
              </a:lnSpc>
              <a:spcBef>
                <a:spcPts val="200"/>
              </a:spcBef>
            </a:pPr>
            <a:r>
              <a:rPr lang="en-US" sz="1900" dirty="0">
                <a:solidFill>
                  <a:schemeClr val="bg1"/>
                </a:solidFill>
              </a:rPr>
              <a:t>Duration to complete is approx. 18-24 months (+ or -)</a:t>
            </a:r>
          </a:p>
          <a:p>
            <a:pPr marL="0" indent="0">
              <a:lnSpc>
                <a:spcPct val="100000"/>
              </a:lnSpc>
              <a:spcBef>
                <a:spcPts val="200"/>
              </a:spcBef>
              <a:buNone/>
            </a:pPr>
            <a:r>
              <a:rPr lang="en-US" sz="2200" dirty="0">
                <a:solidFill>
                  <a:schemeClr val="accent4">
                    <a:lumMod val="60000"/>
                    <a:lumOff val="40000"/>
                  </a:schemeClr>
                </a:solidFill>
              </a:rPr>
              <a:t>3. Rehab Design</a:t>
            </a:r>
          </a:p>
          <a:p>
            <a:pPr marL="822960" lvl="1" indent="-457200">
              <a:lnSpc>
                <a:spcPct val="100000"/>
              </a:lnSpc>
              <a:spcBef>
                <a:spcPts val="200"/>
              </a:spcBef>
            </a:pPr>
            <a:r>
              <a:rPr lang="en-US" sz="1900" dirty="0">
                <a:solidFill>
                  <a:schemeClr val="bg1"/>
                </a:solidFill>
              </a:rPr>
              <a:t>Normally fully funded by NRCS</a:t>
            </a:r>
          </a:p>
          <a:p>
            <a:pPr marL="822960" lvl="1" indent="-457200">
              <a:lnSpc>
                <a:spcPct val="100000"/>
              </a:lnSpc>
              <a:spcBef>
                <a:spcPts val="200"/>
              </a:spcBef>
            </a:pPr>
            <a:r>
              <a:rPr lang="en-US" sz="1900" dirty="0">
                <a:solidFill>
                  <a:schemeClr val="bg1"/>
                </a:solidFill>
              </a:rPr>
              <a:t>Multiple options for who completes the design(s)</a:t>
            </a:r>
          </a:p>
          <a:p>
            <a:pPr marL="822960" lvl="1" indent="-457200">
              <a:lnSpc>
                <a:spcPct val="100000"/>
              </a:lnSpc>
              <a:spcBef>
                <a:spcPts val="200"/>
              </a:spcBef>
            </a:pPr>
            <a:r>
              <a:rPr lang="en-US" sz="1900" dirty="0">
                <a:solidFill>
                  <a:schemeClr val="bg1"/>
                </a:solidFill>
              </a:rPr>
              <a:t>Duration is approx. 1-2 years</a:t>
            </a:r>
          </a:p>
          <a:p>
            <a:pPr marL="0" indent="0">
              <a:lnSpc>
                <a:spcPct val="100000"/>
              </a:lnSpc>
              <a:spcBef>
                <a:spcPts val="200"/>
              </a:spcBef>
              <a:buNone/>
            </a:pPr>
            <a:r>
              <a:rPr lang="en-US" sz="2200" dirty="0">
                <a:solidFill>
                  <a:schemeClr val="accent4">
                    <a:lumMod val="60000"/>
                    <a:lumOff val="40000"/>
                  </a:schemeClr>
                </a:solidFill>
              </a:rPr>
              <a:t>4. Rehab Construction</a:t>
            </a:r>
          </a:p>
          <a:p>
            <a:pPr marL="822960" lvl="1" indent="-457200">
              <a:lnSpc>
                <a:spcPct val="100000"/>
              </a:lnSpc>
              <a:spcBef>
                <a:spcPts val="200"/>
              </a:spcBef>
            </a:pPr>
            <a:r>
              <a:rPr lang="en-US" sz="1900" dirty="0">
                <a:solidFill>
                  <a:schemeClr val="bg1"/>
                </a:solidFill>
              </a:rPr>
              <a:t>Funded at 65% Federal / 35% Sponsor for total construction costs </a:t>
            </a:r>
          </a:p>
          <a:p>
            <a:pPr marL="822960" lvl="1" indent="-457200">
              <a:lnSpc>
                <a:spcPct val="100000"/>
              </a:lnSpc>
              <a:spcBef>
                <a:spcPts val="200"/>
              </a:spcBef>
            </a:pPr>
            <a:r>
              <a:rPr lang="en-US" sz="1900" dirty="0">
                <a:solidFill>
                  <a:schemeClr val="bg1"/>
                </a:solidFill>
              </a:rPr>
              <a:t>Duration ranges from 2 years to 5 years due to:</a:t>
            </a:r>
          </a:p>
          <a:p>
            <a:pPr marL="1280160" lvl="2" indent="-457200">
              <a:lnSpc>
                <a:spcPct val="100000"/>
              </a:lnSpc>
              <a:spcBef>
                <a:spcPts val="200"/>
              </a:spcBef>
            </a:pPr>
            <a:r>
              <a:rPr lang="en-US" sz="1700" dirty="0">
                <a:solidFill>
                  <a:schemeClr val="bg1"/>
                </a:solidFill>
              </a:rPr>
              <a:t>Acquisition of easements and or land rights</a:t>
            </a:r>
          </a:p>
          <a:p>
            <a:pPr marL="1280160" lvl="2" indent="-457200">
              <a:lnSpc>
                <a:spcPct val="100000"/>
              </a:lnSpc>
              <a:spcBef>
                <a:spcPts val="200"/>
              </a:spcBef>
            </a:pPr>
            <a:r>
              <a:rPr lang="en-US" sz="1700" dirty="0">
                <a:solidFill>
                  <a:schemeClr val="bg1"/>
                </a:solidFill>
              </a:rPr>
              <a:t>Permits</a:t>
            </a:r>
          </a:p>
          <a:p>
            <a:pPr lvl="1"/>
            <a:endParaRPr lang="en-US" dirty="0">
              <a:solidFill>
                <a:schemeClr val="bg1"/>
              </a:solidFill>
            </a:endParaRPr>
          </a:p>
        </p:txBody>
      </p:sp>
      <p:sp>
        <p:nvSpPr>
          <p:cNvPr id="4" name="Rectangle: Rounded Corners 3">
            <a:extLst>
              <a:ext uri="{FF2B5EF4-FFF2-40B4-BE49-F238E27FC236}">
                <a16:creationId xmlns:a16="http://schemas.microsoft.com/office/drawing/2014/main" id="{A5B274B2-C6FE-F824-96E9-A252995DD9A5}"/>
              </a:ext>
            </a:extLst>
          </p:cNvPr>
          <p:cNvSpPr/>
          <p:nvPr/>
        </p:nvSpPr>
        <p:spPr>
          <a:xfrm>
            <a:off x="716061" y="2286000"/>
            <a:ext cx="8664377" cy="1400176"/>
          </a:xfrm>
          <a:prstGeom prst="roundRect">
            <a:avLst/>
          </a:prstGeom>
          <a:noFill/>
          <a:ln w="285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chemeClr val="bg1"/>
                </a:solidFill>
              </a:ln>
            </a:endParaRPr>
          </a:p>
        </p:txBody>
      </p:sp>
    </p:spTree>
    <p:extLst>
      <p:ext uri="{BB962C8B-B14F-4D97-AF65-F5344CB8AC3E}">
        <p14:creationId xmlns:p14="http://schemas.microsoft.com/office/powerpoint/2010/main" val="152374864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A17BDE4E-5A08-E805-EEBD-C1CFCD80D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A3CC6-0457-6A4A-F49D-9F84EA626D8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Link to NRCS WFPO Program Web Page:</a:t>
            </a:r>
          </a:p>
        </p:txBody>
      </p:sp>
      <p:cxnSp>
        <p:nvCxnSpPr>
          <p:cNvPr id="18" name="Straight Connector 17">
            <a:extLst>
              <a:ext uri="{FF2B5EF4-FFF2-40B4-BE49-F238E27FC236}">
                <a16:creationId xmlns:a16="http://schemas.microsoft.com/office/drawing/2014/main" id="{13E46E38-FEB8-08E5-CD59-721B32D1EC56}"/>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0523AB5-D9AA-DC52-E62B-DF14F823F0D3}"/>
              </a:ext>
            </a:extLst>
          </p:cNvPr>
          <p:cNvSpPr>
            <a:spLocks noGrp="1"/>
          </p:cNvSpPr>
          <p:nvPr>
            <p:ph type="sldNum" sz="quarter" idx="12"/>
          </p:nvPr>
        </p:nvSpPr>
        <p:spPr/>
        <p:txBody>
          <a:bodyPr/>
          <a:lstStyle/>
          <a:p>
            <a:fld id="{A92EDAE8-E70E-4CC0-9CAB-68447BBE7E3F}" type="slidenum">
              <a:rPr lang="en-US" smtClean="0"/>
              <a:t>18</a:t>
            </a:fld>
            <a:endParaRPr lang="en-US"/>
          </a:p>
        </p:txBody>
      </p:sp>
      <p:pic>
        <p:nvPicPr>
          <p:cNvPr id="5" name="Content Placeholder 4">
            <a:hlinkClick r:id="rId4"/>
            <a:extLst>
              <a:ext uri="{FF2B5EF4-FFF2-40B4-BE49-F238E27FC236}">
                <a16:creationId xmlns:a16="http://schemas.microsoft.com/office/drawing/2014/main" id="{A135FA95-31A2-437F-3894-9ED8E0CB7D28}"/>
              </a:ext>
            </a:extLst>
          </p:cNvPr>
          <p:cNvPicPr>
            <a:picLocks noGrp="1" noChangeAspect="1"/>
          </p:cNvPicPr>
          <p:nvPr/>
        </p:nvPicPr>
        <p:blipFill>
          <a:blip r:embed="rId5">
            <a:extLst>
              <a:ext uri="{28A0092B-C50C-407E-A947-70E740481C1C}">
                <a14:useLocalDpi xmlns:a14="http://schemas.microsoft.com/office/drawing/2010/main" val="0"/>
              </a:ext>
            </a:extLst>
          </a:blip>
          <a:srcRect/>
          <a:stretch/>
        </p:blipFill>
        <p:spPr>
          <a:xfrm>
            <a:off x="2170932" y="1363120"/>
            <a:ext cx="7850135" cy="4435034"/>
          </a:xfrm>
          <a:prstGeom prst="rect">
            <a:avLst/>
          </a:prstGeom>
          <a:ln>
            <a:solidFill>
              <a:schemeClr val="tx1"/>
            </a:solidFill>
          </a:ln>
        </p:spPr>
      </p:pic>
      <p:sp>
        <p:nvSpPr>
          <p:cNvPr id="7" name="TextBox 5">
            <a:extLst>
              <a:ext uri="{FF2B5EF4-FFF2-40B4-BE49-F238E27FC236}">
                <a16:creationId xmlns:a16="http://schemas.microsoft.com/office/drawing/2014/main" id="{5FD43708-BE0D-9010-A983-B5E857DDE8A3}"/>
              </a:ext>
            </a:extLst>
          </p:cNvPr>
          <p:cNvSpPr txBox="1"/>
          <p:nvPr/>
        </p:nvSpPr>
        <p:spPr>
          <a:xfrm>
            <a:off x="2544392" y="5980174"/>
            <a:ext cx="720344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4">
                    <a:lumMod val="60000"/>
                    <a:lumOff val="40000"/>
                  </a:schemeClr>
                </a:solidFill>
              </a:rPr>
              <a:t>https://www.nrcs.usda.gov/programs-initiatives/watershed-and-flood-prevention-operations-wfpo-program/new-mexico/watershed</a:t>
            </a:r>
          </a:p>
        </p:txBody>
      </p:sp>
      <p:pic>
        <p:nvPicPr>
          <p:cNvPr id="4" name="Picture 3" descr="A qr code with a white background&#10;&#10;Description automatically generated">
            <a:extLst>
              <a:ext uri="{FF2B5EF4-FFF2-40B4-BE49-F238E27FC236}">
                <a16:creationId xmlns:a16="http://schemas.microsoft.com/office/drawing/2014/main" id="{3F161DF0-28D6-1F2B-1089-C4FD453601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930" y="4469257"/>
            <a:ext cx="2157248" cy="2157248"/>
          </a:xfrm>
          <a:prstGeom prst="rect">
            <a:avLst/>
          </a:prstGeom>
          <a:ln w="28575">
            <a:solidFill>
              <a:srgbClr val="FF0000"/>
            </a:solidFill>
          </a:ln>
        </p:spPr>
      </p:pic>
    </p:spTree>
    <p:extLst>
      <p:ext uri="{BB962C8B-B14F-4D97-AF65-F5344CB8AC3E}">
        <p14:creationId xmlns:p14="http://schemas.microsoft.com/office/powerpoint/2010/main" val="325277866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4F8C170D-063F-8DF6-26F9-379568CC6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CC03A-0E75-0A42-4803-0F8EBE6E8F8F}"/>
              </a:ext>
            </a:extLst>
          </p:cNvPr>
          <p:cNvSpPr>
            <a:spLocks noGrp="1"/>
          </p:cNvSpPr>
          <p:nvPr>
            <p:ph type="title"/>
          </p:nvPr>
        </p:nvSpPr>
        <p:spPr>
          <a:xfrm>
            <a:off x="838199" y="418588"/>
            <a:ext cx="10615827" cy="1081738"/>
          </a:xfrm>
          <a:solidFill>
            <a:schemeClr val="bg1">
              <a:lumMod val="65000"/>
              <a:alpha val="30000"/>
            </a:schemeClr>
          </a:solidFill>
        </p:spPr>
        <p:txBody>
          <a:bodyPr>
            <a:normAutofit fontScale="90000"/>
          </a:bodyPr>
          <a:lstStyle/>
          <a:p>
            <a:r>
              <a:rPr lang="en-US" sz="4800" dirty="0">
                <a:solidFill>
                  <a:schemeClr val="bg1"/>
                </a:solidFill>
                <a:cs typeface="Segoe UI" panose="020B0502040204020203" pitchFamily="34" charset="0"/>
              </a:rPr>
              <a:t>National Environmental Policy Act (NEPA) Process </a:t>
            </a:r>
          </a:p>
        </p:txBody>
      </p:sp>
      <p:cxnSp>
        <p:nvCxnSpPr>
          <p:cNvPr id="18" name="Straight Connector 17">
            <a:extLst>
              <a:ext uri="{FF2B5EF4-FFF2-40B4-BE49-F238E27FC236}">
                <a16:creationId xmlns:a16="http://schemas.microsoft.com/office/drawing/2014/main" id="{A22749C2-2630-D6BE-8282-1A963E62C48A}"/>
              </a:ext>
            </a:extLst>
          </p:cNvPr>
          <p:cNvCxnSpPr>
            <a:cxnSpLocks/>
          </p:cNvCxnSpPr>
          <p:nvPr/>
        </p:nvCxnSpPr>
        <p:spPr>
          <a:xfrm>
            <a:off x="859222" y="1500326"/>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2FE5A02D-060A-9E16-CBB4-6C72FFDB1748}"/>
              </a:ext>
            </a:extLst>
          </p:cNvPr>
          <p:cNvSpPr>
            <a:spLocks noGrp="1"/>
          </p:cNvSpPr>
          <p:nvPr>
            <p:ph idx="1"/>
          </p:nvPr>
        </p:nvSpPr>
        <p:spPr>
          <a:xfrm>
            <a:off x="838200" y="1762775"/>
            <a:ext cx="10515600" cy="4676637"/>
          </a:xfrm>
        </p:spPr>
        <p:txBody>
          <a:bodyPr>
            <a:normAutofit/>
          </a:bodyPr>
          <a:lstStyle/>
          <a:p>
            <a:r>
              <a:rPr lang="en-US" dirty="0">
                <a:solidFill>
                  <a:schemeClr val="bg1"/>
                </a:solidFill>
                <a:cs typeface="Calibri"/>
              </a:rPr>
              <a:t>NEPA ensures that federal actions comply with federal, state, and local laws and regulations and that federal agencies </a:t>
            </a:r>
            <a:r>
              <a:rPr lang="en-US" dirty="0">
                <a:solidFill>
                  <a:schemeClr val="accent4">
                    <a:lumMod val="60000"/>
                    <a:lumOff val="40000"/>
                  </a:schemeClr>
                </a:solidFill>
                <a:cs typeface="Calibri"/>
              </a:rPr>
              <a:t>consider the environment in decision-making</a:t>
            </a:r>
          </a:p>
          <a:p>
            <a:r>
              <a:rPr lang="en-US" dirty="0">
                <a:solidFill>
                  <a:schemeClr val="bg1"/>
                </a:solidFill>
                <a:cs typeface="Calibri"/>
              </a:rPr>
              <a:t>NRCS funding or approval of a watershed project plan is a </a:t>
            </a:r>
            <a:r>
              <a:rPr lang="en-US" dirty="0">
                <a:solidFill>
                  <a:schemeClr val="accent4">
                    <a:lumMod val="60000"/>
                    <a:lumOff val="40000"/>
                  </a:schemeClr>
                </a:solidFill>
                <a:cs typeface="Calibri"/>
              </a:rPr>
              <a:t>federal action</a:t>
            </a:r>
            <a:r>
              <a:rPr lang="en-US" dirty="0">
                <a:solidFill>
                  <a:schemeClr val="accent4"/>
                </a:solidFill>
                <a:cs typeface="Calibri"/>
              </a:rPr>
              <a:t> </a:t>
            </a:r>
            <a:r>
              <a:rPr lang="en-US" dirty="0">
                <a:solidFill>
                  <a:schemeClr val="bg1"/>
                </a:solidFill>
                <a:cs typeface="Calibri"/>
              </a:rPr>
              <a:t>subject to NEPA</a:t>
            </a:r>
          </a:p>
          <a:p>
            <a:r>
              <a:rPr lang="en-US" dirty="0">
                <a:solidFill>
                  <a:schemeClr val="bg1"/>
                </a:solidFill>
                <a:cs typeface="Calibri"/>
              </a:rPr>
              <a:t>An EA will be part of the watershed plan to assess the </a:t>
            </a:r>
            <a:r>
              <a:rPr lang="en-US" dirty="0">
                <a:solidFill>
                  <a:schemeClr val="accent4">
                    <a:lumMod val="60000"/>
                    <a:lumOff val="40000"/>
                  </a:schemeClr>
                </a:solidFill>
                <a:cs typeface="Calibri"/>
              </a:rPr>
              <a:t>environmental, social, and economic impacts </a:t>
            </a:r>
            <a:r>
              <a:rPr lang="en-US" dirty="0">
                <a:solidFill>
                  <a:schemeClr val="bg1"/>
                </a:solidFill>
                <a:cs typeface="Calibri"/>
              </a:rPr>
              <a:t>of the identified alternatives  </a:t>
            </a:r>
          </a:p>
        </p:txBody>
      </p:sp>
      <p:sp>
        <p:nvSpPr>
          <p:cNvPr id="3" name="Slide Number Placeholder 2">
            <a:extLst>
              <a:ext uri="{FF2B5EF4-FFF2-40B4-BE49-F238E27FC236}">
                <a16:creationId xmlns:a16="http://schemas.microsoft.com/office/drawing/2014/main" id="{3B676EB8-4FD7-B87E-AF57-C56002A57815}"/>
              </a:ext>
            </a:extLst>
          </p:cNvPr>
          <p:cNvSpPr>
            <a:spLocks noGrp="1"/>
          </p:cNvSpPr>
          <p:nvPr>
            <p:ph type="sldNum" sz="quarter" idx="12"/>
          </p:nvPr>
        </p:nvSpPr>
        <p:spPr/>
        <p:txBody>
          <a:bodyPr/>
          <a:lstStyle/>
          <a:p>
            <a:fld id="{A92EDAE8-E70E-4CC0-9CAB-68447BBE7E3F}" type="slidenum">
              <a:rPr lang="en-US" smtClean="0"/>
              <a:t>19</a:t>
            </a:fld>
            <a:endParaRPr lang="en-US"/>
          </a:p>
        </p:txBody>
      </p:sp>
    </p:spTree>
    <p:extLst>
      <p:ext uri="{BB962C8B-B14F-4D97-AF65-F5344CB8AC3E}">
        <p14:creationId xmlns:p14="http://schemas.microsoft.com/office/powerpoint/2010/main" val="22239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Meeting Agenda</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fontScale="77500" lnSpcReduction="20000"/>
          </a:bodyPr>
          <a:lstStyle/>
          <a:p>
            <a:pPr marL="514350" indent="-514350">
              <a:lnSpc>
                <a:spcPct val="150000"/>
              </a:lnSpc>
              <a:buFont typeface="+mj-lt"/>
              <a:buAutoNum type="arabicPeriod"/>
            </a:pPr>
            <a:r>
              <a:rPr lang="en-US" dirty="0">
                <a:solidFill>
                  <a:schemeClr val="bg1"/>
                </a:solidFill>
              </a:rPr>
              <a:t>Logistics and Introduction</a:t>
            </a:r>
          </a:p>
          <a:p>
            <a:pPr marL="514350" indent="-514350">
              <a:lnSpc>
                <a:spcPct val="150000"/>
              </a:lnSpc>
              <a:buFont typeface="+mj-lt"/>
              <a:buAutoNum type="arabicPeriod"/>
            </a:pPr>
            <a:r>
              <a:rPr lang="en-US" dirty="0">
                <a:solidFill>
                  <a:schemeClr val="bg1"/>
                </a:solidFill>
              </a:rPr>
              <a:t>Project Location and Background</a:t>
            </a:r>
          </a:p>
          <a:p>
            <a:pPr marL="514350" indent="-514350">
              <a:lnSpc>
                <a:spcPct val="150000"/>
              </a:lnSpc>
              <a:buFont typeface="+mj-lt"/>
              <a:buAutoNum type="arabicPeriod"/>
            </a:pPr>
            <a:r>
              <a:rPr lang="en-US" sz="2700" dirty="0">
                <a:solidFill>
                  <a:schemeClr val="bg1"/>
                </a:solidFill>
              </a:rPr>
              <a:t>NRCS Watershed Rehabilitation Program and NEPA Process</a:t>
            </a:r>
          </a:p>
          <a:p>
            <a:pPr marL="514350" indent="-514350">
              <a:lnSpc>
                <a:spcPct val="150000"/>
              </a:lnSpc>
              <a:buFont typeface="+mj-lt"/>
              <a:buAutoNum type="arabicPeriod"/>
            </a:pPr>
            <a:r>
              <a:rPr lang="en-US" sz="2700" dirty="0">
                <a:solidFill>
                  <a:schemeClr val="bg1"/>
                </a:solidFill>
              </a:rPr>
              <a:t>What Will the Supplemental Watershed Plan-EA include?</a:t>
            </a:r>
          </a:p>
          <a:p>
            <a:pPr marL="514350" indent="-514350">
              <a:lnSpc>
                <a:spcPct val="150000"/>
              </a:lnSpc>
              <a:buFont typeface="+mj-lt"/>
              <a:buAutoNum type="arabicPeriod"/>
            </a:pPr>
            <a:r>
              <a:rPr lang="en-US" sz="2700" dirty="0">
                <a:solidFill>
                  <a:schemeClr val="bg1"/>
                </a:solidFill>
              </a:rPr>
              <a:t>Purpose and Need</a:t>
            </a:r>
          </a:p>
          <a:p>
            <a:pPr marL="514350" indent="-514350">
              <a:lnSpc>
                <a:spcPct val="150000"/>
              </a:lnSpc>
              <a:buFont typeface="+mj-lt"/>
              <a:buAutoNum type="arabicPeriod"/>
            </a:pPr>
            <a:r>
              <a:rPr lang="en-US" dirty="0">
                <a:solidFill>
                  <a:schemeClr val="bg1"/>
                </a:solidFill>
              </a:rPr>
              <a:t>Overview of Scope of Work</a:t>
            </a:r>
          </a:p>
          <a:p>
            <a:pPr marL="514350" indent="-514350">
              <a:lnSpc>
                <a:spcPct val="150000"/>
              </a:lnSpc>
              <a:buFont typeface="+mj-lt"/>
              <a:buAutoNum type="arabicPeriod"/>
            </a:pPr>
            <a:r>
              <a:rPr lang="en-US" dirty="0">
                <a:solidFill>
                  <a:schemeClr val="bg1"/>
                </a:solidFill>
              </a:rPr>
              <a:t>Agency/Public Input and Comments</a:t>
            </a:r>
          </a:p>
          <a:p>
            <a:pPr marL="514350" indent="-514350">
              <a:lnSpc>
                <a:spcPct val="150000"/>
              </a:lnSpc>
              <a:buFont typeface="+mj-lt"/>
              <a:buAutoNum type="arabicPeriod"/>
            </a:pPr>
            <a:r>
              <a:rPr lang="en-US" dirty="0">
                <a:solidFill>
                  <a:schemeClr val="bg1"/>
                </a:solidFill>
              </a:rPr>
              <a:t>Discussion</a:t>
            </a:r>
          </a:p>
          <a:p>
            <a:pPr marL="0" indent="0">
              <a:lnSpc>
                <a:spcPct val="150000"/>
              </a:lnSpc>
              <a:buNone/>
            </a:pPr>
            <a:endParaRPr lang="en-US" dirty="0">
              <a:solidFill>
                <a:schemeClr val="bg1"/>
              </a:solidFill>
            </a:endParaRPr>
          </a:p>
          <a:p>
            <a:pPr marL="514350" indent="-514350">
              <a:lnSpc>
                <a:spcPct val="150000"/>
              </a:lnSpc>
              <a:buFont typeface="+mj-lt"/>
              <a:buAutoNum type="arabicPeriod"/>
            </a:pPr>
            <a:endParaRPr lang="en-US" dirty="0">
              <a:solidFill>
                <a:schemeClr val="bg1"/>
              </a:solidFill>
            </a:endParaRPr>
          </a:p>
          <a:p>
            <a:pPr marL="514350" indent="-514350">
              <a:lnSpc>
                <a:spcPct val="150000"/>
              </a:lnSpc>
              <a:buFont typeface="+mj-lt"/>
              <a:buAutoNum type="arabicPeriod"/>
            </a:pPr>
            <a:endParaRPr lang="en-US" dirty="0">
              <a:solidFill>
                <a:schemeClr val="bg1"/>
              </a:solidFill>
            </a:endParaRPr>
          </a:p>
          <a:p>
            <a:pPr marL="514350" indent="-514350">
              <a:lnSpc>
                <a:spcPct val="150000"/>
              </a:lnSpc>
              <a:buFont typeface="+mj-lt"/>
              <a:buAutoNum type="arabicPeriod"/>
            </a:pPr>
            <a:endParaRPr lang="en-US" dirty="0">
              <a:solidFill>
                <a:schemeClr val="bg1"/>
              </a:solidFill>
            </a:endParaRPr>
          </a:p>
          <a:p>
            <a:pPr marL="514350" indent="-514350">
              <a:lnSpc>
                <a:spcPct val="150000"/>
              </a:lnSpc>
              <a:buFont typeface="+mj-lt"/>
              <a:buAutoNum type="arabicPeriod"/>
            </a:pPr>
            <a:endParaRPr lang="en-US" dirty="0">
              <a:solidFill>
                <a:schemeClr val="bg1"/>
              </a:solidFill>
            </a:endParaRPr>
          </a:p>
        </p:txBody>
      </p:sp>
      <p:sp>
        <p:nvSpPr>
          <p:cNvPr id="3" name="Slide Number Placeholder 2">
            <a:extLst>
              <a:ext uri="{FF2B5EF4-FFF2-40B4-BE49-F238E27FC236}">
                <a16:creationId xmlns:a16="http://schemas.microsoft.com/office/drawing/2014/main" id="{F20AFDFD-5452-74E6-2CC1-91B565DD58F8}"/>
              </a:ext>
            </a:extLst>
          </p:cNvPr>
          <p:cNvSpPr>
            <a:spLocks noGrp="1"/>
          </p:cNvSpPr>
          <p:nvPr>
            <p:ph type="sldNum" sz="quarter" idx="12"/>
          </p:nvPr>
        </p:nvSpPr>
        <p:spPr/>
        <p:txBody>
          <a:bodyPr/>
          <a:lstStyle/>
          <a:p>
            <a:fld id="{A92EDAE8-E70E-4CC0-9CAB-68447BBE7E3F}" type="slidenum">
              <a:rPr lang="en-US" sz="2400" smtClean="0">
                <a:effectLst>
                  <a:outerShdw blurRad="38100" dist="38100" dir="2700000" algn="tl">
                    <a:srgbClr val="000000">
                      <a:alpha val="43137"/>
                    </a:srgbClr>
                  </a:outerShdw>
                </a:effectLst>
              </a:rPr>
              <a:t>2</a:t>
            </a:fld>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5468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F5CAE761-E7B0-06B7-F3BB-FBB1EAD87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09772-F442-FA2A-DB52-4D1DAC52735A}"/>
              </a:ext>
            </a:extLst>
          </p:cNvPr>
          <p:cNvSpPr>
            <a:spLocks noGrp="1"/>
          </p:cNvSpPr>
          <p:nvPr>
            <p:ph type="title"/>
          </p:nvPr>
        </p:nvSpPr>
        <p:spPr>
          <a:xfrm>
            <a:off x="838199" y="418588"/>
            <a:ext cx="10615827" cy="1081738"/>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What will the Watershed Plan-EA include?</a:t>
            </a:r>
          </a:p>
        </p:txBody>
      </p:sp>
      <p:cxnSp>
        <p:nvCxnSpPr>
          <p:cNvPr id="18" name="Straight Connector 17">
            <a:extLst>
              <a:ext uri="{FF2B5EF4-FFF2-40B4-BE49-F238E27FC236}">
                <a16:creationId xmlns:a16="http://schemas.microsoft.com/office/drawing/2014/main" id="{3F20C131-51E1-C873-2655-97D81FCC7F7F}"/>
              </a:ext>
            </a:extLst>
          </p:cNvPr>
          <p:cNvCxnSpPr>
            <a:cxnSpLocks/>
          </p:cNvCxnSpPr>
          <p:nvPr/>
        </p:nvCxnSpPr>
        <p:spPr>
          <a:xfrm>
            <a:off x="859222" y="1500326"/>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D9C5837-58CC-C514-CDE5-3143B7F12456}"/>
              </a:ext>
            </a:extLst>
          </p:cNvPr>
          <p:cNvSpPr>
            <a:spLocks noGrp="1"/>
          </p:cNvSpPr>
          <p:nvPr>
            <p:ph type="sldNum" sz="quarter" idx="12"/>
          </p:nvPr>
        </p:nvSpPr>
        <p:spPr/>
        <p:txBody>
          <a:bodyPr/>
          <a:lstStyle/>
          <a:p>
            <a:fld id="{A92EDAE8-E70E-4CC0-9CAB-68447BBE7E3F}" type="slidenum">
              <a:rPr lang="en-US" smtClean="0"/>
              <a:t>20</a:t>
            </a:fld>
            <a:endParaRPr lang="en-US"/>
          </a:p>
        </p:txBody>
      </p:sp>
      <p:pic>
        <p:nvPicPr>
          <p:cNvPr id="6" name="Picture 5">
            <a:extLst>
              <a:ext uri="{FF2B5EF4-FFF2-40B4-BE49-F238E27FC236}">
                <a16:creationId xmlns:a16="http://schemas.microsoft.com/office/drawing/2014/main" id="{043E9A66-D737-EBF2-7534-1B42DD29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67" y="1759536"/>
            <a:ext cx="9870656" cy="4961934"/>
          </a:xfrm>
          <a:prstGeom prst="rect">
            <a:avLst/>
          </a:prstGeom>
        </p:spPr>
      </p:pic>
      <p:pic>
        <p:nvPicPr>
          <p:cNvPr id="12" name="Picture 11">
            <a:extLst>
              <a:ext uri="{FF2B5EF4-FFF2-40B4-BE49-F238E27FC236}">
                <a16:creationId xmlns:a16="http://schemas.microsoft.com/office/drawing/2014/main" id="{AFE8C234-A95E-E2BD-15EC-FD508A029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8643" y="2419147"/>
            <a:ext cx="4724809" cy="2938527"/>
          </a:xfrm>
          <a:prstGeom prst="rect">
            <a:avLst/>
          </a:prstGeom>
        </p:spPr>
      </p:pic>
      <p:sp>
        <p:nvSpPr>
          <p:cNvPr id="13" name="TextBox 12">
            <a:extLst>
              <a:ext uri="{FF2B5EF4-FFF2-40B4-BE49-F238E27FC236}">
                <a16:creationId xmlns:a16="http://schemas.microsoft.com/office/drawing/2014/main" id="{B755C5F9-9B47-543B-FCA0-6BDC3487AFBB}"/>
              </a:ext>
            </a:extLst>
          </p:cNvPr>
          <p:cNvSpPr txBox="1"/>
          <p:nvPr/>
        </p:nvSpPr>
        <p:spPr>
          <a:xfrm>
            <a:off x="8116801" y="2499002"/>
            <a:ext cx="3730798" cy="2819402"/>
          </a:xfrm>
          <a:prstGeom prst="rect">
            <a:avLst/>
          </a:prstGeom>
          <a:noFill/>
        </p:spPr>
        <p:txBody>
          <a:bodyPr wrap="square" numCol="2" rtlCol="0">
            <a:spAutoFit/>
          </a:bodyPr>
          <a:lstStyle/>
          <a:p>
            <a:pPr algn="ctr">
              <a:spcBef>
                <a:spcPts val="200"/>
              </a:spcBef>
              <a:spcAft>
                <a:spcPts val="200"/>
              </a:spcAft>
            </a:pPr>
            <a:r>
              <a:rPr lang="en-US" sz="1200" dirty="0">
                <a:solidFill>
                  <a:schemeClr val="bg1"/>
                </a:solidFill>
                <a:latin typeface="Arial Narrow" panose="020B0606020202030204" pitchFamily="34" charset="0"/>
              </a:rPr>
              <a:t>Soil Resources</a:t>
            </a:r>
          </a:p>
          <a:p>
            <a:pPr algn="ctr">
              <a:spcBef>
                <a:spcPts val="200"/>
              </a:spcBef>
              <a:spcAft>
                <a:spcPts val="200"/>
              </a:spcAft>
            </a:pPr>
            <a:r>
              <a:rPr lang="en-US" sz="1200" dirty="0">
                <a:solidFill>
                  <a:schemeClr val="bg1"/>
                </a:solidFill>
                <a:latin typeface="Arial Narrow" panose="020B0606020202030204" pitchFamily="34" charset="0"/>
              </a:rPr>
              <a:t>Prime and Unique Farmland</a:t>
            </a:r>
          </a:p>
          <a:p>
            <a:pPr algn="ctr">
              <a:spcBef>
                <a:spcPts val="200"/>
              </a:spcBef>
              <a:spcAft>
                <a:spcPts val="200"/>
              </a:spcAft>
            </a:pPr>
            <a:r>
              <a:rPr lang="en-US" sz="1200" dirty="0">
                <a:solidFill>
                  <a:schemeClr val="bg1"/>
                </a:solidFill>
                <a:latin typeface="Arial Narrow" panose="020B0606020202030204" pitchFamily="34" charset="0"/>
              </a:rPr>
              <a:t>Water Resources</a:t>
            </a:r>
          </a:p>
          <a:p>
            <a:pPr algn="ctr">
              <a:spcBef>
                <a:spcPts val="200"/>
              </a:spcBef>
              <a:spcAft>
                <a:spcPts val="200"/>
              </a:spcAft>
            </a:pPr>
            <a:r>
              <a:rPr lang="en-US" sz="1200" dirty="0">
                <a:solidFill>
                  <a:schemeClr val="bg1"/>
                </a:solidFill>
                <a:latin typeface="Arial Narrow" panose="020B0606020202030204" pitchFamily="34" charset="0"/>
              </a:rPr>
              <a:t>Sole Source Aquifers</a:t>
            </a:r>
          </a:p>
          <a:p>
            <a:pPr algn="ctr">
              <a:spcBef>
                <a:spcPts val="200"/>
              </a:spcBef>
              <a:spcAft>
                <a:spcPts val="200"/>
              </a:spcAft>
            </a:pPr>
            <a:r>
              <a:rPr lang="en-US" sz="1200" dirty="0">
                <a:solidFill>
                  <a:schemeClr val="bg1"/>
                </a:solidFill>
                <a:latin typeface="Arial Narrow" panose="020B0606020202030204" pitchFamily="34" charset="0"/>
              </a:rPr>
              <a:t>Water Quality</a:t>
            </a:r>
          </a:p>
          <a:p>
            <a:pPr algn="ctr">
              <a:spcBef>
                <a:spcPts val="200"/>
              </a:spcBef>
              <a:spcAft>
                <a:spcPts val="200"/>
              </a:spcAft>
            </a:pPr>
            <a:r>
              <a:rPr lang="en-US" sz="1200" dirty="0">
                <a:solidFill>
                  <a:schemeClr val="bg1"/>
                </a:solidFill>
                <a:latin typeface="Arial Narrow" panose="020B0606020202030204" pitchFamily="34" charset="0"/>
              </a:rPr>
              <a:t>Floodplain Management</a:t>
            </a:r>
          </a:p>
          <a:p>
            <a:pPr algn="ctr">
              <a:spcBef>
                <a:spcPts val="200"/>
              </a:spcBef>
              <a:spcAft>
                <a:spcPts val="200"/>
              </a:spcAft>
            </a:pPr>
            <a:r>
              <a:rPr lang="en-US" sz="1200" dirty="0">
                <a:solidFill>
                  <a:schemeClr val="bg1"/>
                </a:solidFill>
                <a:latin typeface="Arial Narrow" panose="020B0606020202030204" pitchFamily="34" charset="0"/>
              </a:rPr>
              <a:t>Wetlands</a:t>
            </a:r>
          </a:p>
          <a:p>
            <a:pPr algn="ctr">
              <a:spcBef>
                <a:spcPts val="200"/>
              </a:spcBef>
              <a:spcAft>
                <a:spcPts val="200"/>
              </a:spcAft>
            </a:pPr>
            <a:r>
              <a:rPr lang="en-US" sz="1200" dirty="0">
                <a:solidFill>
                  <a:schemeClr val="bg1"/>
                </a:solidFill>
                <a:latin typeface="Arial Narrow" panose="020B0606020202030204" pitchFamily="34" charset="0"/>
              </a:rPr>
              <a:t>Wild and Scenic Rivers</a:t>
            </a:r>
          </a:p>
          <a:p>
            <a:pPr algn="ctr">
              <a:spcBef>
                <a:spcPts val="200"/>
              </a:spcBef>
              <a:spcAft>
                <a:spcPts val="200"/>
              </a:spcAft>
            </a:pPr>
            <a:r>
              <a:rPr lang="en-US" sz="1200" dirty="0">
                <a:solidFill>
                  <a:schemeClr val="bg1"/>
                </a:solidFill>
                <a:latin typeface="Arial Narrow" panose="020B0606020202030204" pitchFamily="34" charset="0"/>
              </a:rPr>
              <a:t>Threatened and Endangered Species</a:t>
            </a:r>
          </a:p>
          <a:p>
            <a:pPr algn="ctr">
              <a:spcBef>
                <a:spcPts val="200"/>
              </a:spcBef>
              <a:spcAft>
                <a:spcPts val="200"/>
              </a:spcAft>
            </a:pPr>
            <a:r>
              <a:rPr lang="en-US" sz="1200" dirty="0">
                <a:solidFill>
                  <a:schemeClr val="bg1"/>
                </a:solidFill>
                <a:latin typeface="Arial Narrow" panose="020B0606020202030204" pitchFamily="34" charset="0"/>
              </a:rPr>
              <a:t>Migratory Birds</a:t>
            </a:r>
          </a:p>
          <a:p>
            <a:pPr algn="ctr">
              <a:spcBef>
                <a:spcPts val="200"/>
              </a:spcBef>
              <a:spcAft>
                <a:spcPts val="200"/>
              </a:spcAft>
            </a:pPr>
            <a:r>
              <a:rPr lang="en-US" sz="1200" dirty="0">
                <a:solidFill>
                  <a:schemeClr val="bg1"/>
                </a:solidFill>
                <a:latin typeface="Arial Narrow" panose="020B0606020202030204" pitchFamily="34" charset="0"/>
              </a:rPr>
              <a:t>Invasive Species</a:t>
            </a:r>
          </a:p>
          <a:p>
            <a:pPr algn="ctr">
              <a:spcBef>
                <a:spcPts val="200"/>
              </a:spcBef>
              <a:spcAft>
                <a:spcPts val="200"/>
              </a:spcAft>
            </a:pPr>
            <a:r>
              <a:rPr lang="en-US" sz="1200" dirty="0">
                <a:solidFill>
                  <a:schemeClr val="bg1"/>
                </a:solidFill>
                <a:latin typeface="Arial Narrow" panose="020B0606020202030204" pitchFamily="34" charset="0"/>
              </a:rPr>
              <a:t>Fish and Wildlife</a:t>
            </a:r>
          </a:p>
          <a:p>
            <a:pPr algn="ctr">
              <a:spcBef>
                <a:spcPts val="200"/>
              </a:spcBef>
              <a:spcAft>
                <a:spcPts val="200"/>
              </a:spcAft>
            </a:pPr>
            <a:r>
              <a:rPr lang="en-US" sz="1200" dirty="0">
                <a:solidFill>
                  <a:schemeClr val="bg1"/>
                </a:solidFill>
                <a:latin typeface="Arial Narrow" panose="020B0606020202030204" pitchFamily="34" charset="0"/>
              </a:rPr>
              <a:t>Cultural Resources</a:t>
            </a:r>
          </a:p>
          <a:p>
            <a:pPr algn="ctr">
              <a:spcBef>
                <a:spcPts val="200"/>
              </a:spcBef>
              <a:spcAft>
                <a:spcPts val="200"/>
              </a:spcAft>
            </a:pPr>
            <a:r>
              <a:rPr lang="en-US" sz="1200" dirty="0">
                <a:solidFill>
                  <a:schemeClr val="bg1"/>
                </a:solidFill>
                <a:latin typeface="Arial Narrow" panose="020B0606020202030204" pitchFamily="34" charset="0"/>
              </a:rPr>
              <a:t>Historic Properties</a:t>
            </a:r>
          </a:p>
          <a:p>
            <a:pPr algn="ctr">
              <a:spcBef>
                <a:spcPts val="200"/>
              </a:spcBef>
              <a:spcAft>
                <a:spcPts val="200"/>
              </a:spcAft>
            </a:pPr>
            <a:r>
              <a:rPr lang="en-US" sz="1200" dirty="0">
                <a:solidFill>
                  <a:schemeClr val="bg1"/>
                </a:solidFill>
                <a:latin typeface="Arial Narrow" panose="020B0606020202030204" pitchFamily="34" charset="0"/>
              </a:rPr>
              <a:t>Environmental Justice</a:t>
            </a:r>
          </a:p>
          <a:p>
            <a:pPr algn="ctr">
              <a:spcBef>
                <a:spcPts val="200"/>
              </a:spcBef>
              <a:spcAft>
                <a:spcPts val="200"/>
              </a:spcAft>
            </a:pPr>
            <a:r>
              <a:rPr lang="en-US" sz="1200" dirty="0">
                <a:solidFill>
                  <a:schemeClr val="bg1"/>
                </a:solidFill>
                <a:latin typeface="Arial Narrow" panose="020B0606020202030204" pitchFamily="34" charset="0"/>
              </a:rPr>
              <a:t>Public Health and Safety</a:t>
            </a:r>
          </a:p>
          <a:p>
            <a:pPr algn="ctr">
              <a:spcBef>
                <a:spcPts val="200"/>
              </a:spcBef>
              <a:spcAft>
                <a:spcPts val="200"/>
              </a:spcAft>
            </a:pPr>
            <a:r>
              <a:rPr lang="en-US" sz="1200" dirty="0">
                <a:solidFill>
                  <a:schemeClr val="bg1"/>
                </a:solidFill>
                <a:latin typeface="Arial Narrow" panose="020B0606020202030204" pitchFamily="34" charset="0"/>
              </a:rPr>
              <a:t>Economic and Social Conditions</a:t>
            </a:r>
          </a:p>
          <a:p>
            <a:pPr algn="ctr">
              <a:spcBef>
                <a:spcPts val="200"/>
              </a:spcBef>
              <a:spcAft>
                <a:spcPts val="200"/>
              </a:spcAft>
            </a:pPr>
            <a:r>
              <a:rPr lang="en-US" sz="1200" dirty="0">
                <a:solidFill>
                  <a:schemeClr val="bg1"/>
                </a:solidFill>
                <a:latin typeface="Arial Narrow" panose="020B0606020202030204" pitchFamily="34" charset="0"/>
              </a:rPr>
              <a:t>Scenic Beauty</a:t>
            </a:r>
          </a:p>
          <a:p>
            <a:pPr algn="ctr">
              <a:spcBef>
                <a:spcPts val="200"/>
              </a:spcBef>
              <a:spcAft>
                <a:spcPts val="200"/>
              </a:spcAft>
            </a:pPr>
            <a:r>
              <a:rPr lang="en-US" sz="1200" dirty="0">
                <a:solidFill>
                  <a:schemeClr val="bg1"/>
                </a:solidFill>
                <a:latin typeface="Arial Narrow" panose="020B0606020202030204" pitchFamily="34" charset="0"/>
              </a:rPr>
              <a:t>Land Use</a:t>
            </a:r>
          </a:p>
          <a:p>
            <a:pPr algn="ctr">
              <a:spcBef>
                <a:spcPts val="200"/>
              </a:spcBef>
              <a:spcAft>
                <a:spcPts val="200"/>
              </a:spcAft>
            </a:pPr>
            <a:r>
              <a:rPr lang="en-US" sz="1200" dirty="0">
                <a:solidFill>
                  <a:schemeClr val="bg1"/>
                </a:solidFill>
                <a:latin typeface="Arial Narrow" panose="020B0606020202030204" pitchFamily="34" charset="0"/>
              </a:rPr>
              <a:t>Air Quality</a:t>
            </a:r>
          </a:p>
          <a:p>
            <a:pPr algn="ctr">
              <a:spcBef>
                <a:spcPts val="200"/>
              </a:spcBef>
              <a:spcAft>
                <a:spcPts val="200"/>
              </a:spcAft>
            </a:pPr>
            <a:r>
              <a:rPr lang="en-US" sz="1200" dirty="0">
                <a:solidFill>
                  <a:schemeClr val="bg1"/>
                </a:solidFill>
                <a:latin typeface="Arial Narrow" panose="020B0606020202030204" pitchFamily="34" charset="0"/>
              </a:rPr>
              <a:t>Noise</a:t>
            </a:r>
          </a:p>
        </p:txBody>
      </p:sp>
    </p:spTree>
    <p:extLst>
      <p:ext uri="{BB962C8B-B14F-4D97-AF65-F5344CB8AC3E}">
        <p14:creationId xmlns:p14="http://schemas.microsoft.com/office/powerpoint/2010/main" val="78863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Purpose and Need</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pPr marL="0" indent="0">
              <a:buNone/>
            </a:pPr>
            <a:r>
              <a:rPr lang="en-US" dirty="0">
                <a:solidFill>
                  <a:schemeClr val="accent4">
                    <a:lumMod val="60000"/>
                    <a:lumOff val="40000"/>
                  </a:schemeClr>
                </a:solidFill>
              </a:rPr>
              <a:t>Purpose</a:t>
            </a:r>
          </a:p>
          <a:p>
            <a:pPr lvl="1"/>
            <a:r>
              <a:rPr lang="en-US" dirty="0">
                <a:solidFill>
                  <a:schemeClr val="bg1"/>
                </a:solidFill>
                <a:cs typeface="Calibri"/>
              </a:rPr>
              <a:t>Maintain flood protection </a:t>
            </a:r>
          </a:p>
          <a:p>
            <a:pPr lvl="1"/>
            <a:r>
              <a:rPr lang="en-US" dirty="0">
                <a:solidFill>
                  <a:schemeClr val="bg1"/>
                </a:solidFill>
                <a:cs typeface="Calibri"/>
              </a:rPr>
              <a:t>Reduce sediment deposition</a:t>
            </a:r>
          </a:p>
          <a:p>
            <a:pPr marL="0" indent="0">
              <a:buNone/>
            </a:pPr>
            <a:r>
              <a:rPr lang="en-US" dirty="0">
                <a:solidFill>
                  <a:schemeClr val="accent4">
                    <a:lumMod val="60000"/>
                    <a:lumOff val="40000"/>
                  </a:schemeClr>
                </a:solidFill>
              </a:rPr>
              <a:t>Need</a:t>
            </a:r>
          </a:p>
          <a:p>
            <a:pPr lvl="1"/>
            <a:r>
              <a:rPr lang="en-US" dirty="0">
                <a:solidFill>
                  <a:schemeClr val="bg1"/>
                </a:solidFill>
                <a:cs typeface="Calibri"/>
              </a:rPr>
              <a:t>Address dam safety and performance deficiencies</a:t>
            </a:r>
          </a:p>
          <a:p>
            <a:pPr lvl="1"/>
            <a:r>
              <a:rPr lang="en-US" dirty="0">
                <a:solidFill>
                  <a:schemeClr val="bg1"/>
                </a:solidFill>
                <a:cs typeface="Calibri"/>
              </a:rPr>
              <a:t>Improve public safety</a:t>
            </a:r>
          </a:p>
        </p:txBody>
      </p:sp>
      <p:sp>
        <p:nvSpPr>
          <p:cNvPr id="3" name="Slide Number Placeholder 2">
            <a:extLst>
              <a:ext uri="{FF2B5EF4-FFF2-40B4-BE49-F238E27FC236}">
                <a16:creationId xmlns:a16="http://schemas.microsoft.com/office/drawing/2014/main" id="{66AEEFBD-AB20-E6B6-3F06-545E1C9FF882}"/>
              </a:ext>
            </a:extLst>
          </p:cNvPr>
          <p:cNvSpPr>
            <a:spLocks noGrp="1"/>
          </p:cNvSpPr>
          <p:nvPr>
            <p:ph type="sldNum" sz="quarter" idx="12"/>
          </p:nvPr>
        </p:nvSpPr>
        <p:spPr/>
        <p:txBody>
          <a:bodyPr/>
          <a:lstStyle/>
          <a:p>
            <a:fld id="{A92EDAE8-E70E-4CC0-9CAB-68447BBE7E3F}" type="slidenum">
              <a:rPr lang="en-US" smtClean="0"/>
              <a:t>21</a:t>
            </a:fld>
            <a:endParaRPr lang="en-US"/>
          </a:p>
        </p:txBody>
      </p:sp>
    </p:spTree>
    <p:extLst>
      <p:ext uri="{BB962C8B-B14F-4D97-AF65-F5344CB8AC3E}">
        <p14:creationId xmlns:p14="http://schemas.microsoft.com/office/powerpoint/2010/main" val="226246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Scope of Work</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pPr marL="0" indent="0">
              <a:buNone/>
            </a:pPr>
            <a:r>
              <a:rPr lang="en-US" dirty="0">
                <a:solidFill>
                  <a:schemeClr val="bg1"/>
                </a:solidFill>
              </a:rPr>
              <a:t>Project Planning Phases</a:t>
            </a:r>
          </a:p>
          <a:p>
            <a:r>
              <a:rPr lang="en-US" dirty="0">
                <a:solidFill>
                  <a:schemeClr val="accent4">
                    <a:lumMod val="60000"/>
                    <a:lumOff val="40000"/>
                  </a:schemeClr>
                </a:solidFill>
              </a:rPr>
              <a:t>Phase 1</a:t>
            </a:r>
            <a:r>
              <a:rPr lang="en-US" dirty="0">
                <a:solidFill>
                  <a:schemeClr val="bg1"/>
                </a:solidFill>
              </a:rPr>
              <a:t>: Goals, Objectives, Purpose and Need </a:t>
            </a:r>
          </a:p>
          <a:p>
            <a:r>
              <a:rPr lang="en-US" dirty="0">
                <a:solidFill>
                  <a:schemeClr val="accent4">
                    <a:lumMod val="60000"/>
                    <a:lumOff val="40000"/>
                  </a:schemeClr>
                </a:solidFill>
              </a:rPr>
              <a:t>Phase 2</a:t>
            </a:r>
            <a:r>
              <a:rPr lang="en-US" dirty="0">
                <a:solidFill>
                  <a:schemeClr val="bg1"/>
                </a:solidFill>
              </a:rPr>
              <a:t>: Inventory and Analyze Resources</a:t>
            </a:r>
          </a:p>
          <a:p>
            <a:r>
              <a:rPr lang="en-US" dirty="0">
                <a:solidFill>
                  <a:schemeClr val="accent4">
                    <a:lumMod val="60000"/>
                    <a:lumOff val="40000"/>
                  </a:schemeClr>
                </a:solidFill>
              </a:rPr>
              <a:t>Phase 3</a:t>
            </a:r>
            <a:r>
              <a:rPr lang="en-US" dirty="0">
                <a:solidFill>
                  <a:schemeClr val="bg1"/>
                </a:solidFill>
              </a:rPr>
              <a:t>: Alternatives Formulation </a:t>
            </a:r>
          </a:p>
          <a:p>
            <a:r>
              <a:rPr lang="en-US" dirty="0">
                <a:solidFill>
                  <a:schemeClr val="accent4">
                    <a:lumMod val="60000"/>
                    <a:lumOff val="40000"/>
                  </a:schemeClr>
                </a:solidFill>
              </a:rPr>
              <a:t>Phase 4</a:t>
            </a:r>
            <a:r>
              <a:rPr lang="en-US" dirty="0">
                <a:solidFill>
                  <a:schemeClr val="bg1"/>
                </a:solidFill>
              </a:rPr>
              <a:t>: Prepare Final Plan-Environmental Document</a:t>
            </a:r>
          </a:p>
          <a:p>
            <a:pPr marL="457200" lvl="1" indent="0">
              <a:buNone/>
            </a:pPr>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38CD750-CEC9-17C5-61CC-57C4EA01083C}"/>
              </a:ext>
            </a:extLst>
          </p:cNvPr>
          <p:cNvSpPr>
            <a:spLocks noGrp="1"/>
          </p:cNvSpPr>
          <p:nvPr>
            <p:ph type="sldNum" sz="quarter" idx="12"/>
          </p:nvPr>
        </p:nvSpPr>
        <p:spPr/>
        <p:txBody>
          <a:bodyPr/>
          <a:lstStyle/>
          <a:p>
            <a:fld id="{A92EDAE8-E70E-4CC0-9CAB-68447BBE7E3F}" type="slidenum">
              <a:rPr lang="en-US" smtClean="0"/>
              <a:t>22</a:t>
            </a:fld>
            <a:endParaRPr lang="en-US"/>
          </a:p>
        </p:txBody>
      </p:sp>
    </p:spTree>
    <p:extLst>
      <p:ext uri="{BB962C8B-B14F-4D97-AF65-F5344CB8AC3E}">
        <p14:creationId xmlns:p14="http://schemas.microsoft.com/office/powerpoint/2010/main" val="296018857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fontScale="90000"/>
          </a:bodyPr>
          <a:lstStyle/>
          <a:p>
            <a:r>
              <a:rPr lang="en-US" sz="4800" dirty="0">
                <a:solidFill>
                  <a:schemeClr val="bg1"/>
                </a:solidFill>
              </a:rPr>
              <a:t>Phase 1: Goals, Objectives, Purpose and Need</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accent4">
                    <a:lumMod val="60000"/>
                    <a:lumOff val="40000"/>
                  </a:schemeClr>
                </a:solidFill>
              </a:rPr>
              <a:t>Compile and Review Existing Data</a:t>
            </a:r>
          </a:p>
          <a:p>
            <a:r>
              <a:rPr lang="en-US" dirty="0">
                <a:solidFill>
                  <a:schemeClr val="accent4">
                    <a:lumMod val="60000"/>
                    <a:lumOff val="40000"/>
                  </a:schemeClr>
                </a:solidFill>
              </a:rPr>
              <a:t>Collect Additional Data </a:t>
            </a:r>
          </a:p>
          <a:p>
            <a:pPr lvl="1"/>
            <a:r>
              <a:rPr lang="en-US" dirty="0">
                <a:solidFill>
                  <a:schemeClr val="bg1"/>
                </a:solidFill>
              </a:rPr>
              <a:t>Subsurface investigation - complete</a:t>
            </a:r>
          </a:p>
          <a:p>
            <a:pPr lvl="1"/>
            <a:r>
              <a:rPr lang="en-US" dirty="0">
                <a:solidFill>
                  <a:schemeClr val="bg1"/>
                </a:solidFill>
              </a:rPr>
              <a:t>Topographic Survey - complete</a:t>
            </a:r>
          </a:p>
          <a:p>
            <a:pPr lvl="1"/>
            <a:r>
              <a:rPr lang="en-US" dirty="0">
                <a:solidFill>
                  <a:schemeClr val="bg1"/>
                </a:solidFill>
              </a:rPr>
              <a:t>Sediment Survey – in progress</a:t>
            </a:r>
          </a:p>
          <a:p>
            <a:pPr lvl="1"/>
            <a:r>
              <a:rPr lang="en-US" dirty="0">
                <a:solidFill>
                  <a:schemeClr val="bg1"/>
                </a:solidFill>
              </a:rPr>
              <a:t>Flooding Evaluations – in progress</a:t>
            </a:r>
          </a:p>
          <a:p>
            <a:pPr lvl="1"/>
            <a:r>
              <a:rPr lang="en-US" dirty="0">
                <a:solidFill>
                  <a:schemeClr val="bg1"/>
                </a:solidFill>
              </a:rPr>
              <a:t>Public Participation – in progress</a:t>
            </a:r>
          </a:p>
          <a:p>
            <a:r>
              <a:rPr lang="en-US" dirty="0">
                <a:solidFill>
                  <a:schemeClr val="accent4">
                    <a:lumMod val="60000"/>
                    <a:lumOff val="40000"/>
                  </a:schemeClr>
                </a:solidFill>
              </a:rPr>
              <a:t>Define Purpose and Need</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8FC307B-CF77-D6EA-B4D0-AFE3D08D5206}"/>
              </a:ext>
            </a:extLst>
          </p:cNvPr>
          <p:cNvSpPr>
            <a:spLocks noGrp="1"/>
          </p:cNvSpPr>
          <p:nvPr>
            <p:ph type="sldNum" sz="quarter" idx="12"/>
          </p:nvPr>
        </p:nvSpPr>
        <p:spPr/>
        <p:txBody>
          <a:bodyPr/>
          <a:lstStyle/>
          <a:p>
            <a:fld id="{A92EDAE8-E70E-4CC0-9CAB-68447BBE7E3F}" type="slidenum">
              <a:rPr lang="en-US" smtClean="0"/>
              <a:t>23</a:t>
            </a:fld>
            <a:endParaRPr lang="en-US"/>
          </a:p>
        </p:txBody>
      </p:sp>
      <p:pic>
        <p:nvPicPr>
          <p:cNvPr id="6" name="Picture 5" descr="A group of men working on a machine&#10;&#10;Description automatically generated">
            <a:extLst>
              <a:ext uri="{FF2B5EF4-FFF2-40B4-BE49-F238E27FC236}">
                <a16:creationId xmlns:a16="http://schemas.microsoft.com/office/drawing/2014/main" id="{57A72559-4A2A-F9E8-E13B-EC4D59430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547" y="1359840"/>
            <a:ext cx="4892479" cy="3669359"/>
          </a:xfrm>
          <a:prstGeom prst="rect">
            <a:avLst/>
          </a:prstGeom>
        </p:spPr>
      </p:pic>
    </p:spTree>
    <p:extLst>
      <p:ext uri="{BB962C8B-B14F-4D97-AF65-F5344CB8AC3E}">
        <p14:creationId xmlns:p14="http://schemas.microsoft.com/office/powerpoint/2010/main" val="25930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Phase 2: Inventory and Analyze Resources</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accent4">
                    <a:lumMod val="60000"/>
                    <a:lumOff val="40000"/>
                  </a:schemeClr>
                </a:solidFill>
              </a:rPr>
              <a:t>Inventory Resources </a:t>
            </a:r>
          </a:p>
          <a:p>
            <a:pPr lvl="1"/>
            <a:r>
              <a:rPr lang="en-US" dirty="0">
                <a:solidFill>
                  <a:schemeClr val="bg1"/>
                </a:solidFill>
              </a:rPr>
              <a:t>Environmental </a:t>
            </a:r>
          </a:p>
          <a:p>
            <a:pPr lvl="1"/>
            <a:r>
              <a:rPr lang="en-US" dirty="0">
                <a:solidFill>
                  <a:schemeClr val="bg1"/>
                </a:solidFill>
              </a:rPr>
              <a:t>Economic</a:t>
            </a:r>
          </a:p>
          <a:p>
            <a:pPr lvl="1"/>
            <a:r>
              <a:rPr lang="en-US" dirty="0">
                <a:solidFill>
                  <a:schemeClr val="bg1"/>
                </a:solidFill>
              </a:rPr>
              <a:t>Cultural </a:t>
            </a:r>
          </a:p>
          <a:p>
            <a:pPr lvl="1"/>
            <a:r>
              <a:rPr lang="en-US" dirty="0">
                <a:solidFill>
                  <a:schemeClr val="bg1"/>
                </a:solidFill>
              </a:rPr>
              <a:t>Social </a:t>
            </a:r>
          </a:p>
          <a:p>
            <a:r>
              <a:rPr lang="en-US" dirty="0">
                <a:solidFill>
                  <a:schemeClr val="accent4">
                    <a:lumMod val="60000"/>
                    <a:lumOff val="40000"/>
                  </a:schemeClr>
                </a:solidFill>
              </a:rPr>
              <a:t>Analyze Identified Resources</a:t>
            </a:r>
          </a:p>
          <a:p>
            <a:pPr lvl="1"/>
            <a:r>
              <a:rPr lang="en-US" dirty="0">
                <a:solidFill>
                  <a:schemeClr val="bg1"/>
                </a:solidFill>
              </a:rPr>
              <a:t>Field Investigations </a:t>
            </a:r>
          </a:p>
          <a:p>
            <a:pPr lvl="1"/>
            <a:r>
              <a:rPr lang="en-US" dirty="0">
                <a:solidFill>
                  <a:schemeClr val="bg1"/>
                </a:solidFill>
              </a:rPr>
              <a:t>Local Research</a:t>
            </a:r>
          </a:p>
          <a:p>
            <a:pPr lvl="1"/>
            <a:r>
              <a:rPr lang="en-US" dirty="0">
                <a:solidFill>
                  <a:schemeClr val="bg1"/>
                </a:solidFill>
              </a:rPr>
              <a:t>Desktop Analysis </a:t>
            </a:r>
          </a:p>
          <a:p>
            <a:pPr lvl="1"/>
            <a:r>
              <a:rPr lang="en-US" dirty="0">
                <a:solidFill>
                  <a:schemeClr val="bg1"/>
                </a:solidFill>
              </a:rPr>
              <a:t>Evaluate Potential Impacts</a:t>
            </a:r>
          </a:p>
          <a:p>
            <a:pPr marL="457200" lvl="1" indent="0">
              <a:buNone/>
            </a:pPr>
            <a:endParaRPr lang="en-US" dirty="0">
              <a:solidFill>
                <a:schemeClr val="bg1"/>
              </a:solidFill>
            </a:endParaRP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72CB144-5E1E-F0AA-4546-54AAB0DA1EB1}"/>
              </a:ext>
            </a:extLst>
          </p:cNvPr>
          <p:cNvSpPr>
            <a:spLocks noGrp="1"/>
          </p:cNvSpPr>
          <p:nvPr>
            <p:ph type="sldNum" sz="quarter" idx="12"/>
          </p:nvPr>
        </p:nvSpPr>
        <p:spPr/>
        <p:txBody>
          <a:bodyPr/>
          <a:lstStyle/>
          <a:p>
            <a:fld id="{A92EDAE8-E70E-4CC0-9CAB-68447BBE7E3F}" type="slidenum">
              <a:rPr lang="en-US" smtClean="0"/>
              <a:t>24</a:t>
            </a:fld>
            <a:endParaRPr lang="en-US"/>
          </a:p>
        </p:txBody>
      </p:sp>
      <p:pic>
        <p:nvPicPr>
          <p:cNvPr id="6" name="Picture 5" descr="A field with trees in the background&#10;&#10;Description automatically generated">
            <a:extLst>
              <a:ext uri="{FF2B5EF4-FFF2-40B4-BE49-F238E27FC236}">
                <a16:creationId xmlns:a16="http://schemas.microsoft.com/office/drawing/2014/main" id="{7CB3E1CD-1E91-CC18-143A-6CC738144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300" y="1359841"/>
            <a:ext cx="5816600" cy="4362450"/>
          </a:xfrm>
          <a:prstGeom prst="rect">
            <a:avLst/>
          </a:prstGeom>
        </p:spPr>
      </p:pic>
    </p:spTree>
    <p:extLst>
      <p:ext uri="{BB962C8B-B14F-4D97-AF65-F5344CB8AC3E}">
        <p14:creationId xmlns:p14="http://schemas.microsoft.com/office/powerpoint/2010/main" val="35509178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200" y="365126"/>
            <a:ext cx="10515600" cy="765584"/>
          </a:xfrm>
          <a:solidFill>
            <a:schemeClr val="bg1">
              <a:lumMod val="65000"/>
              <a:alpha val="30000"/>
            </a:schemeClr>
          </a:solidFill>
        </p:spPr>
        <p:txBody>
          <a:bodyPr>
            <a:normAutofit/>
          </a:bodyPr>
          <a:lstStyle/>
          <a:p>
            <a:r>
              <a:rPr lang="en-US" sz="4800" dirty="0">
                <a:solidFill>
                  <a:schemeClr val="bg1"/>
                </a:solidFill>
              </a:rPr>
              <a:t>Environmental Resources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200" y="1101213"/>
            <a:ext cx="10515600"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3AB4B9F-D991-4622-3B51-1D258D8C3532}"/>
              </a:ext>
            </a:extLst>
          </p:cNvPr>
          <p:cNvSpPr>
            <a:spLocks noGrp="1"/>
          </p:cNvSpPr>
          <p:nvPr>
            <p:ph type="sldNum" sz="quarter" idx="12"/>
          </p:nvPr>
        </p:nvSpPr>
        <p:spPr/>
        <p:txBody>
          <a:bodyPr/>
          <a:lstStyle/>
          <a:p>
            <a:fld id="{A92EDAE8-E70E-4CC0-9CAB-68447BBE7E3F}" type="slidenum">
              <a:rPr lang="en-US" smtClean="0"/>
              <a:t>25</a:t>
            </a:fld>
            <a:endParaRPr lang="en-US"/>
          </a:p>
        </p:txBody>
      </p:sp>
      <p:sp>
        <p:nvSpPr>
          <p:cNvPr id="3" name="Content Placeholder 10">
            <a:extLst>
              <a:ext uri="{FF2B5EF4-FFF2-40B4-BE49-F238E27FC236}">
                <a16:creationId xmlns:a16="http://schemas.microsoft.com/office/drawing/2014/main" id="{8DCA142F-86ED-720B-605F-2B7EC972C976}"/>
              </a:ext>
            </a:extLst>
          </p:cNvPr>
          <p:cNvSpPr>
            <a:spLocks noGrp="1"/>
          </p:cNvSpPr>
          <p:nvPr>
            <p:ph idx="1"/>
          </p:nvPr>
        </p:nvSpPr>
        <p:spPr>
          <a:xfrm>
            <a:off x="838200" y="1500326"/>
            <a:ext cx="10515600" cy="4676637"/>
          </a:xfrm>
        </p:spPr>
        <p:txBody>
          <a:bodyPr>
            <a:normAutofit/>
          </a:bodyPr>
          <a:lstStyle/>
          <a:p>
            <a:r>
              <a:rPr lang="en-US" dirty="0">
                <a:solidFill>
                  <a:schemeClr val="bg1"/>
                </a:solidFill>
              </a:rPr>
              <a:t>Desktop analyses will provide a baseline to inform alternatives development and publicly available data will be reviewed to identify:</a:t>
            </a:r>
          </a:p>
          <a:p>
            <a:pPr lvl="1"/>
            <a:r>
              <a:rPr lang="en-US" dirty="0">
                <a:solidFill>
                  <a:schemeClr val="bg1"/>
                </a:solidFill>
              </a:rPr>
              <a:t>Soil types</a:t>
            </a:r>
          </a:p>
          <a:p>
            <a:pPr lvl="1"/>
            <a:r>
              <a:rPr lang="en-US" dirty="0">
                <a:solidFill>
                  <a:schemeClr val="bg1"/>
                </a:solidFill>
              </a:rPr>
              <a:t>Historic and current land use</a:t>
            </a:r>
          </a:p>
          <a:p>
            <a:pPr lvl="1"/>
            <a:r>
              <a:rPr lang="en-US" dirty="0">
                <a:solidFill>
                  <a:schemeClr val="bg1"/>
                </a:solidFill>
              </a:rPr>
              <a:t>Water resources and wetlands</a:t>
            </a:r>
          </a:p>
          <a:p>
            <a:pPr lvl="1"/>
            <a:r>
              <a:rPr lang="en-US" dirty="0">
                <a:solidFill>
                  <a:schemeClr val="bg1"/>
                </a:solidFill>
              </a:rPr>
              <a:t>Floodplains</a:t>
            </a:r>
          </a:p>
          <a:p>
            <a:pPr lvl="1"/>
            <a:r>
              <a:rPr lang="en-US" dirty="0">
                <a:solidFill>
                  <a:schemeClr val="bg1"/>
                </a:solidFill>
              </a:rPr>
              <a:t>Fish and wildlife</a:t>
            </a:r>
          </a:p>
          <a:p>
            <a:pPr lvl="1"/>
            <a:r>
              <a:rPr lang="en-US" dirty="0">
                <a:solidFill>
                  <a:schemeClr val="bg1"/>
                </a:solidFill>
              </a:rPr>
              <a:t>Federally and state-listed threatened or endangered species</a:t>
            </a:r>
          </a:p>
          <a:p>
            <a:pPr lvl="1"/>
            <a:r>
              <a:rPr lang="en-US" dirty="0">
                <a:solidFill>
                  <a:schemeClr val="bg1"/>
                </a:solidFill>
              </a:rPr>
              <a:t>Vegetation and invasive species</a:t>
            </a:r>
          </a:p>
          <a:p>
            <a:pPr lvl="1"/>
            <a:r>
              <a:rPr lang="en-US" dirty="0">
                <a:solidFill>
                  <a:schemeClr val="bg1"/>
                </a:solidFill>
              </a:rPr>
              <a:t>Riparian and natural areas</a:t>
            </a:r>
          </a:p>
        </p:txBody>
      </p:sp>
    </p:spTree>
    <p:extLst>
      <p:ext uri="{BB962C8B-B14F-4D97-AF65-F5344CB8AC3E}">
        <p14:creationId xmlns:p14="http://schemas.microsoft.com/office/powerpoint/2010/main" val="60853710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200" dirty="0">
                <a:solidFill>
                  <a:schemeClr val="bg1"/>
                </a:solidFill>
              </a:rPr>
              <a:t>Social and Economic Resources </a:t>
            </a:r>
            <a:endParaRPr lang="en-US" sz="42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43297C5-75DE-7E6C-457B-F056546C0457}"/>
              </a:ext>
            </a:extLst>
          </p:cNvPr>
          <p:cNvSpPr>
            <a:spLocks noGrp="1"/>
          </p:cNvSpPr>
          <p:nvPr>
            <p:ph type="sldNum" sz="quarter" idx="12"/>
          </p:nvPr>
        </p:nvSpPr>
        <p:spPr/>
        <p:txBody>
          <a:bodyPr/>
          <a:lstStyle/>
          <a:p>
            <a:fld id="{A92EDAE8-E70E-4CC0-9CAB-68447BBE7E3F}" type="slidenum">
              <a:rPr lang="en-US" smtClean="0"/>
              <a:t>26</a:t>
            </a:fld>
            <a:endParaRPr lang="en-US"/>
          </a:p>
        </p:txBody>
      </p:sp>
      <p:sp>
        <p:nvSpPr>
          <p:cNvPr id="3" name="Content Placeholder 10">
            <a:extLst>
              <a:ext uri="{FF2B5EF4-FFF2-40B4-BE49-F238E27FC236}">
                <a16:creationId xmlns:a16="http://schemas.microsoft.com/office/drawing/2014/main" id="{07C6435C-F571-8C6D-3E5A-194431DEC760}"/>
              </a:ext>
            </a:extLst>
          </p:cNvPr>
          <p:cNvSpPr>
            <a:spLocks noGrp="1"/>
          </p:cNvSpPr>
          <p:nvPr>
            <p:ph idx="1"/>
          </p:nvPr>
        </p:nvSpPr>
        <p:spPr>
          <a:xfrm>
            <a:off x="838200" y="1500326"/>
            <a:ext cx="10515600" cy="4676637"/>
          </a:xfrm>
        </p:spPr>
        <p:txBody>
          <a:bodyPr>
            <a:normAutofit fontScale="92500"/>
          </a:bodyPr>
          <a:lstStyle/>
          <a:p>
            <a:r>
              <a:rPr lang="en-US" dirty="0">
                <a:solidFill>
                  <a:schemeClr val="accent4">
                    <a:lumMod val="60000"/>
                    <a:lumOff val="40000"/>
                  </a:schemeClr>
                </a:solidFill>
              </a:rPr>
              <a:t>Social resources </a:t>
            </a:r>
            <a:r>
              <a:rPr lang="en-US" dirty="0">
                <a:solidFill>
                  <a:schemeClr val="bg1"/>
                </a:solidFill>
              </a:rPr>
              <a:t>to be identified with publicly available sources include:</a:t>
            </a:r>
          </a:p>
          <a:p>
            <a:pPr lvl="1"/>
            <a:r>
              <a:rPr lang="en-US" dirty="0">
                <a:solidFill>
                  <a:schemeClr val="bg1"/>
                </a:solidFill>
              </a:rPr>
              <a:t>Population, income, poverty data</a:t>
            </a:r>
          </a:p>
          <a:p>
            <a:pPr lvl="1"/>
            <a:r>
              <a:rPr lang="en-US" dirty="0">
                <a:solidFill>
                  <a:schemeClr val="bg1"/>
                </a:solidFill>
              </a:rPr>
              <a:t>Public health and safety concerns</a:t>
            </a:r>
          </a:p>
          <a:p>
            <a:pPr lvl="1"/>
            <a:r>
              <a:rPr lang="en-US" dirty="0">
                <a:solidFill>
                  <a:schemeClr val="bg1"/>
                </a:solidFill>
              </a:rPr>
              <a:t>Transportation networks and conditions</a:t>
            </a:r>
          </a:p>
          <a:p>
            <a:pPr lvl="1"/>
            <a:r>
              <a:rPr lang="en-US" dirty="0">
                <a:solidFill>
                  <a:schemeClr val="bg1"/>
                </a:solidFill>
              </a:rPr>
              <a:t>Population centers</a:t>
            </a:r>
          </a:p>
          <a:p>
            <a:pPr lvl="1"/>
            <a:endParaRPr lang="en-US" dirty="0">
              <a:solidFill>
                <a:schemeClr val="bg1"/>
              </a:solidFill>
            </a:endParaRPr>
          </a:p>
          <a:p>
            <a:r>
              <a:rPr lang="en-US" dirty="0">
                <a:solidFill>
                  <a:schemeClr val="accent4">
                    <a:lumMod val="60000"/>
                    <a:lumOff val="40000"/>
                  </a:schemeClr>
                </a:solidFill>
              </a:rPr>
              <a:t>Economic conditions </a:t>
            </a:r>
            <a:r>
              <a:rPr lang="en-US" dirty="0">
                <a:solidFill>
                  <a:schemeClr val="bg1"/>
                </a:solidFill>
              </a:rPr>
              <a:t>will be identified using:</a:t>
            </a:r>
          </a:p>
          <a:p>
            <a:pPr lvl="1"/>
            <a:r>
              <a:rPr lang="en-US" dirty="0">
                <a:solidFill>
                  <a:schemeClr val="bg1"/>
                </a:solidFill>
              </a:rPr>
              <a:t>Demographic economic drivers</a:t>
            </a:r>
          </a:p>
          <a:p>
            <a:pPr lvl="1"/>
            <a:r>
              <a:rPr lang="en-US" dirty="0">
                <a:solidFill>
                  <a:schemeClr val="bg1"/>
                </a:solidFill>
              </a:rPr>
              <a:t>Land use and property values</a:t>
            </a:r>
          </a:p>
          <a:p>
            <a:pPr lvl="1"/>
            <a:r>
              <a:rPr lang="en-US" dirty="0">
                <a:solidFill>
                  <a:schemeClr val="bg1"/>
                </a:solidFill>
              </a:rPr>
              <a:t>Number and characteristics of structures at risk in the 500-year floodplain</a:t>
            </a:r>
          </a:p>
          <a:p>
            <a:pPr lvl="1"/>
            <a:r>
              <a:rPr lang="en-US" dirty="0">
                <a:solidFill>
                  <a:schemeClr val="bg1"/>
                </a:solidFill>
              </a:rPr>
              <a:t>Historical information on how floods have impacted communities in study area</a:t>
            </a:r>
          </a:p>
        </p:txBody>
      </p:sp>
    </p:spTree>
    <p:extLst>
      <p:ext uri="{BB962C8B-B14F-4D97-AF65-F5344CB8AC3E}">
        <p14:creationId xmlns:p14="http://schemas.microsoft.com/office/powerpoint/2010/main" val="234566130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D334C0D5-343A-D25F-A7A0-625768C74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4F615-26AD-8B48-363E-48BBB0F6817D}"/>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200" dirty="0">
                <a:solidFill>
                  <a:schemeClr val="bg1"/>
                </a:solidFill>
              </a:rPr>
              <a:t>Cultural Resources </a:t>
            </a:r>
            <a:endParaRPr lang="en-US" sz="42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844024F0-AF57-890D-A4E7-C06AEC3FB99F}"/>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BD69BF6-114B-B309-369C-FBF507834306}"/>
              </a:ext>
            </a:extLst>
          </p:cNvPr>
          <p:cNvSpPr>
            <a:spLocks noGrp="1"/>
          </p:cNvSpPr>
          <p:nvPr>
            <p:ph type="sldNum" sz="quarter" idx="12"/>
          </p:nvPr>
        </p:nvSpPr>
        <p:spPr/>
        <p:txBody>
          <a:bodyPr/>
          <a:lstStyle/>
          <a:p>
            <a:fld id="{A92EDAE8-E70E-4CC0-9CAB-68447BBE7E3F}" type="slidenum">
              <a:rPr lang="en-US" smtClean="0"/>
              <a:t>27</a:t>
            </a:fld>
            <a:endParaRPr lang="en-US"/>
          </a:p>
        </p:txBody>
      </p:sp>
      <p:sp>
        <p:nvSpPr>
          <p:cNvPr id="3" name="Content Placeholder 10">
            <a:extLst>
              <a:ext uri="{FF2B5EF4-FFF2-40B4-BE49-F238E27FC236}">
                <a16:creationId xmlns:a16="http://schemas.microsoft.com/office/drawing/2014/main" id="{DFBF3A4E-18E0-F072-0EF4-8B6A360A4956}"/>
              </a:ext>
            </a:extLst>
          </p:cNvPr>
          <p:cNvSpPr>
            <a:spLocks noGrp="1"/>
          </p:cNvSpPr>
          <p:nvPr>
            <p:ph idx="1"/>
          </p:nvPr>
        </p:nvSpPr>
        <p:spPr>
          <a:xfrm>
            <a:off x="838200" y="1500326"/>
            <a:ext cx="10515600" cy="4676637"/>
          </a:xfrm>
        </p:spPr>
        <p:txBody>
          <a:bodyPr>
            <a:normAutofit/>
          </a:bodyPr>
          <a:lstStyle/>
          <a:p>
            <a:r>
              <a:rPr lang="en-US" dirty="0">
                <a:solidFill>
                  <a:schemeClr val="bg1"/>
                </a:solidFill>
              </a:rPr>
              <a:t>Desktop survey/literature review will identify:</a:t>
            </a:r>
          </a:p>
          <a:p>
            <a:pPr lvl="1"/>
            <a:r>
              <a:rPr lang="en-US" dirty="0">
                <a:solidFill>
                  <a:schemeClr val="bg1"/>
                </a:solidFill>
              </a:rPr>
              <a:t>Location of any previous archaeological surveys or previously recorded archaeological sites within or around the study area</a:t>
            </a:r>
          </a:p>
          <a:p>
            <a:pPr lvl="1"/>
            <a:r>
              <a:rPr lang="en-US" dirty="0">
                <a:solidFill>
                  <a:schemeClr val="bg1"/>
                </a:solidFill>
              </a:rPr>
              <a:t>Sites listed on the National Register of Historic Places </a:t>
            </a:r>
          </a:p>
          <a:p>
            <a:pPr lvl="1"/>
            <a:r>
              <a:rPr lang="en-US" dirty="0">
                <a:solidFill>
                  <a:schemeClr val="bg1"/>
                </a:solidFill>
              </a:rPr>
              <a:t>Sites listed on the State Register of Cultural Properties </a:t>
            </a:r>
          </a:p>
          <a:p>
            <a:pPr lvl="1"/>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412543522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Phase 3: Alternatives Formulation </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accent4">
                    <a:lumMod val="60000"/>
                    <a:lumOff val="40000"/>
                  </a:schemeClr>
                </a:solidFill>
              </a:rPr>
              <a:t>Identify and formulate reasonable alternatives</a:t>
            </a:r>
          </a:p>
          <a:p>
            <a:pPr lvl="1"/>
            <a:r>
              <a:rPr lang="en-US" dirty="0">
                <a:solidFill>
                  <a:schemeClr val="bg1"/>
                </a:solidFill>
              </a:rPr>
              <a:t>Evaluate impacts to resources </a:t>
            </a:r>
          </a:p>
          <a:p>
            <a:pPr lvl="1"/>
            <a:r>
              <a:rPr lang="en-US" dirty="0">
                <a:solidFill>
                  <a:schemeClr val="bg1"/>
                </a:solidFill>
              </a:rPr>
              <a:t>Cost Estimates </a:t>
            </a:r>
          </a:p>
          <a:p>
            <a:pPr lvl="1"/>
            <a:r>
              <a:rPr lang="en-US" dirty="0">
                <a:solidFill>
                  <a:schemeClr val="bg1"/>
                </a:solidFill>
              </a:rPr>
              <a:t>No-action</a:t>
            </a:r>
          </a:p>
          <a:p>
            <a:pPr lvl="1"/>
            <a:r>
              <a:rPr lang="en-US" dirty="0">
                <a:solidFill>
                  <a:schemeClr val="bg1"/>
                </a:solidFill>
              </a:rPr>
              <a:t>Decommission</a:t>
            </a:r>
          </a:p>
          <a:p>
            <a:pPr lvl="1"/>
            <a:r>
              <a:rPr lang="en-US" dirty="0">
                <a:solidFill>
                  <a:schemeClr val="bg1"/>
                </a:solidFill>
              </a:rPr>
              <a:t>Structural</a:t>
            </a:r>
          </a:p>
          <a:p>
            <a:pPr lvl="1"/>
            <a:r>
              <a:rPr lang="en-US" dirty="0">
                <a:solidFill>
                  <a:schemeClr val="bg1"/>
                </a:solidFill>
              </a:rPr>
              <a:t>Non-structural </a:t>
            </a:r>
          </a:p>
          <a:p>
            <a:r>
              <a:rPr lang="en-US" dirty="0">
                <a:solidFill>
                  <a:schemeClr val="accent4">
                    <a:lumMod val="60000"/>
                    <a:lumOff val="40000"/>
                  </a:schemeClr>
                </a:solidFill>
              </a:rPr>
              <a:t>Identify the preferred alternative  </a:t>
            </a:r>
          </a:p>
          <a:p>
            <a:pPr lvl="1"/>
            <a:endParaRPr lang="en-US" dirty="0">
              <a:solidFill>
                <a:schemeClr val="bg1"/>
              </a:solidFill>
            </a:endParaRPr>
          </a:p>
          <a:p>
            <a:pPr marL="457200" lvl="1" indent="0">
              <a:buNone/>
            </a:pPr>
            <a:endParaRPr lang="en-US" dirty="0">
              <a:solidFill>
                <a:schemeClr val="bg1"/>
              </a:solidFill>
            </a:endParaRP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B587F44-C90B-2436-DCAE-A9281DED0F1B}"/>
              </a:ext>
            </a:extLst>
          </p:cNvPr>
          <p:cNvSpPr>
            <a:spLocks noGrp="1"/>
          </p:cNvSpPr>
          <p:nvPr>
            <p:ph type="sldNum" sz="quarter" idx="12"/>
          </p:nvPr>
        </p:nvSpPr>
        <p:spPr/>
        <p:txBody>
          <a:bodyPr/>
          <a:lstStyle/>
          <a:p>
            <a:fld id="{A92EDAE8-E70E-4CC0-9CAB-68447BBE7E3F}" type="slidenum">
              <a:rPr lang="en-US" smtClean="0"/>
              <a:t>28</a:t>
            </a:fld>
            <a:endParaRPr lang="en-US"/>
          </a:p>
        </p:txBody>
      </p:sp>
    </p:spTree>
    <p:extLst>
      <p:ext uri="{BB962C8B-B14F-4D97-AF65-F5344CB8AC3E}">
        <p14:creationId xmlns:p14="http://schemas.microsoft.com/office/powerpoint/2010/main" val="110415417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000" dirty="0">
                <a:solidFill>
                  <a:schemeClr val="bg1"/>
                </a:solidFill>
              </a:rPr>
              <a:t>Phase 4: Prepare Plan-Environmental Assessment</a:t>
            </a:r>
            <a:endParaRPr lang="en-US" sz="40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Compile </a:t>
            </a:r>
            <a:r>
              <a:rPr lang="en-US" dirty="0">
                <a:solidFill>
                  <a:schemeClr val="accent4">
                    <a:lumMod val="60000"/>
                    <a:lumOff val="40000"/>
                  </a:schemeClr>
                </a:solidFill>
              </a:rPr>
              <a:t>collected data </a:t>
            </a:r>
            <a:r>
              <a:rPr lang="en-US" dirty="0">
                <a:solidFill>
                  <a:schemeClr val="bg1"/>
                </a:solidFill>
              </a:rPr>
              <a:t>for existing structures</a:t>
            </a:r>
          </a:p>
          <a:p>
            <a:r>
              <a:rPr lang="en-US" dirty="0">
                <a:solidFill>
                  <a:schemeClr val="bg1"/>
                </a:solidFill>
              </a:rPr>
              <a:t>Identify and </a:t>
            </a:r>
            <a:r>
              <a:rPr lang="en-US" dirty="0">
                <a:solidFill>
                  <a:schemeClr val="accent4">
                    <a:lumMod val="60000"/>
                    <a:lumOff val="40000"/>
                  </a:schemeClr>
                </a:solidFill>
              </a:rPr>
              <a:t>evaluate alternatives</a:t>
            </a:r>
          </a:p>
          <a:p>
            <a:r>
              <a:rPr lang="en-US" dirty="0">
                <a:solidFill>
                  <a:schemeClr val="bg1"/>
                </a:solidFill>
              </a:rPr>
              <a:t>Identify and evaluate </a:t>
            </a:r>
            <a:r>
              <a:rPr lang="en-US" dirty="0">
                <a:solidFill>
                  <a:schemeClr val="accent4">
                    <a:lumMod val="60000"/>
                    <a:lumOff val="40000"/>
                  </a:schemeClr>
                </a:solidFill>
              </a:rPr>
              <a:t>impacts</a:t>
            </a:r>
            <a:r>
              <a:rPr lang="en-US" dirty="0">
                <a:solidFill>
                  <a:schemeClr val="bg1"/>
                </a:solidFill>
              </a:rPr>
              <a:t> </a:t>
            </a:r>
            <a:r>
              <a:rPr lang="en-US" dirty="0">
                <a:solidFill>
                  <a:schemeClr val="accent4">
                    <a:lumMod val="60000"/>
                    <a:lumOff val="40000"/>
                  </a:schemeClr>
                </a:solidFill>
              </a:rPr>
              <a:t>of alternatives</a:t>
            </a:r>
          </a:p>
          <a:p>
            <a:r>
              <a:rPr lang="en-US" dirty="0">
                <a:solidFill>
                  <a:schemeClr val="bg1"/>
                </a:solidFill>
              </a:rPr>
              <a:t>Select </a:t>
            </a:r>
            <a:r>
              <a:rPr lang="en-US" dirty="0">
                <a:solidFill>
                  <a:schemeClr val="accent4">
                    <a:lumMod val="60000"/>
                    <a:lumOff val="40000"/>
                  </a:schemeClr>
                </a:solidFill>
              </a:rPr>
              <a:t>preferred alternative</a:t>
            </a:r>
            <a:r>
              <a:rPr lang="en-US" dirty="0">
                <a:solidFill>
                  <a:schemeClr val="bg1"/>
                </a:solidFill>
              </a:rPr>
              <a:t> with public input</a:t>
            </a:r>
          </a:p>
          <a:p>
            <a:endParaRPr lang="en-US" dirty="0">
              <a:solidFill>
                <a:schemeClr val="bg1"/>
              </a:solidFill>
            </a:endParaRPr>
          </a:p>
          <a:p>
            <a:pPr marL="457200" lvl="1" indent="0">
              <a:buNone/>
            </a:pPr>
            <a:endParaRPr lang="en-US" dirty="0">
              <a:solidFill>
                <a:schemeClr val="bg1"/>
              </a:solidFill>
            </a:endParaRP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8554410-AF84-1BEF-C168-EB3BAF73D824}"/>
              </a:ext>
            </a:extLst>
          </p:cNvPr>
          <p:cNvSpPr>
            <a:spLocks noGrp="1"/>
          </p:cNvSpPr>
          <p:nvPr>
            <p:ph type="sldNum" sz="quarter" idx="12"/>
          </p:nvPr>
        </p:nvSpPr>
        <p:spPr/>
        <p:txBody>
          <a:bodyPr/>
          <a:lstStyle/>
          <a:p>
            <a:fld id="{A92EDAE8-E70E-4CC0-9CAB-68447BBE7E3F}" type="slidenum">
              <a:rPr lang="en-US" smtClean="0"/>
              <a:t>29</a:t>
            </a:fld>
            <a:endParaRPr lang="en-US"/>
          </a:p>
        </p:txBody>
      </p:sp>
      <p:pic>
        <p:nvPicPr>
          <p:cNvPr id="4" name="Picture 2" descr="Report Stock Photo - Download Image Now - Report - Document, Finance,  Newspaper - iStock">
            <a:extLst>
              <a:ext uri="{FF2B5EF4-FFF2-40B4-BE49-F238E27FC236}">
                <a16:creationId xmlns:a16="http://schemas.microsoft.com/office/drawing/2014/main" id="{BBECC996-E457-96B9-95DE-44C880849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357" y="3613553"/>
            <a:ext cx="3973286" cy="2563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E7D828-ACDD-0B02-C32B-95FC3C0A5C33}"/>
              </a:ext>
            </a:extLst>
          </p:cNvPr>
          <p:cNvSpPr txBox="1"/>
          <p:nvPr/>
        </p:nvSpPr>
        <p:spPr>
          <a:xfrm>
            <a:off x="6972300" y="5818466"/>
            <a:ext cx="1447800" cy="369332"/>
          </a:xfrm>
          <a:prstGeom prst="rect">
            <a:avLst/>
          </a:prstGeom>
          <a:noFill/>
        </p:spPr>
        <p:txBody>
          <a:bodyPr wrap="square" rtlCol="0">
            <a:spAutoFit/>
          </a:bodyPr>
          <a:lstStyle/>
          <a:p>
            <a:r>
              <a:rPr lang="en-US" dirty="0"/>
              <a:t>iStock</a:t>
            </a:r>
          </a:p>
        </p:txBody>
      </p:sp>
    </p:spTree>
    <p:extLst>
      <p:ext uri="{BB962C8B-B14F-4D97-AF65-F5344CB8AC3E}">
        <p14:creationId xmlns:p14="http://schemas.microsoft.com/office/powerpoint/2010/main" val="225019316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Meeting Logistics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pPr>
              <a:lnSpc>
                <a:spcPct val="150000"/>
              </a:lnSpc>
            </a:pPr>
            <a:r>
              <a:rPr lang="en-US" dirty="0">
                <a:solidFill>
                  <a:schemeClr val="bg1"/>
                </a:solidFill>
              </a:rPr>
              <a:t> Instructions to </a:t>
            </a:r>
            <a:r>
              <a:rPr lang="en-US" dirty="0">
                <a:solidFill>
                  <a:schemeClr val="accent4">
                    <a:lumMod val="60000"/>
                    <a:lumOff val="40000"/>
                  </a:schemeClr>
                </a:solidFill>
              </a:rPr>
              <a:t>Meeting Attendees</a:t>
            </a:r>
          </a:p>
          <a:p>
            <a:pPr>
              <a:lnSpc>
                <a:spcPct val="150000"/>
              </a:lnSpc>
            </a:pPr>
            <a:r>
              <a:rPr lang="en-US" dirty="0">
                <a:solidFill>
                  <a:schemeClr val="bg1"/>
                </a:solidFill>
              </a:rPr>
              <a:t>Instructions to </a:t>
            </a:r>
            <a:r>
              <a:rPr lang="en-US" dirty="0">
                <a:solidFill>
                  <a:schemeClr val="accent4">
                    <a:lumMod val="60000"/>
                    <a:lumOff val="40000"/>
                  </a:schemeClr>
                </a:solidFill>
              </a:rPr>
              <a:t>Online Attendees</a:t>
            </a:r>
          </a:p>
          <a:p>
            <a:pPr lvl="1">
              <a:lnSpc>
                <a:spcPct val="100000"/>
              </a:lnSpc>
              <a:spcBef>
                <a:spcPts val="600"/>
              </a:spcBef>
            </a:pPr>
            <a:r>
              <a:rPr lang="en-US" dirty="0">
                <a:solidFill>
                  <a:schemeClr val="bg1"/>
                </a:solidFill>
              </a:rPr>
              <a:t> Muted and unable to speak.</a:t>
            </a:r>
          </a:p>
          <a:p>
            <a:pPr lvl="1">
              <a:lnSpc>
                <a:spcPct val="100000"/>
              </a:lnSpc>
              <a:spcBef>
                <a:spcPts val="600"/>
              </a:spcBef>
            </a:pPr>
            <a:r>
              <a:rPr lang="en-US" dirty="0">
                <a:solidFill>
                  <a:schemeClr val="bg1"/>
                </a:solidFill>
              </a:rPr>
              <a:t> Chat function is enabled and being monitored.</a:t>
            </a:r>
          </a:p>
          <a:p>
            <a:pPr lvl="1">
              <a:lnSpc>
                <a:spcPct val="100000"/>
              </a:lnSpc>
              <a:spcBef>
                <a:spcPts val="600"/>
              </a:spcBef>
            </a:pPr>
            <a:r>
              <a:rPr lang="en-US" dirty="0">
                <a:solidFill>
                  <a:schemeClr val="bg1"/>
                </a:solidFill>
              </a:rPr>
              <a:t>Add name, address, and email/phone number to the meeting chat.</a:t>
            </a:r>
          </a:p>
        </p:txBody>
      </p:sp>
      <p:pic>
        <p:nvPicPr>
          <p:cNvPr id="4" name="Picture 3">
            <a:extLst>
              <a:ext uri="{FF2B5EF4-FFF2-40B4-BE49-F238E27FC236}">
                <a16:creationId xmlns:a16="http://schemas.microsoft.com/office/drawing/2014/main" id="{3AA430CC-42E6-89E5-05C6-98C5CCDB7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 y="5552576"/>
            <a:ext cx="11706225" cy="847725"/>
          </a:xfrm>
          <a:prstGeom prst="rect">
            <a:avLst/>
          </a:prstGeom>
        </p:spPr>
      </p:pic>
      <p:cxnSp>
        <p:nvCxnSpPr>
          <p:cNvPr id="6" name="Straight Arrow Connector 5">
            <a:extLst>
              <a:ext uri="{FF2B5EF4-FFF2-40B4-BE49-F238E27FC236}">
                <a16:creationId xmlns:a16="http://schemas.microsoft.com/office/drawing/2014/main" id="{955F9B0B-2FFC-B3C4-E537-598F6010B21F}"/>
              </a:ext>
            </a:extLst>
          </p:cNvPr>
          <p:cNvCxnSpPr>
            <a:cxnSpLocks/>
          </p:cNvCxnSpPr>
          <p:nvPr/>
        </p:nvCxnSpPr>
        <p:spPr>
          <a:xfrm flipH="1">
            <a:off x="674734" y="3215148"/>
            <a:ext cx="13524" cy="233742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69A33F-87A9-0A70-EFB0-B2CB88CF42A6}"/>
              </a:ext>
            </a:extLst>
          </p:cNvPr>
          <p:cNvCxnSpPr/>
          <p:nvPr/>
        </p:nvCxnSpPr>
        <p:spPr>
          <a:xfrm flipH="1">
            <a:off x="675558" y="3221498"/>
            <a:ext cx="609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5C8AFF-1251-EC10-5F63-07C5DE5AAD87}"/>
              </a:ext>
            </a:extLst>
          </p:cNvPr>
          <p:cNvCxnSpPr>
            <a:cxnSpLocks/>
          </p:cNvCxnSpPr>
          <p:nvPr/>
        </p:nvCxnSpPr>
        <p:spPr>
          <a:xfrm flipH="1">
            <a:off x="967658" y="3870394"/>
            <a:ext cx="31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89AA40-4885-E0F5-96A6-C1B510A56E30}"/>
              </a:ext>
            </a:extLst>
          </p:cNvPr>
          <p:cNvCxnSpPr>
            <a:cxnSpLocks/>
          </p:cNvCxnSpPr>
          <p:nvPr/>
        </p:nvCxnSpPr>
        <p:spPr>
          <a:xfrm flipV="1">
            <a:off x="982816" y="3857694"/>
            <a:ext cx="0" cy="100760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7C1F56-2DCF-50E4-0413-2FA6A656CC45}"/>
              </a:ext>
            </a:extLst>
          </p:cNvPr>
          <p:cNvCxnSpPr>
            <a:cxnSpLocks/>
          </p:cNvCxnSpPr>
          <p:nvPr/>
        </p:nvCxnSpPr>
        <p:spPr>
          <a:xfrm flipV="1">
            <a:off x="1285158" y="3568700"/>
            <a:ext cx="0" cy="635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BA990B-B2E9-2CE8-DB2E-6640DF49C06D}"/>
              </a:ext>
            </a:extLst>
          </p:cNvPr>
          <p:cNvCxnSpPr>
            <a:cxnSpLocks/>
          </p:cNvCxnSpPr>
          <p:nvPr/>
        </p:nvCxnSpPr>
        <p:spPr>
          <a:xfrm flipH="1" flipV="1">
            <a:off x="975749" y="4846243"/>
            <a:ext cx="4399525" cy="127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959265-FF1E-3E4A-498A-8FE6D5E415FF}"/>
              </a:ext>
            </a:extLst>
          </p:cNvPr>
          <p:cNvCxnSpPr>
            <a:cxnSpLocks/>
          </p:cNvCxnSpPr>
          <p:nvPr/>
        </p:nvCxnSpPr>
        <p:spPr>
          <a:xfrm>
            <a:off x="5366122" y="4846243"/>
            <a:ext cx="0" cy="7056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1FE52F5-7AB3-1508-935A-4D71EA9CC392}"/>
              </a:ext>
            </a:extLst>
          </p:cNvPr>
          <p:cNvSpPr>
            <a:spLocks noGrp="1"/>
          </p:cNvSpPr>
          <p:nvPr>
            <p:ph type="sldNum" sz="quarter" idx="12"/>
          </p:nvPr>
        </p:nvSpPr>
        <p:spPr/>
        <p:txBody>
          <a:bodyPr/>
          <a:lstStyle/>
          <a:p>
            <a:fld id="{A92EDAE8-E70E-4CC0-9CAB-68447BBE7E3F}" type="slidenum">
              <a:rPr lang="en-US" smtClean="0"/>
              <a:t>3</a:t>
            </a:fld>
            <a:endParaRPr lang="en-US"/>
          </a:p>
        </p:txBody>
      </p:sp>
    </p:spTree>
    <p:extLst>
      <p:ext uri="{BB962C8B-B14F-4D97-AF65-F5344CB8AC3E}">
        <p14:creationId xmlns:p14="http://schemas.microsoft.com/office/powerpoint/2010/main" val="2184452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rPr>
              <a:t>Agency and Public Input</a:t>
            </a:r>
            <a:endParaRPr lang="en-US" sz="48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Three scheduled opportunities for public and agency input:</a:t>
            </a:r>
          </a:p>
          <a:p>
            <a:pPr lvl="1"/>
            <a:r>
              <a:rPr lang="en-US" dirty="0">
                <a:solidFill>
                  <a:schemeClr val="accent4">
                    <a:lumMod val="60000"/>
                    <a:lumOff val="40000"/>
                  </a:schemeClr>
                </a:solidFill>
              </a:rPr>
              <a:t>Initial Public/Agency Scoping Meeting - today</a:t>
            </a:r>
          </a:p>
          <a:p>
            <a:pPr lvl="2"/>
            <a:r>
              <a:rPr lang="en-US" dirty="0">
                <a:solidFill>
                  <a:schemeClr val="bg1"/>
                </a:solidFill>
              </a:rPr>
              <a:t>Provided: Project introduction </a:t>
            </a:r>
          </a:p>
          <a:p>
            <a:pPr lvl="2"/>
            <a:r>
              <a:rPr lang="en-US" dirty="0">
                <a:solidFill>
                  <a:schemeClr val="bg1"/>
                </a:solidFill>
              </a:rPr>
              <a:t>Requested: Input on objectives, alternatives, and prioritization</a:t>
            </a:r>
          </a:p>
          <a:p>
            <a:pPr marL="914400" lvl="2" indent="0">
              <a:buNone/>
            </a:pPr>
            <a:endParaRPr lang="en-US" dirty="0">
              <a:solidFill>
                <a:schemeClr val="bg1"/>
              </a:solidFill>
            </a:endParaRPr>
          </a:p>
          <a:p>
            <a:pPr lvl="1"/>
            <a:r>
              <a:rPr lang="en-US" dirty="0">
                <a:solidFill>
                  <a:schemeClr val="accent4">
                    <a:lumMod val="60000"/>
                    <a:lumOff val="40000"/>
                  </a:schemeClr>
                </a:solidFill>
              </a:rPr>
              <a:t>Alternatives Meeting</a:t>
            </a:r>
            <a:endParaRPr lang="en-US" dirty="0">
              <a:solidFill>
                <a:schemeClr val="bg1"/>
              </a:solidFill>
            </a:endParaRPr>
          </a:p>
          <a:p>
            <a:pPr lvl="2"/>
            <a:r>
              <a:rPr lang="en-US" dirty="0">
                <a:solidFill>
                  <a:schemeClr val="bg1"/>
                </a:solidFill>
              </a:rPr>
              <a:t>Provided: Report on how input was incorporated and presentation of alternatives</a:t>
            </a:r>
          </a:p>
          <a:p>
            <a:pPr lvl="2"/>
            <a:r>
              <a:rPr lang="en-US" dirty="0">
                <a:solidFill>
                  <a:schemeClr val="bg1"/>
                </a:solidFill>
              </a:rPr>
              <a:t>Requested: Input on selected alternative</a:t>
            </a:r>
          </a:p>
          <a:p>
            <a:pPr marL="914400" lvl="2" indent="0">
              <a:buNone/>
            </a:pPr>
            <a:endParaRPr lang="en-US" dirty="0">
              <a:solidFill>
                <a:schemeClr val="bg1"/>
              </a:solidFill>
            </a:endParaRPr>
          </a:p>
          <a:p>
            <a:pPr lvl="1"/>
            <a:r>
              <a:rPr lang="en-US" dirty="0">
                <a:solidFill>
                  <a:schemeClr val="accent4">
                    <a:lumMod val="60000"/>
                    <a:lumOff val="40000"/>
                  </a:schemeClr>
                </a:solidFill>
              </a:rPr>
              <a:t>Plan-Environmental</a:t>
            </a:r>
            <a:r>
              <a:rPr lang="en-US" dirty="0">
                <a:solidFill>
                  <a:srgbClr val="FF0000"/>
                </a:solidFill>
              </a:rPr>
              <a:t> </a:t>
            </a:r>
            <a:r>
              <a:rPr lang="en-US" dirty="0">
                <a:solidFill>
                  <a:schemeClr val="accent4">
                    <a:lumMod val="60000"/>
                    <a:lumOff val="40000"/>
                  </a:schemeClr>
                </a:solidFill>
              </a:rPr>
              <a:t>Assessment</a:t>
            </a:r>
            <a:r>
              <a:rPr lang="en-US" dirty="0">
                <a:solidFill>
                  <a:srgbClr val="FF0000"/>
                </a:solidFill>
              </a:rPr>
              <a:t> </a:t>
            </a:r>
            <a:r>
              <a:rPr lang="en-US" dirty="0">
                <a:solidFill>
                  <a:schemeClr val="accent4">
                    <a:lumMod val="60000"/>
                    <a:lumOff val="40000"/>
                  </a:schemeClr>
                </a:solidFill>
              </a:rPr>
              <a:t>Review </a:t>
            </a:r>
          </a:p>
          <a:p>
            <a:pPr lvl="2"/>
            <a:r>
              <a:rPr lang="en-US" dirty="0">
                <a:solidFill>
                  <a:schemeClr val="bg1"/>
                </a:solidFill>
              </a:rPr>
              <a:t>Provided: Draft Plan-Environmental Assessment</a:t>
            </a:r>
          </a:p>
          <a:p>
            <a:pPr lvl="2"/>
            <a:r>
              <a:rPr lang="en-US" dirty="0">
                <a:solidFill>
                  <a:schemeClr val="bg1"/>
                </a:solidFill>
              </a:rPr>
              <a:t>Requested: Comments on the Plan-Environmental Assessment </a:t>
            </a:r>
          </a:p>
          <a:p>
            <a:pPr marL="0" indent="0">
              <a:buNone/>
            </a:pPr>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5D54155-DFC0-B3FF-BECA-B1BE8851E572}"/>
              </a:ext>
            </a:extLst>
          </p:cNvPr>
          <p:cNvSpPr>
            <a:spLocks noGrp="1"/>
          </p:cNvSpPr>
          <p:nvPr>
            <p:ph type="sldNum" sz="quarter" idx="12"/>
          </p:nvPr>
        </p:nvSpPr>
        <p:spPr/>
        <p:txBody>
          <a:bodyPr/>
          <a:lstStyle/>
          <a:p>
            <a:fld id="{A92EDAE8-E70E-4CC0-9CAB-68447BBE7E3F}" type="slidenum">
              <a:rPr lang="en-US" smtClean="0"/>
              <a:t>30</a:t>
            </a:fld>
            <a:endParaRPr lang="en-US"/>
          </a:p>
        </p:txBody>
      </p:sp>
    </p:spTree>
    <p:extLst>
      <p:ext uri="{BB962C8B-B14F-4D97-AF65-F5344CB8AC3E}">
        <p14:creationId xmlns:p14="http://schemas.microsoft.com/office/powerpoint/2010/main" val="1428104436"/>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000" dirty="0">
                <a:solidFill>
                  <a:schemeClr val="bg1"/>
                </a:solidFill>
              </a:rPr>
              <a:t>Public Input on Resources</a:t>
            </a:r>
            <a:endParaRPr lang="en-US" sz="42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7"/>
            <a:ext cx="10515600" cy="1928674"/>
          </a:xfrm>
        </p:spPr>
        <p:txBody>
          <a:bodyPr>
            <a:noAutofit/>
          </a:bodyPr>
          <a:lstStyle/>
          <a:p>
            <a:pPr marL="0" indent="0">
              <a:buNone/>
            </a:pPr>
            <a:r>
              <a:rPr lang="en-US" sz="1800" i="1" dirty="0">
                <a:solidFill>
                  <a:schemeClr val="accent4">
                    <a:lumMod val="60000"/>
                    <a:lumOff val="40000"/>
                  </a:schemeClr>
                </a:solidFill>
              </a:rPr>
              <a:t>Public</a:t>
            </a:r>
            <a:r>
              <a:rPr lang="en-US" sz="1800" dirty="0">
                <a:solidFill>
                  <a:schemeClr val="accent4">
                    <a:lumMod val="60000"/>
                    <a:lumOff val="40000"/>
                  </a:schemeClr>
                </a:solidFill>
              </a:rPr>
              <a:t> </a:t>
            </a:r>
            <a:r>
              <a:rPr lang="en-US" sz="1800" i="1" dirty="0">
                <a:solidFill>
                  <a:schemeClr val="accent4">
                    <a:lumMod val="60000"/>
                    <a:lumOff val="40000"/>
                  </a:schemeClr>
                </a:solidFill>
              </a:rPr>
              <a:t>Involvement</a:t>
            </a:r>
          </a:p>
          <a:p>
            <a:pPr marL="0" indent="0">
              <a:buNone/>
            </a:pPr>
            <a:r>
              <a:rPr lang="en-US" sz="1800" dirty="0">
                <a:solidFill>
                  <a:schemeClr val="bg1"/>
                </a:solidFill>
              </a:rPr>
              <a:t>What resource opportunities/impacts are of particular importance?</a:t>
            </a:r>
          </a:p>
          <a:p>
            <a:pPr marL="0" indent="0">
              <a:buNone/>
            </a:pPr>
            <a:r>
              <a:rPr lang="en-US" sz="1800" dirty="0">
                <a:solidFill>
                  <a:schemeClr val="bg1"/>
                </a:solidFill>
              </a:rPr>
              <a:t>Are there any other known opportunities or impacted resources?</a:t>
            </a:r>
          </a:p>
          <a:p>
            <a:pPr marL="0" indent="0">
              <a:buNone/>
            </a:pPr>
            <a:r>
              <a:rPr lang="en-US" sz="1800" dirty="0">
                <a:solidFill>
                  <a:schemeClr val="bg1"/>
                </a:solidFill>
              </a:rPr>
              <a:t>General concerns or comments?</a:t>
            </a:r>
          </a:p>
          <a:p>
            <a:pPr marL="0" indent="0">
              <a:buNone/>
            </a:pPr>
            <a:endParaRPr lang="en-US" sz="1800" i="1" dirty="0">
              <a:solidFill>
                <a:schemeClr val="accent4">
                  <a:lumMod val="60000"/>
                  <a:lumOff val="40000"/>
                </a:schemeClr>
              </a:solidFill>
            </a:endParaRPr>
          </a:p>
          <a:p>
            <a:pPr marL="0" indent="0">
              <a:buNone/>
            </a:pPr>
            <a:r>
              <a:rPr lang="en-US" sz="1800" i="1" dirty="0">
                <a:solidFill>
                  <a:schemeClr val="accent4">
                    <a:lumMod val="60000"/>
                    <a:lumOff val="40000"/>
                  </a:schemeClr>
                </a:solidFill>
              </a:rPr>
              <a:t>Resource List</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Content Placeholder 10">
            <a:extLst>
              <a:ext uri="{FF2B5EF4-FFF2-40B4-BE49-F238E27FC236}">
                <a16:creationId xmlns:a16="http://schemas.microsoft.com/office/drawing/2014/main" id="{2C5A95F1-E95A-04FF-28D4-873B87D05C05}"/>
              </a:ext>
            </a:extLst>
          </p:cNvPr>
          <p:cNvSpPr txBox="1">
            <a:spLocks/>
          </p:cNvSpPr>
          <p:nvPr/>
        </p:nvSpPr>
        <p:spPr>
          <a:xfrm>
            <a:off x="838199" y="3668339"/>
            <a:ext cx="10515600" cy="2747209"/>
          </a:xfrm>
          <a:prstGeom prst="rect">
            <a:avLst/>
          </a:prstGeom>
        </p:spPr>
        <p:txBody>
          <a:bodyPr vert="horz" lIns="91440" tIns="45720" rIns="91440" bIns="45720" numCol="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solidFill>
                  <a:schemeClr val="bg1"/>
                </a:solidFill>
              </a:rPr>
              <a:t>Wetlands</a:t>
            </a:r>
          </a:p>
          <a:p>
            <a:pPr>
              <a:spcBef>
                <a:spcPts val="0"/>
              </a:spcBef>
            </a:pPr>
            <a:r>
              <a:rPr lang="en-US" sz="1800" dirty="0">
                <a:solidFill>
                  <a:schemeClr val="bg1"/>
                </a:solidFill>
              </a:rPr>
              <a:t>Critical Habitat</a:t>
            </a:r>
          </a:p>
          <a:p>
            <a:pPr>
              <a:spcBef>
                <a:spcPts val="0"/>
              </a:spcBef>
            </a:pPr>
            <a:r>
              <a:rPr lang="en-US" sz="1800" dirty="0">
                <a:solidFill>
                  <a:schemeClr val="bg1"/>
                </a:solidFill>
              </a:rPr>
              <a:t>Floodplains</a:t>
            </a:r>
          </a:p>
          <a:p>
            <a:pPr>
              <a:spcBef>
                <a:spcPts val="0"/>
              </a:spcBef>
            </a:pPr>
            <a:r>
              <a:rPr lang="en-US" sz="1800" dirty="0">
                <a:solidFill>
                  <a:schemeClr val="bg1"/>
                </a:solidFill>
              </a:rPr>
              <a:t>Recreation</a:t>
            </a:r>
          </a:p>
          <a:p>
            <a:pPr>
              <a:spcBef>
                <a:spcPts val="0"/>
              </a:spcBef>
            </a:pPr>
            <a:r>
              <a:rPr lang="en-US" sz="1800" dirty="0">
                <a:solidFill>
                  <a:schemeClr val="bg1"/>
                </a:solidFill>
              </a:rPr>
              <a:t>Cultural Resources</a:t>
            </a:r>
          </a:p>
          <a:p>
            <a:pPr>
              <a:spcBef>
                <a:spcPts val="0"/>
              </a:spcBef>
            </a:pPr>
            <a:r>
              <a:rPr lang="en-US" sz="1800" dirty="0">
                <a:solidFill>
                  <a:schemeClr val="bg1"/>
                </a:solidFill>
              </a:rPr>
              <a:t>T&amp;E Species</a:t>
            </a:r>
          </a:p>
          <a:p>
            <a:pPr>
              <a:spcBef>
                <a:spcPts val="0"/>
              </a:spcBef>
            </a:pPr>
            <a:r>
              <a:rPr lang="en-US" sz="1800" dirty="0">
                <a:solidFill>
                  <a:schemeClr val="bg1"/>
                </a:solidFill>
              </a:rPr>
              <a:t>Fish and Wildlife</a:t>
            </a:r>
          </a:p>
          <a:p>
            <a:pPr>
              <a:spcBef>
                <a:spcPts val="0"/>
              </a:spcBef>
            </a:pPr>
            <a:r>
              <a:rPr lang="en-US" sz="1800" dirty="0">
                <a:solidFill>
                  <a:schemeClr val="bg1"/>
                </a:solidFill>
              </a:rPr>
              <a:t>Forests</a:t>
            </a:r>
          </a:p>
          <a:p>
            <a:pPr>
              <a:spcBef>
                <a:spcPts val="0"/>
              </a:spcBef>
            </a:pPr>
            <a:r>
              <a:rPr lang="en-US" sz="1800" dirty="0">
                <a:solidFill>
                  <a:schemeClr val="bg1"/>
                </a:solidFill>
              </a:rPr>
              <a:t>Invasive Species</a:t>
            </a:r>
          </a:p>
          <a:p>
            <a:pPr>
              <a:spcBef>
                <a:spcPts val="0"/>
              </a:spcBef>
            </a:pPr>
            <a:r>
              <a:rPr lang="en-US" sz="1800" dirty="0">
                <a:solidFill>
                  <a:schemeClr val="bg1"/>
                </a:solidFill>
              </a:rPr>
              <a:t>Land Use</a:t>
            </a:r>
          </a:p>
          <a:p>
            <a:pPr>
              <a:spcBef>
                <a:spcPts val="0"/>
              </a:spcBef>
            </a:pPr>
            <a:r>
              <a:rPr lang="en-US" sz="1800" dirty="0">
                <a:solidFill>
                  <a:schemeClr val="bg1"/>
                </a:solidFill>
              </a:rPr>
              <a:t>Migratory Birds</a:t>
            </a:r>
          </a:p>
          <a:p>
            <a:pPr>
              <a:spcBef>
                <a:spcPts val="0"/>
              </a:spcBef>
            </a:pPr>
            <a:r>
              <a:rPr lang="en-US" sz="1800" dirty="0">
                <a:solidFill>
                  <a:schemeClr val="bg1"/>
                </a:solidFill>
              </a:rPr>
              <a:t>Natural areas</a:t>
            </a:r>
          </a:p>
          <a:p>
            <a:pPr>
              <a:spcBef>
                <a:spcPts val="0"/>
              </a:spcBef>
            </a:pPr>
            <a:r>
              <a:rPr lang="en-US" sz="1800" dirty="0">
                <a:solidFill>
                  <a:schemeClr val="bg1"/>
                </a:solidFill>
              </a:rPr>
              <a:t>Parklands</a:t>
            </a:r>
          </a:p>
          <a:p>
            <a:pPr>
              <a:spcBef>
                <a:spcPts val="0"/>
              </a:spcBef>
            </a:pPr>
            <a:r>
              <a:rPr lang="en-US" sz="1800" dirty="0">
                <a:solidFill>
                  <a:schemeClr val="bg1"/>
                </a:solidFill>
              </a:rPr>
              <a:t>Prime and Unique Farmland</a:t>
            </a:r>
          </a:p>
          <a:p>
            <a:pPr>
              <a:spcBef>
                <a:spcPts val="0"/>
              </a:spcBef>
            </a:pPr>
            <a:r>
              <a:rPr lang="en-US" sz="1800" dirty="0">
                <a:solidFill>
                  <a:schemeClr val="bg1"/>
                </a:solidFill>
              </a:rPr>
              <a:t>Riparian Areas</a:t>
            </a:r>
          </a:p>
          <a:p>
            <a:pPr>
              <a:spcBef>
                <a:spcPts val="0"/>
              </a:spcBef>
            </a:pPr>
            <a:r>
              <a:rPr lang="en-US" sz="1800" dirty="0">
                <a:solidFill>
                  <a:schemeClr val="bg1"/>
                </a:solidFill>
              </a:rPr>
              <a:t>Public Health and Safety</a:t>
            </a:r>
          </a:p>
          <a:p>
            <a:pPr>
              <a:spcBef>
                <a:spcPts val="0"/>
              </a:spcBef>
            </a:pPr>
            <a:r>
              <a:rPr lang="en-US" sz="1800" dirty="0">
                <a:solidFill>
                  <a:schemeClr val="bg1"/>
                </a:solidFill>
              </a:rPr>
              <a:t>Regional Water Resource Plans</a:t>
            </a:r>
          </a:p>
          <a:p>
            <a:pPr>
              <a:spcBef>
                <a:spcPts val="0"/>
              </a:spcBef>
            </a:pPr>
            <a:r>
              <a:rPr lang="en-US" sz="1800" dirty="0">
                <a:solidFill>
                  <a:schemeClr val="bg1"/>
                </a:solidFill>
              </a:rPr>
              <a:t>Scenic Beauty </a:t>
            </a:r>
          </a:p>
          <a:p>
            <a:pPr>
              <a:spcBef>
                <a:spcPts val="0"/>
              </a:spcBef>
            </a:pPr>
            <a:r>
              <a:rPr lang="en-US" sz="1800" dirty="0">
                <a:solidFill>
                  <a:schemeClr val="bg1"/>
                </a:solidFill>
              </a:rPr>
              <a:t>Scientific Resources</a:t>
            </a:r>
          </a:p>
          <a:p>
            <a:pPr>
              <a:spcBef>
                <a:spcPts val="0"/>
              </a:spcBef>
            </a:pPr>
            <a:r>
              <a:rPr lang="en-US" sz="1800" dirty="0">
                <a:solidFill>
                  <a:schemeClr val="bg1"/>
                </a:solidFill>
              </a:rPr>
              <a:t>Soil Resources</a:t>
            </a:r>
          </a:p>
          <a:p>
            <a:pPr>
              <a:spcBef>
                <a:spcPts val="0"/>
              </a:spcBef>
            </a:pPr>
            <a:r>
              <a:rPr lang="en-US" sz="1800" dirty="0">
                <a:solidFill>
                  <a:schemeClr val="bg1"/>
                </a:solidFill>
              </a:rPr>
              <a:t>Water Quality</a:t>
            </a:r>
          </a:p>
          <a:p>
            <a:pPr>
              <a:spcBef>
                <a:spcPts val="0"/>
              </a:spcBef>
            </a:pPr>
            <a:r>
              <a:rPr lang="en-US" sz="1800" dirty="0">
                <a:solidFill>
                  <a:schemeClr val="bg1"/>
                </a:solidFill>
              </a:rPr>
              <a:t>Water Resources</a:t>
            </a:r>
          </a:p>
          <a:p>
            <a:pPr>
              <a:spcBef>
                <a:spcPts val="0"/>
              </a:spcBef>
            </a:pPr>
            <a:r>
              <a:rPr lang="en-US" sz="1800" dirty="0">
                <a:solidFill>
                  <a:schemeClr val="bg1"/>
                </a:solidFill>
              </a:rPr>
              <a:t>Wild and Scenic Rivers</a:t>
            </a:r>
          </a:p>
          <a:p>
            <a:pPr>
              <a:spcBef>
                <a:spcPts val="0"/>
              </a:spcBef>
            </a:pPr>
            <a:r>
              <a:rPr lang="en-US" sz="1800" dirty="0">
                <a:solidFill>
                  <a:schemeClr val="bg1"/>
                </a:solidFill>
              </a:rPr>
              <a:t>Waters of the US</a:t>
            </a:r>
          </a:p>
          <a:p>
            <a:pPr>
              <a:spcBef>
                <a:spcPts val="0"/>
              </a:spcBef>
            </a:pPr>
            <a:r>
              <a:rPr lang="en-US" sz="1800" dirty="0">
                <a:solidFill>
                  <a:schemeClr val="bg1"/>
                </a:solidFill>
              </a:rPr>
              <a:t>Social Issues</a:t>
            </a:r>
          </a:p>
          <a:p>
            <a:pPr>
              <a:spcBef>
                <a:spcPts val="0"/>
              </a:spcBef>
            </a:pPr>
            <a:r>
              <a:rPr lang="en-US" sz="1800" i="1" dirty="0">
                <a:solidFill>
                  <a:schemeClr val="bg1"/>
                </a:solidFill>
              </a:rPr>
              <a:t>Other…</a:t>
            </a:r>
          </a:p>
        </p:txBody>
      </p:sp>
      <p:sp>
        <p:nvSpPr>
          <p:cNvPr id="4" name="Slide Number Placeholder 3">
            <a:extLst>
              <a:ext uri="{FF2B5EF4-FFF2-40B4-BE49-F238E27FC236}">
                <a16:creationId xmlns:a16="http://schemas.microsoft.com/office/drawing/2014/main" id="{60798566-BD02-48F4-2CB4-A82ED14EEDA7}"/>
              </a:ext>
            </a:extLst>
          </p:cNvPr>
          <p:cNvSpPr>
            <a:spLocks noGrp="1"/>
          </p:cNvSpPr>
          <p:nvPr>
            <p:ph type="sldNum" sz="quarter" idx="12"/>
          </p:nvPr>
        </p:nvSpPr>
        <p:spPr/>
        <p:txBody>
          <a:bodyPr/>
          <a:lstStyle/>
          <a:p>
            <a:fld id="{A92EDAE8-E70E-4CC0-9CAB-68447BBE7E3F}" type="slidenum">
              <a:rPr lang="en-US" smtClean="0"/>
              <a:t>31</a:t>
            </a:fld>
            <a:endParaRPr lang="en-US"/>
          </a:p>
        </p:txBody>
      </p:sp>
    </p:spTree>
    <p:extLst>
      <p:ext uri="{BB962C8B-B14F-4D97-AF65-F5344CB8AC3E}">
        <p14:creationId xmlns:p14="http://schemas.microsoft.com/office/powerpoint/2010/main" val="1535774277"/>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a:extLst>
            <a:ext uri="{FF2B5EF4-FFF2-40B4-BE49-F238E27FC236}">
              <a16:creationId xmlns:a16="http://schemas.microsoft.com/office/drawing/2014/main" id="{076BE434-1990-B689-53C6-09B4A5BFF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7993C8-1D88-1C75-EC18-C24BD4F767B0}"/>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000" dirty="0">
                <a:solidFill>
                  <a:schemeClr val="bg1"/>
                </a:solidFill>
              </a:rPr>
              <a:t>Public Input: How to Submit Comments?</a:t>
            </a:r>
            <a:endParaRPr lang="en-US" sz="4200" dirty="0">
              <a:solidFill>
                <a:schemeClr val="bg1"/>
              </a:solidFill>
              <a:cs typeface="Segoe UI" panose="020B0502040204020203" pitchFamily="34" charset="0"/>
            </a:endParaRPr>
          </a:p>
        </p:txBody>
      </p:sp>
      <p:cxnSp>
        <p:nvCxnSpPr>
          <p:cNvPr id="18" name="Straight Connector 17">
            <a:extLst>
              <a:ext uri="{FF2B5EF4-FFF2-40B4-BE49-F238E27FC236}">
                <a16:creationId xmlns:a16="http://schemas.microsoft.com/office/drawing/2014/main" id="{B39E26CD-648E-9DB1-7EAC-A83A5871D521}"/>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3EAAC6E-2E68-A59C-9A0E-B83ECD172B0F}"/>
              </a:ext>
            </a:extLst>
          </p:cNvPr>
          <p:cNvSpPr>
            <a:spLocks noGrp="1"/>
          </p:cNvSpPr>
          <p:nvPr>
            <p:ph type="sldNum" sz="quarter" idx="12"/>
          </p:nvPr>
        </p:nvSpPr>
        <p:spPr/>
        <p:txBody>
          <a:bodyPr/>
          <a:lstStyle/>
          <a:p>
            <a:fld id="{A92EDAE8-E70E-4CC0-9CAB-68447BBE7E3F}" type="slidenum">
              <a:rPr lang="en-US" smtClean="0"/>
              <a:t>32</a:t>
            </a:fld>
            <a:endParaRPr lang="en-US"/>
          </a:p>
        </p:txBody>
      </p:sp>
      <p:sp>
        <p:nvSpPr>
          <p:cNvPr id="6" name="Content Placeholder 5">
            <a:extLst>
              <a:ext uri="{FF2B5EF4-FFF2-40B4-BE49-F238E27FC236}">
                <a16:creationId xmlns:a16="http://schemas.microsoft.com/office/drawing/2014/main" id="{746FA3A8-1FF0-6E80-B720-C2EDA9C23206}"/>
              </a:ext>
            </a:extLst>
          </p:cNvPr>
          <p:cNvSpPr>
            <a:spLocks noGrp="1"/>
          </p:cNvSpPr>
          <p:nvPr>
            <p:ph idx="1"/>
          </p:nvPr>
        </p:nvSpPr>
        <p:spPr>
          <a:xfrm>
            <a:off x="838199" y="1429998"/>
            <a:ext cx="10515600" cy="4351338"/>
          </a:xfrm>
        </p:spPr>
        <p:txBody>
          <a:bodyPr/>
          <a:lstStyle/>
          <a:p>
            <a:r>
              <a:rPr lang="en-US" dirty="0">
                <a:solidFill>
                  <a:schemeClr val="bg1"/>
                </a:solidFill>
              </a:rPr>
              <a:t>Submit your comments on the project by February 27, 2025</a:t>
            </a:r>
          </a:p>
          <a:p>
            <a:r>
              <a:rPr lang="en-US" dirty="0">
                <a:solidFill>
                  <a:schemeClr val="bg1"/>
                </a:solidFill>
              </a:rPr>
              <a:t>There are three ways to comment:</a:t>
            </a:r>
          </a:p>
          <a:p>
            <a:pPr marL="0" indent="0">
              <a:buNone/>
            </a:pPr>
            <a:endParaRPr lang="en-US" dirty="0">
              <a:solidFill>
                <a:schemeClr val="bg1"/>
              </a:solidFill>
            </a:endParaRPr>
          </a:p>
          <a:p>
            <a:pPr marL="0" indent="0">
              <a:buNone/>
            </a:pPr>
            <a:r>
              <a:rPr lang="en-US" dirty="0">
                <a:solidFill>
                  <a:schemeClr val="bg1"/>
                </a:solidFill>
              </a:rPr>
              <a:t>					</a:t>
            </a:r>
          </a:p>
        </p:txBody>
      </p:sp>
      <p:pic>
        <p:nvPicPr>
          <p:cNvPr id="7" name="Picture 6">
            <a:extLst>
              <a:ext uri="{FF2B5EF4-FFF2-40B4-BE49-F238E27FC236}">
                <a16:creationId xmlns:a16="http://schemas.microsoft.com/office/drawing/2014/main" id="{631CD1BA-1189-28B8-986A-FBC5A012CCC9}"/>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091298" y="3869601"/>
            <a:ext cx="1624109" cy="1624109"/>
          </a:xfrm>
          <a:prstGeom prst="rect">
            <a:avLst/>
          </a:prstGeom>
        </p:spPr>
      </p:pic>
      <p:sp>
        <p:nvSpPr>
          <p:cNvPr id="8" name="TextBox 7">
            <a:extLst>
              <a:ext uri="{FF2B5EF4-FFF2-40B4-BE49-F238E27FC236}">
                <a16:creationId xmlns:a16="http://schemas.microsoft.com/office/drawing/2014/main" id="{1E44D5A9-63CE-9B50-C4C8-8004BF187B0B}"/>
              </a:ext>
            </a:extLst>
          </p:cNvPr>
          <p:cNvSpPr txBox="1"/>
          <p:nvPr/>
        </p:nvSpPr>
        <p:spPr>
          <a:xfrm>
            <a:off x="1019763" y="2650712"/>
            <a:ext cx="3547241" cy="1446550"/>
          </a:xfrm>
          <a:prstGeom prst="rect">
            <a:avLst/>
          </a:prstGeom>
          <a:noFill/>
        </p:spPr>
        <p:txBody>
          <a:bodyPr wrap="square" rtlCol="0">
            <a:spAutoFit/>
          </a:bodyPr>
          <a:lstStyle/>
          <a:p>
            <a:pPr marL="0" indent="0">
              <a:buNone/>
            </a:pPr>
            <a:r>
              <a:rPr lang="en-US" sz="2800" b="1" u="sng" dirty="0">
                <a:solidFill>
                  <a:schemeClr val="bg1"/>
                </a:solidFill>
              </a:rPr>
              <a:t>Comment Card</a:t>
            </a:r>
          </a:p>
          <a:p>
            <a:pPr marL="0" indent="0">
              <a:buNone/>
            </a:pPr>
            <a:r>
              <a:rPr lang="en-US" sz="2000" dirty="0">
                <a:solidFill>
                  <a:schemeClr val="bg1"/>
                </a:solidFill>
              </a:rPr>
              <a:t>Submit a written </a:t>
            </a:r>
          </a:p>
          <a:p>
            <a:pPr marL="0" indent="0">
              <a:buNone/>
            </a:pPr>
            <a:r>
              <a:rPr lang="en-US" sz="2000" dirty="0">
                <a:solidFill>
                  <a:schemeClr val="bg1"/>
                </a:solidFill>
              </a:rPr>
              <a:t>Comment at today’s </a:t>
            </a:r>
          </a:p>
          <a:p>
            <a:pPr marL="0" indent="0">
              <a:buNone/>
            </a:pPr>
            <a:r>
              <a:rPr lang="en-US" sz="2000" dirty="0">
                <a:solidFill>
                  <a:schemeClr val="bg1"/>
                </a:solidFill>
              </a:rPr>
              <a:t>meeting</a:t>
            </a:r>
            <a:endParaRPr lang="en-US" sz="2000" dirty="0"/>
          </a:p>
        </p:txBody>
      </p:sp>
      <p:pic>
        <p:nvPicPr>
          <p:cNvPr id="9" name="Picture 8">
            <a:extLst>
              <a:ext uri="{FF2B5EF4-FFF2-40B4-BE49-F238E27FC236}">
                <a16:creationId xmlns:a16="http://schemas.microsoft.com/office/drawing/2014/main" id="{D2DA4248-D012-1922-C65B-A3710E28B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6793" y="2401168"/>
            <a:ext cx="1036410" cy="1079086"/>
          </a:xfrm>
          <a:prstGeom prst="rect">
            <a:avLst/>
          </a:prstGeom>
        </p:spPr>
      </p:pic>
      <p:pic>
        <p:nvPicPr>
          <p:cNvPr id="10" name="Picture 9">
            <a:extLst>
              <a:ext uri="{FF2B5EF4-FFF2-40B4-BE49-F238E27FC236}">
                <a16:creationId xmlns:a16="http://schemas.microsoft.com/office/drawing/2014/main" id="{BE00643C-B004-E543-FC18-C302080B799F}"/>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982200" y="2638933"/>
            <a:ext cx="871804" cy="603556"/>
          </a:xfrm>
          <a:prstGeom prst="rect">
            <a:avLst/>
          </a:prstGeom>
        </p:spPr>
      </p:pic>
      <p:sp>
        <p:nvSpPr>
          <p:cNvPr id="11" name="TextBox 10">
            <a:extLst>
              <a:ext uri="{FF2B5EF4-FFF2-40B4-BE49-F238E27FC236}">
                <a16:creationId xmlns:a16="http://schemas.microsoft.com/office/drawing/2014/main" id="{08E3F284-A099-3D4E-3F12-E03C0318D5C7}"/>
              </a:ext>
            </a:extLst>
          </p:cNvPr>
          <p:cNvSpPr txBox="1"/>
          <p:nvPr/>
        </p:nvSpPr>
        <p:spPr>
          <a:xfrm>
            <a:off x="4679870" y="2650712"/>
            <a:ext cx="3353787" cy="2646878"/>
          </a:xfrm>
          <a:prstGeom prst="rect">
            <a:avLst/>
          </a:prstGeom>
          <a:noFill/>
        </p:spPr>
        <p:txBody>
          <a:bodyPr wrap="square" rtlCol="0">
            <a:spAutoFit/>
          </a:bodyPr>
          <a:lstStyle/>
          <a:p>
            <a:r>
              <a:rPr lang="en-US" sz="2800" b="1" u="sng" dirty="0">
                <a:solidFill>
                  <a:schemeClr val="bg1"/>
                </a:solidFill>
              </a:rPr>
              <a:t>Mail</a:t>
            </a:r>
          </a:p>
          <a:p>
            <a:r>
              <a:rPr lang="en-US" sz="2000" dirty="0">
                <a:solidFill>
                  <a:schemeClr val="bg1"/>
                </a:solidFill>
              </a:rPr>
              <a:t>USDA NRCS New Mexico</a:t>
            </a:r>
          </a:p>
          <a:p>
            <a:r>
              <a:rPr lang="en-US" sz="2000" dirty="0">
                <a:solidFill>
                  <a:schemeClr val="bg1"/>
                </a:solidFill>
              </a:rPr>
              <a:t>Attn: </a:t>
            </a:r>
            <a:r>
              <a:rPr lang="en-US" sz="2000" dirty="0" err="1">
                <a:solidFill>
                  <a:schemeClr val="bg1"/>
                </a:solidFill>
              </a:rPr>
              <a:t>Merceidez</a:t>
            </a:r>
            <a:r>
              <a:rPr lang="en-US" sz="2000" dirty="0">
                <a:solidFill>
                  <a:schemeClr val="bg1"/>
                </a:solidFill>
              </a:rPr>
              <a:t> </a:t>
            </a:r>
            <a:r>
              <a:rPr lang="en-US" sz="2000" dirty="0" err="1">
                <a:solidFill>
                  <a:schemeClr val="bg1"/>
                </a:solidFill>
              </a:rPr>
              <a:t>Fabok</a:t>
            </a:r>
            <a:endParaRPr lang="en-US" sz="2000" dirty="0">
              <a:solidFill>
                <a:schemeClr val="bg1"/>
              </a:solidFill>
            </a:endParaRPr>
          </a:p>
          <a:p>
            <a:r>
              <a:rPr lang="en-US" sz="2000" dirty="0">
                <a:solidFill>
                  <a:schemeClr val="bg1"/>
                </a:solidFill>
              </a:rPr>
              <a:t>100 Sun Avenue Northeast, Suite 602</a:t>
            </a:r>
          </a:p>
          <a:p>
            <a:r>
              <a:rPr lang="en-US" sz="2000" dirty="0">
                <a:solidFill>
                  <a:schemeClr val="bg1"/>
                </a:solidFill>
              </a:rPr>
              <a:t>Albuquerque,  NM 87109-3434</a:t>
            </a:r>
          </a:p>
          <a:p>
            <a:r>
              <a:rPr lang="en-US" dirty="0"/>
              <a:t>l</a:t>
            </a:r>
          </a:p>
        </p:txBody>
      </p:sp>
      <p:sp>
        <p:nvSpPr>
          <p:cNvPr id="12" name="TextBox 11">
            <a:extLst>
              <a:ext uri="{FF2B5EF4-FFF2-40B4-BE49-F238E27FC236}">
                <a16:creationId xmlns:a16="http://schemas.microsoft.com/office/drawing/2014/main" id="{0009A8D5-2051-8802-CACD-B356C2FA9F1B}"/>
              </a:ext>
            </a:extLst>
          </p:cNvPr>
          <p:cNvSpPr txBox="1"/>
          <p:nvPr/>
        </p:nvSpPr>
        <p:spPr>
          <a:xfrm>
            <a:off x="8797001" y="2673524"/>
            <a:ext cx="4162096" cy="830997"/>
          </a:xfrm>
          <a:prstGeom prst="rect">
            <a:avLst/>
          </a:prstGeom>
          <a:noFill/>
        </p:spPr>
        <p:txBody>
          <a:bodyPr wrap="square" rtlCol="0">
            <a:spAutoFit/>
          </a:bodyPr>
          <a:lstStyle/>
          <a:p>
            <a:r>
              <a:rPr lang="en-US" sz="2800" b="1" u="sng" dirty="0">
                <a:solidFill>
                  <a:schemeClr val="bg1"/>
                </a:solidFill>
              </a:rPr>
              <a:t>Email</a:t>
            </a:r>
          </a:p>
          <a:p>
            <a:r>
              <a:rPr lang="en-US" sz="2000" u="sng" dirty="0">
                <a:solidFill>
                  <a:srgbClr val="467886"/>
                </a:solidFill>
                <a:effectLst/>
                <a:ea typeface="Aptos" panose="020B0004020202020204" pitchFamily="34" charset="0"/>
                <a:cs typeface="Times New Roman" panose="02020603050405020304" pitchFamily="18" charset="0"/>
                <a:hlinkClick r:id="rId7"/>
              </a:rPr>
              <a:t>Merceidez.Fabok@usda.gov</a:t>
            </a:r>
            <a:r>
              <a:rPr lang="en-US" sz="2000" dirty="0">
                <a:effectLst/>
                <a:ea typeface="Aptos" panose="020B0004020202020204" pitchFamily="34" charset="0"/>
              </a:rPr>
              <a:t> </a:t>
            </a:r>
            <a:r>
              <a:rPr lang="en-US" dirty="0"/>
              <a:t>l</a:t>
            </a:r>
          </a:p>
        </p:txBody>
      </p:sp>
    </p:spTree>
    <p:extLst>
      <p:ext uri="{BB962C8B-B14F-4D97-AF65-F5344CB8AC3E}">
        <p14:creationId xmlns:p14="http://schemas.microsoft.com/office/powerpoint/2010/main" val="417600066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42452"/>
            <a:ext cx="10615827" cy="738648"/>
          </a:xfrm>
          <a:solidFill>
            <a:schemeClr val="bg1">
              <a:lumMod val="65000"/>
              <a:alpha val="30000"/>
            </a:schemeClr>
          </a:solidFill>
        </p:spPr>
        <p:txBody>
          <a:bodyPr>
            <a:normAutofit/>
          </a:bodyPr>
          <a:lstStyle/>
          <a:p>
            <a:r>
              <a:rPr lang="en-US" sz="4000" dirty="0">
                <a:solidFill>
                  <a:schemeClr val="bg1"/>
                </a:solidFill>
              </a:rPr>
              <a:t>Discussion on Possible Benefits &amp; Considerations</a:t>
            </a:r>
            <a:endParaRPr lang="en-US" sz="4200" dirty="0">
              <a:solidFill>
                <a:schemeClr val="bg1"/>
              </a:solidFill>
              <a:cs typeface="Segoe UI" panose="020B0502040204020203" pitchFamily="34" charset="0"/>
            </a:endParaRPr>
          </a:p>
        </p:txBody>
      </p: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Possible benefits and other considerations while developing alternatives</a:t>
            </a:r>
          </a:p>
          <a:p>
            <a:pPr lvl="1"/>
            <a:r>
              <a:rPr lang="en-US" dirty="0">
                <a:solidFill>
                  <a:schemeClr val="bg1"/>
                </a:solidFill>
              </a:rPr>
              <a:t>Increased flood protection </a:t>
            </a:r>
          </a:p>
          <a:p>
            <a:pPr lvl="1"/>
            <a:r>
              <a:rPr lang="en-US" dirty="0">
                <a:solidFill>
                  <a:schemeClr val="bg1"/>
                </a:solidFill>
              </a:rPr>
              <a:t>Permanent pool?</a:t>
            </a:r>
          </a:p>
          <a:p>
            <a:r>
              <a:rPr lang="en-US" dirty="0">
                <a:solidFill>
                  <a:schemeClr val="bg1"/>
                </a:solidFill>
              </a:rPr>
              <a:t>Landowner considerations</a:t>
            </a:r>
          </a:p>
          <a:p>
            <a:r>
              <a:rPr lang="en-US" dirty="0">
                <a:solidFill>
                  <a:schemeClr val="bg1"/>
                </a:solidFill>
              </a:rPr>
              <a:t>Other considerations?</a:t>
            </a:r>
          </a:p>
          <a:p>
            <a:endParaRPr lang="en-US" dirty="0">
              <a:solidFill>
                <a:schemeClr val="bg1"/>
              </a:solidFill>
            </a:endParaRP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4F2C941-46C2-1C6B-757D-5B651C414EC4}"/>
              </a:ext>
            </a:extLst>
          </p:cNvPr>
          <p:cNvSpPr>
            <a:spLocks noGrp="1"/>
          </p:cNvSpPr>
          <p:nvPr>
            <p:ph type="sldNum" sz="quarter" idx="12"/>
          </p:nvPr>
        </p:nvSpPr>
        <p:spPr/>
        <p:txBody>
          <a:bodyPr/>
          <a:lstStyle/>
          <a:p>
            <a:fld id="{A92EDAE8-E70E-4CC0-9CAB-68447BBE7E3F}" type="slidenum">
              <a:rPr lang="en-US" smtClean="0"/>
              <a:t>33</a:t>
            </a:fld>
            <a:endParaRPr lang="en-US"/>
          </a:p>
        </p:txBody>
      </p:sp>
    </p:spTree>
    <p:extLst>
      <p:ext uri="{BB962C8B-B14F-4D97-AF65-F5344CB8AC3E}">
        <p14:creationId xmlns:p14="http://schemas.microsoft.com/office/powerpoint/2010/main" val="3190993777"/>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cs typeface="Segoe UI" panose="020B0502040204020203" pitchFamily="34" charset="0"/>
              </a:rPr>
              <a:t>Open Discussion/Questions</a:t>
            </a:r>
          </a:p>
        </p:txBody>
      </p: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5C89112-42C6-EF43-C846-348E8618EFE5}"/>
              </a:ext>
            </a:extLst>
          </p:cNvPr>
          <p:cNvSpPr>
            <a:spLocks noGrp="1"/>
          </p:cNvSpPr>
          <p:nvPr>
            <p:ph type="sldNum" sz="quarter" idx="12"/>
          </p:nvPr>
        </p:nvSpPr>
        <p:spPr/>
        <p:txBody>
          <a:bodyPr/>
          <a:lstStyle/>
          <a:p>
            <a:fld id="{A92EDAE8-E70E-4CC0-9CAB-68447BBE7E3F}" type="slidenum">
              <a:rPr lang="en-US" smtClean="0"/>
              <a:t>34</a:t>
            </a:fld>
            <a:endParaRPr lang="en-US"/>
          </a:p>
        </p:txBody>
      </p:sp>
      <p:pic>
        <p:nvPicPr>
          <p:cNvPr id="5" name="Picture 4" descr="A grassy hill with trees and blue sky&#10;&#10;Description automatically generated">
            <a:extLst>
              <a:ext uri="{FF2B5EF4-FFF2-40B4-BE49-F238E27FC236}">
                <a16:creationId xmlns:a16="http://schemas.microsoft.com/office/drawing/2014/main" id="{3FE7C6BD-63ED-1137-F17A-63196913FB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45687" y="1438274"/>
            <a:ext cx="6800850" cy="4457701"/>
          </a:xfrm>
          <a:prstGeom prst="rect">
            <a:avLst/>
          </a:prstGeom>
          <a:effectLst>
            <a:softEdge rad="63500"/>
          </a:effectLst>
        </p:spPr>
      </p:pic>
    </p:spTree>
    <p:extLst>
      <p:ext uri="{BB962C8B-B14F-4D97-AF65-F5344CB8AC3E}">
        <p14:creationId xmlns:p14="http://schemas.microsoft.com/office/powerpoint/2010/main" val="416710813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cs typeface="Segoe UI" panose="020B0502040204020203" pitchFamily="34" charset="0"/>
              </a:rPr>
              <a:t>Next Steps</a:t>
            </a:r>
          </a:p>
        </p:txBody>
      </p: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4CB081-FB1C-FCB3-6B3D-2F8C2D06398A}"/>
              </a:ext>
            </a:extLst>
          </p:cNvPr>
          <p:cNvSpPr>
            <a:spLocks noGrp="1"/>
          </p:cNvSpPr>
          <p:nvPr>
            <p:ph idx="1"/>
          </p:nvPr>
        </p:nvSpPr>
        <p:spPr/>
        <p:txBody>
          <a:bodyPr>
            <a:normAutofit/>
          </a:bodyPr>
          <a:lstStyle/>
          <a:p>
            <a:r>
              <a:rPr lang="en-US" dirty="0">
                <a:solidFill>
                  <a:schemeClr val="accent4">
                    <a:lumMod val="60000"/>
                    <a:lumOff val="40000"/>
                  </a:schemeClr>
                </a:solidFill>
              </a:rPr>
              <a:t>Initial Public/Agency Scoping Meeting (Today) </a:t>
            </a:r>
          </a:p>
          <a:p>
            <a:pPr lvl="1"/>
            <a:r>
              <a:rPr lang="en-US" dirty="0">
                <a:solidFill>
                  <a:schemeClr val="bg1"/>
                </a:solidFill>
              </a:rPr>
              <a:t>Public comments due to NRCS by February 27, 2025</a:t>
            </a:r>
          </a:p>
          <a:p>
            <a:r>
              <a:rPr lang="en-US" dirty="0">
                <a:solidFill>
                  <a:schemeClr val="accent4">
                    <a:lumMod val="60000"/>
                    <a:lumOff val="40000"/>
                  </a:schemeClr>
                </a:solidFill>
              </a:rPr>
              <a:t>Alternatives Development </a:t>
            </a:r>
          </a:p>
          <a:p>
            <a:pPr lvl="1"/>
            <a:r>
              <a:rPr lang="en-US" dirty="0">
                <a:solidFill>
                  <a:schemeClr val="bg1"/>
                </a:solidFill>
              </a:rPr>
              <a:t>Consider information from Public and Agency meetings</a:t>
            </a:r>
          </a:p>
          <a:p>
            <a:pPr lvl="1"/>
            <a:r>
              <a:rPr lang="en-US" dirty="0">
                <a:solidFill>
                  <a:schemeClr val="bg1"/>
                </a:solidFill>
              </a:rPr>
              <a:t>Refine purpose and need as appropriate</a:t>
            </a:r>
          </a:p>
          <a:p>
            <a:pPr lvl="1"/>
            <a:r>
              <a:rPr lang="en-US" dirty="0">
                <a:solidFill>
                  <a:schemeClr val="bg1"/>
                </a:solidFill>
              </a:rPr>
              <a:t>Develop alternatives and evaluate impacts</a:t>
            </a:r>
          </a:p>
          <a:p>
            <a:pPr lvl="1"/>
            <a:r>
              <a:rPr lang="en-US" dirty="0">
                <a:solidFill>
                  <a:schemeClr val="bg1"/>
                </a:solidFill>
              </a:rPr>
              <a:t>Identify preferred alternative</a:t>
            </a:r>
          </a:p>
          <a:p>
            <a:pPr lvl="1"/>
            <a:r>
              <a:rPr lang="en-US" dirty="0">
                <a:solidFill>
                  <a:schemeClr val="bg1"/>
                </a:solidFill>
              </a:rPr>
              <a:t>Next public meeting (alternatives presentation and solicit input )</a:t>
            </a:r>
          </a:p>
        </p:txBody>
      </p:sp>
      <p:sp>
        <p:nvSpPr>
          <p:cNvPr id="2" name="Slide Number Placeholder 1">
            <a:extLst>
              <a:ext uri="{FF2B5EF4-FFF2-40B4-BE49-F238E27FC236}">
                <a16:creationId xmlns:a16="http://schemas.microsoft.com/office/drawing/2014/main" id="{1953E280-1A6D-75CE-B187-B238F71C68AE}"/>
              </a:ext>
            </a:extLst>
          </p:cNvPr>
          <p:cNvSpPr>
            <a:spLocks noGrp="1"/>
          </p:cNvSpPr>
          <p:nvPr>
            <p:ph type="sldNum" sz="quarter" idx="12"/>
          </p:nvPr>
        </p:nvSpPr>
        <p:spPr/>
        <p:txBody>
          <a:bodyPr/>
          <a:lstStyle/>
          <a:p>
            <a:fld id="{A92EDAE8-E70E-4CC0-9CAB-68447BBE7E3F}" type="slidenum">
              <a:rPr lang="en-US" smtClean="0"/>
              <a:t>35</a:t>
            </a:fld>
            <a:endParaRPr lang="en-US"/>
          </a:p>
        </p:txBody>
      </p:sp>
    </p:spTree>
    <p:extLst>
      <p:ext uri="{BB962C8B-B14F-4D97-AF65-F5344CB8AC3E}">
        <p14:creationId xmlns:p14="http://schemas.microsoft.com/office/powerpoint/2010/main" val="4072948051"/>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panose="020F0302020204030204"/>
                <a:ea typeface="+mj-ea"/>
                <a:cs typeface="Segoe UI" panose="020B0502040204020203" pitchFamily="34" charset="0"/>
              </a:rPr>
              <a:t>Schedule</a:t>
            </a:r>
          </a:p>
        </p:txBody>
      </p: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FE3EFF1-FA9A-3A6F-86B9-E5F26E32A9A1}"/>
              </a:ext>
            </a:extLst>
          </p:cNvPr>
          <p:cNvSpPr/>
          <p:nvPr/>
        </p:nvSpPr>
        <p:spPr>
          <a:xfrm>
            <a:off x="1926944" y="1420747"/>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ontent Placeholder 3">
            <a:extLst>
              <a:ext uri="{FF2B5EF4-FFF2-40B4-BE49-F238E27FC236}">
                <a16:creationId xmlns:a16="http://schemas.microsoft.com/office/drawing/2014/main" id="{B09938AA-764D-C726-F40F-0E897CC1854A}"/>
              </a:ext>
            </a:extLst>
          </p:cNvPr>
          <p:cNvSpPr txBox="1">
            <a:spLocks/>
          </p:cNvSpPr>
          <p:nvPr/>
        </p:nvSpPr>
        <p:spPr>
          <a:xfrm>
            <a:off x="7197212" y="1418749"/>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2025</a:t>
            </a:r>
          </a:p>
        </p:txBody>
      </p:sp>
      <p:sp>
        <p:nvSpPr>
          <p:cNvPr id="29" name="Content Placeholder 2">
            <a:extLst>
              <a:ext uri="{FF2B5EF4-FFF2-40B4-BE49-F238E27FC236}">
                <a16:creationId xmlns:a16="http://schemas.microsoft.com/office/drawing/2014/main" id="{91B96727-3004-12B4-A567-B0AECD725851}"/>
              </a:ext>
            </a:extLst>
          </p:cNvPr>
          <p:cNvSpPr txBox="1">
            <a:spLocks/>
          </p:cNvSpPr>
          <p:nvPr/>
        </p:nvSpPr>
        <p:spPr>
          <a:xfrm>
            <a:off x="1926944" y="1418750"/>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Evaluate existing conditions</a:t>
            </a:r>
          </a:p>
        </p:txBody>
      </p:sp>
      <p:sp>
        <p:nvSpPr>
          <p:cNvPr id="43" name="Rectangle 42">
            <a:extLst>
              <a:ext uri="{FF2B5EF4-FFF2-40B4-BE49-F238E27FC236}">
                <a16:creationId xmlns:a16="http://schemas.microsoft.com/office/drawing/2014/main" id="{15F59B97-9DC8-CFC8-30B3-245E2A86A8BB}"/>
              </a:ext>
            </a:extLst>
          </p:cNvPr>
          <p:cNvSpPr/>
          <p:nvPr/>
        </p:nvSpPr>
        <p:spPr>
          <a:xfrm>
            <a:off x="1913659" y="2291216"/>
            <a:ext cx="7836488" cy="774292"/>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Content Placeholder 3">
            <a:extLst>
              <a:ext uri="{FF2B5EF4-FFF2-40B4-BE49-F238E27FC236}">
                <a16:creationId xmlns:a16="http://schemas.microsoft.com/office/drawing/2014/main" id="{6A0F4D03-3983-700C-84E9-2DF5461B95E3}"/>
              </a:ext>
            </a:extLst>
          </p:cNvPr>
          <p:cNvSpPr txBox="1">
            <a:spLocks/>
          </p:cNvSpPr>
          <p:nvPr/>
        </p:nvSpPr>
        <p:spPr>
          <a:xfrm>
            <a:off x="7183927" y="2289218"/>
            <a:ext cx="2566220" cy="7742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and Summer 2025</a:t>
            </a:r>
          </a:p>
        </p:txBody>
      </p:sp>
      <p:sp>
        <p:nvSpPr>
          <p:cNvPr id="45" name="Content Placeholder 2">
            <a:extLst>
              <a:ext uri="{FF2B5EF4-FFF2-40B4-BE49-F238E27FC236}">
                <a16:creationId xmlns:a16="http://schemas.microsoft.com/office/drawing/2014/main" id="{A6F7BEDE-D162-3C91-88A1-3643A4842DE8}"/>
              </a:ext>
            </a:extLst>
          </p:cNvPr>
          <p:cNvSpPr txBox="1">
            <a:spLocks/>
          </p:cNvSpPr>
          <p:nvPr/>
        </p:nvSpPr>
        <p:spPr>
          <a:xfrm>
            <a:off x="1913659" y="2289219"/>
            <a:ext cx="4562346" cy="7625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 and evaluate alternatives</a:t>
            </a:r>
          </a:p>
        </p:txBody>
      </p:sp>
      <p:sp>
        <p:nvSpPr>
          <p:cNvPr id="49" name="Rectangle 48">
            <a:extLst>
              <a:ext uri="{FF2B5EF4-FFF2-40B4-BE49-F238E27FC236}">
                <a16:creationId xmlns:a16="http://schemas.microsoft.com/office/drawing/2014/main" id="{EA0C96D8-279C-1B86-847C-C429300AF7FC}"/>
              </a:ext>
            </a:extLst>
          </p:cNvPr>
          <p:cNvSpPr/>
          <p:nvPr/>
        </p:nvSpPr>
        <p:spPr>
          <a:xfrm>
            <a:off x="1907537" y="3409362"/>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Content Placeholder 3">
            <a:extLst>
              <a:ext uri="{FF2B5EF4-FFF2-40B4-BE49-F238E27FC236}">
                <a16:creationId xmlns:a16="http://schemas.microsoft.com/office/drawing/2014/main" id="{ED4F3529-5DB8-98E8-0F11-1CFC9F6179EB}"/>
              </a:ext>
            </a:extLst>
          </p:cNvPr>
          <p:cNvSpPr txBox="1">
            <a:spLocks/>
          </p:cNvSpPr>
          <p:nvPr/>
        </p:nvSpPr>
        <p:spPr>
          <a:xfrm>
            <a:off x="6489290" y="3407364"/>
            <a:ext cx="3254735"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Summer 2025</a:t>
            </a:r>
          </a:p>
        </p:txBody>
      </p:sp>
      <p:sp>
        <p:nvSpPr>
          <p:cNvPr id="51" name="Content Placeholder 2">
            <a:extLst>
              <a:ext uri="{FF2B5EF4-FFF2-40B4-BE49-F238E27FC236}">
                <a16:creationId xmlns:a16="http://schemas.microsoft.com/office/drawing/2014/main" id="{DDCA5924-0365-5861-FCE8-C060657AA624}"/>
              </a:ext>
            </a:extLst>
          </p:cNvPr>
          <p:cNvSpPr txBox="1">
            <a:spLocks/>
          </p:cNvSpPr>
          <p:nvPr/>
        </p:nvSpPr>
        <p:spPr>
          <a:xfrm>
            <a:off x="1907537" y="3407365"/>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Alternatives Meeting</a:t>
            </a:r>
          </a:p>
        </p:txBody>
      </p:sp>
      <p:sp>
        <p:nvSpPr>
          <p:cNvPr id="52" name="Rectangle 51">
            <a:extLst>
              <a:ext uri="{FF2B5EF4-FFF2-40B4-BE49-F238E27FC236}">
                <a16:creationId xmlns:a16="http://schemas.microsoft.com/office/drawing/2014/main" id="{49EE09D9-94F1-C390-A416-EE12877427C1}"/>
              </a:ext>
            </a:extLst>
          </p:cNvPr>
          <p:cNvSpPr/>
          <p:nvPr/>
        </p:nvSpPr>
        <p:spPr>
          <a:xfrm>
            <a:off x="1907537" y="4291611"/>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Content Placeholder 3">
            <a:extLst>
              <a:ext uri="{FF2B5EF4-FFF2-40B4-BE49-F238E27FC236}">
                <a16:creationId xmlns:a16="http://schemas.microsoft.com/office/drawing/2014/main" id="{DCABE4F1-7A25-3BF6-B00A-E50A8AE2BD48}"/>
              </a:ext>
            </a:extLst>
          </p:cNvPr>
          <p:cNvSpPr txBox="1">
            <a:spLocks/>
          </p:cNvSpPr>
          <p:nvPr/>
        </p:nvSpPr>
        <p:spPr>
          <a:xfrm>
            <a:off x="7177805" y="4289613"/>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Winter </a:t>
            </a:r>
            <a:r>
              <a:rPr lang="en-US" sz="2400" dirty="0">
                <a:solidFill>
                  <a:srgbClr val="FFC000">
                    <a:lumMod val="60000"/>
                    <a:lumOff val="40000"/>
                  </a:srgbClr>
                </a:solidFill>
                <a:latin typeface="Calibri" panose="020F0502020204030204"/>
              </a:rPr>
              <a:t>2025</a:t>
            </a:r>
            <a:endPar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p:txBody>
      </p:sp>
      <p:sp>
        <p:nvSpPr>
          <p:cNvPr id="54" name="Content Placeholder 2">
            <a:extLst>
              <a:ext uri="{FF2B5EF4-FFF2-40B4-BE49-F238E27FC236}">
                <a16:creationId xmlns:a16="http://schemas.microsoft.com/office/drawing/2014/main" id="{6024D38A-E990-2FFC-FFCD-00E1F91EC1CE}"/>
              </a:ext>
            </a:extLst>
          </p:cNvPr>
          <p:cNvSpPr txBox="1">
            <a:spLocks/>
          </p:cNvSpPr>
          <p:nvPr/>
        </p:nvSpPr>
        <p:spPr>
          <a:xfrm>
            <a:off x="1907537" y="4289614"/>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Public review of draft documents</a:t>
            </a:r>
          </a:p>
        </p:txBody>
      </p:sp>
      <p:sp>
        <p:nvSpPr>
          <p:cNvPr id="55" name="Rectangle 54">
            <a:extLst>
              <a:ext uri="{FF2B5EF4-FFF2-40B4-BE49-F238E27FC236}">
                <a16:creationId xmlns:a16="http://schemas.microsoft.com/office/drawing/2014/main" id="{9D274DCB-1787-D859-7240-DA46EAA6F4BB}"/>
              </a:ext>
            </a:extLst>
          </p:cNvPr>
          <p:cNvSpPr/>
          <p:nvPr/>
        </p:nvSpPr>
        <p:spPr>
          <a:xfrm>
            <a:off x="1907537" y="5172613"/>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Content Placeholder 3">
            <a:extLst>
              <a:ext uri="{FF2B5EF4-FFF2-40B4-BE49-F238E27FC236}">
                <a16:creationId xmlns:a16="http://schemas.microsoft.com/office/drawing/2014/main" id="{883F2D1A-8F31-8D42-1E83-6BE260110122}"/>
              </a:ext>
            </a:extLst>
          </p:cNvPr>
          <p:cNvSpPr txBox="1">
            <a:spLocks/>
          </p:cNvSpPr>
          <p:nvPr/>
        </p:nvSpPr>
        <p:spPr>
          <a:xfrm>
            <a:off x="7177805" y="5170615"/>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2026</a:t>
            </a:r>
          </a:p>
        </p:txBody>
      </p:sp>
      <p:sp>
        <p:nvSpPr>
          <p:cNvPr id="57" name="Content Placeholder 2">
            <a:extLst>
              <a:ext uri="{FF2B5EF4-FFF2-40B4-BE49-F238E27FC236}">
                <a16:creationId xmlns:a16="http://schemas.microsoft.com/office/drawing/2014/main" id="{3CA05139-F208-0504-2D36-226CF93C9ED1}"/>
              </a:ext>
            </a:extLst>
          </p:cNvPr>
          <p:cNvSpPr txBox="1">
            <a:spLocks/>
          </p:cNvSpPr>
          <p:nvPr/>
        </p:nvSpPr>
        <p:spPr>
          <a:xfrm>
            <a:off x="1907537" y="5170616"/>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Public review of final documents</a:t>
            </a:r>
          </a:p>
        </p:txBody>
      </p:sp>
      <p:sp>
        <p:nvSpPr>
          <p:cNvPr id="58" name="Rectangle 57">
            <a:extLst>
              <a:ext uri="{FF2B5EF4-FFF2-40B4-BE49-F238E27FC236}">
                <a16:creationId xmlns:a16="http://schemas.microsoft.com/office/drawing/2014/main" id="{F5FB92B3-508E-3009-8DC9-CB58DC6B3F86}"/>
              </a:ext>
            </a:extLst>
          </p:cNvPr>
          <p:cNvSpPr/>
          <p:nvPr/>
        </p:nvSpPr>
        <p:spPr>
          <a:xfrm>
            <a:off x="1907537" y="6023807"/>
            <a:ext cx="7836488"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Content Placeholder 3">
            <a:extLst>
              <a:ext uri="{FF2B5EF4-FFF2-40B4-BE49-F238E27FC236}">
                <a16:creationId xmlns:a16="http://schemas.microsoft.com/office/drawing/2014/main" id="{99FE8566-BFB8-CCD9-4FCC-BBAAA8C0E6DD}"/>
              </a:ext>
            </a:extLst>
          </p:cNvPr>
          <p:cNvSpPr txBox="1">
            <a:spLocks/>
          </p:cNvSpPr>
          <p:nvPr/>
        </p:nvSpPr>
        <p:spPr>
          <a:xfrm>
            <a:off x="7177805" y="6021809"/>
            <a:ext cx="2566220" cy="5318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Spring 2026</a:t>
            </a:r>
          </a:p>
        </p:txBody>
      </p:sp>
      <p:sp>
        <p:nvSpPr>
          <p:cNvPr id="60" name="Content Placeholder 2">
            <a:extLst>
              <a:ext uri="{FF2B5EF4-FFF2-40B4-BE49-F238E27FC236}">
                <a16:creationId xmlns:a16="http://schemas.microsoft.com/office/drawing/2014/main" id="{3516BEB7-AA57-9C09-D926-F6C2181B0604}"/>
              </a:ext>
            </a:extLst>
          </p:cNvPr>
          <p:cNvSpPr txBox="1">
            <a:spLocks/>
          </p:cNvSpPr>
          <p:nvPr/>
        </p:nvSpPr>
        <p:spPr>
          <a:xfrm>
            <a:off x="1907537" y="6021810"/>
            <a:ext cx="456234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Planning completion</a:t>
            </a:r>
          </a:p>
        </p:txBody>
      </p:sp>
      <p:sp>
        <p:nvSpPr>
          <p:cNvPr id="2" name="Slide Number Placeholder 1">
            <a:extLst>
              <a:ext uri="{FF2B5EF4-FFF2-40B4-BE49-F238E27FC236}">
                <a16:creationId xmlns:a16="http://schemas.microsoft.com/office/drawing/2014/main" id="{4D52C296-36C3-168A-0E94-5B487B677892}"/>
              </a:ext>
            </a:extLst>
          </p:cNvPr>
          <p:cNvSpPr>
            <a:spLocks noGrp="1"/>
          </p:cNvSpPr>
          <p:nvPr>
            <p:ph type="sldNum" sz="quarter" idx="12"/>
          </p:nvPr>
        </p:nvSpPr>
        <p:spPr/>
        <p:txBody>
          <a:bodyPr/>
          <a:lstStyle/>
          <a:p>
            <a:fld id="{A92EDAE8-E70E-4CC0-9CAB-68447BBE7E3F}" type="slidenum">
              <a:rPr lang="en-US" smtClean="0"/>
              <a:t>36</a:t>
            </a:fld>
            <a:endParaRPr lang="en-US"/>
          </a:p>
        </p:txBody>
      </p:sp>
    </p:spTree>
    <p:extLst>
      <p:ext uri="{BB962C8B-B14F-4D97-AF65-F5344CB8AC3E}">
        <p14:creationId xmlns:p14="http://schemas.microsoft.com/office/powerpoint/2010/main" val="160055688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751EE44-90C7-C981-44D6-640973C40618}"/>
              </a:ext>
            </a:extLst>
          </p:cNvPr>
          <p:cNvSpPr txBox="1">
            <a:spLocks/>
          </p:cNvSpPr>
          <p:nvPr/>
        </p:nvSpPr>
        <p:spPr>
          <a:xfrm>
            <a:off x="838199" y="418588"/>
            <a:ext cx="10615827" cy="762512"/>
          </a:xfrm>
          <a:prstGeom prst="rect">
            <a:avLst/>
          </a:prstGeom>
          <a:solidFill>
            <a:schemeClr val="bg1">
              <a:lumMod val="65000"/>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chemeClr val="bg1"/>
                </a:solidFill>
                <a:cs typeface="Segoe UI" panose="020B0502040204020203" pitchFamily="34" charset="0"/>
              </a:rPr>
              <a:t>Closing Comments</a:t>
            </a:r>
          </a:p>
        </p:txBody>
      </p:sp>
      <p:sp>
        <p:nvSpPr>
          <p:cNvPr id="11" name="Content Placeholder 10">
            <a:extLst>
              <a:ext uri="{FF2B5EF4-FFF2-40B4-BE49-F238E27FC236}">
                <a16:creationId xmlns:a16="http://schemas.microsoft.com/office/drawing/2014/main" id="{C3B5CE68-3D3B-8E14-2A32-AF2FC9B0CB42}"/>
              </a:ext>
            </a:extLst>
          </p:cNvPr>
          <p:cNvSpPr>
            <a:spLocks noGrp="1"/>
          </p:cNvSpPr>
          <p:nvPr>
            <p:ph idx="1"/>
          </p:nvPr>
        </p:nvSpPr>
        <p:spPr>
          <a:xfrm>
            <a:off x="888310" y="1942319"/>
            <a:ext cx="10541690" cy="4125781"/>
          </a:xfrm>
        </p:spPr>
        <p:txBody>
          <a:bodyPr>
            <a:normAutofit fontScale="92500" lnSpcReduction="20000"/>
          </a:bodyPr>
          <a:lstStyle/>
          <a:p>
            <a:pPr>
              <a:lnSpc>
                <a:spcPct val="110000"/>
              </a:lnSpc>
              <a:spcBef>
                <a:spcPts val="0"/>
              </a:spcBef>
            </a:pPr>
            <a:r>
              <a:rPr lang="en-US" sz="2400" dirty="0">
                <a:solidFill>
                  <a:schemeClr val="bg1"/>
                </a:solidFill>
              </a:rPr>
              <a:t>Planning phase of a bigger project.</a:t>
            </a:r>
          </a:p>
          <a:p>
            <a:pPr>
              <a:lnSpc>
                <a:spcPct val="110000"/>
              </a:lnSpc>
              <a:spcBef>
                <a:spcPts val="0"/>
              </a:spcBef>
            </a:pPr>
            <a:r>
              <a:rPr lang="en-US" sz="2400" dirty="0">
                <a:solidFill>
                  <a:schemeClr val="bg1"/>
                </a:solidFill>
              </a:rPr>
              <a:t>Schedules and timelines are targets, not rigid.</a:t>
            </a:r>
          </a:p>
          <a:p>
            <a:pPr>
              <a:lnSpc>
                <a:spcPct val="110000"/>
              </a:lnSpc>
              <a:spcBef>
                <a:spcPts val="0"/>
              </a:spcBef>
            </a:pPr>
            <a:r>
              <a:rPr lang="en-US" sz="2400" dirty="0">
                <a:solidFill>
                  <a:schemeClr val="bg1"/>
                </a:solidFill>
              </a:rPr>
              <a:t>The participation of public and agencies is voluntary </a:t>
            </a:r>
            <a:r>
              <a:rPr lang="en-US" sz="2400" dirty="0">
                <a:solidFill>
                  <a:schemeClr val="accent4">
                    <a:lumMod val="60000"/>
                    <a:lumOff val="40000"/>
                  </a:schemeClr>
                </a:solidFill>
              </a:rPr>
              <a:t>BUT CRITICAL TO A SUCCESSFUL PROJECT.</a:t>
            </a:r>
          </a:p>
          <a:p>
            <a:pPr>
              <a:lnSpc>
                <a:spcPct val="110000"/>
              </a:lnSpc>
              <a:spcBef>
                <a:spcPts val="0"/>
              </a:spcBef>
            </a:pPr>
            <a:r>
              <a:rPr lang="en-US" sz="2400" dirty="0">
                <a:solidFill>
                  <a:schemeClr val="bg1"/>
                </a:solidFill>
              </a:rPr>
              <a:t>The project is intended to reflect the values and opinions of the local agencies and community whenever possible.</a:t>
            </a:r>
          </a:p>
          <a:p>
            <a:pPr>
              <a:lnSpc>
                <a:spcPct val="110000"/>
              </a:lnSpc>
              <a:spcBef>
                <a:spcPts val="0"/>
              </a:spcBef>
            </a:pPr>
            <a:r>
              <a:rPr lang="en-US" sz="2400" dirty="0">
                <a:solidFill>
                  <a:schemeClr val="bg1"/>
                </a:solidFill>
              </a:rPr>
              <a:t>Project webpage: </a:t>
            </a:r>
            <a:r>
              <a:rPr lang="en-US" sz="24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https://www.nrcs.usda.gov/programs-initiatives/watershed-and-flood-prevention-operations-wfpo-program/new-mexico/watershed</a:t>
            </a:r>
            <a:endParaRPr lang="en-US" sz="2400" dirty="0">
              <a:solidFill>
                <a:schemeClr val="accent4">
                  <a:lumMod val="60000"/>
                  <a:lumOff val="40000"/>
                </a:schemeClr>
              </a:solidFill>
            </a:endParaRPr>
          </a:p>
          <a:p>
            <a:pPr>
              <a:lnSpc>
                <a:spcPct val="110000"/>
              </a:lnSpc>
              <a:spcBef>
                <a:spcPts val="0"/>
              </a:spcBef>
            </a:pPr>
            <a:endParaRPr lang="en-US" sz="2400" dirty="0">
              <a:solidFill>
                <a:schemeClr val="bg1"/>
              </a:solidFill>
            </a:endParaRPr>
          </a:p>
          <a:p>
            <a:pPr marL="0" indent="0">
              <a:lnSpc>
                <a:spcPct val="110000"/>
              </a:lnSpc>
              <a:spcBef>
                <a:spcPts val="0"/>
              </a:spcBef>
              <a:buNone/>
            </a:pPr>
            <a:r>
              <a:rPr lang="en-US" sz="2400" dirty="0">
                <a:solidFill>
                  <a:schemeClr val="bg1"/>
                </a:solidFill>
              </a:rPr>
              <a:t>Contact Merceidez Fabok with the NRCS:</a:t>
            </a:r>
          </a:p>
          <a:p>
            <a:pPr>
              <a:lnSpc>
                <a:spcPct val="110000"/>
              </a:lnSpc>
              <a:spcBef>
                <a:spcPts val="0"/>
              </a:spcBef>
            </a:pPr>
            <a:r>
              <a:rPr lang="en-US" sz="2400" dirty="0">
                <a:solidFill>
                  <a:schemeClr val="accent4">
                    <a:lumMod val="60000"/>
                    <a:lumOff val="40000"/>
                  </a:schemeClr>
                </a:solidFill>
              </a:rPr>
              <a:t>Email: 	</a:t>
            </a:r>
            <a:r>
              <a:rPr lang="en-US" sz="2400" dirty="0">
                <a:solidFill>
                  <a:schemeClr val="bg1"/>
                </a:solidFill>
                <a:hlinkClick r:id="rId5">
                  <a:extLst>
                    <a:ext uri="{A12FA001-AC4F-418D-AE19-62706E023703}">
                      <ahyp:hlinkClr xmlns:ahyp="http://schemas.microsoft.com/office/drawing/2018/hyperlinkcolor" val="tx"/>
                    </a:ext>
                  </a:extLst>
                </a:hlinkClick>
              </a:rPr>
              <a:t>merceidez.fabok@usda.gov</a:t>
            </a:r>
            <a:endParaRPr lang="en-US" sz="2400" dirty="0">
              <a:solidFill>
                <a:schemeClr val="bg1"/>
              </a:solidFill>
            </a:endParaRPr>
          </a:p>
          <a:p>
            <a:pPr>
              <a:lnSpc>
                <a:spcPct val="110000"/>
              </a:lnSpc>
              <a:spcBef>
                <a:spcPts val="0"/>
              </a:spcBef>
            </a:pPr>
            <a:r>
              <a:rPr lang="en-US" sz="2400" dirty="0">
                <a:solidFill>
                  <a:schemeClr val="accent4">
                    <a:lumMod val="60000"/>
                    <a:lumOff val="40000"/>
                  </a:schemeClr>
                </a:solidFill>
              </a:rPr>
              <a:t>Mail:	 	</a:t>
            </a:r>
            <a:r>
              <a:rPr lang="en-US" sz="2400" dirty="0">
                <a:solidFill>
                  <a:schemeClr val="bg1"/>
                </a:solidFill>
              </a:rPr>
              <a:t>USDA NRCS New Mexico, </a:t>
            </a:r>
            <a:r>
              <a:rPr lang="en-US" sz="2400" dirty="0" err="1">
                <a:solidFill>
                  <a:schemeClr val="bg1"/>
                </a:solidFill>
              </a:rPr>
              <a:t>Att</a:t>
            </a:r>
            <a:r>
              <a:rPr lang="en-US" sz="2400" dirty="0">
                <a:solidFill>
                  <a:schemeClr val="bg1"/>
                </a:solidFill>
              </a:rPr>
              <a:t>: Merceidez Fabok</a:t>
            </a:r>
          </a:p>
          <a:p>
            <a:pPr marL="0" indent="0">
              <a:lnSpc>
                <a:spcPct val="110000"/>
              </a:lnSpc>
              <a:spcBef>
                <a:spcPts val="0"/>
              </a:spcBef>
              <a:buNone/>
            </a:pPr>
            <a:r>
              <a:rPr lang="en-US" sz="2400" dirty="0">
                <a:solidFill>
                  <a:schemeClr val="bg1"/>
                </a:solidFill>
              </a:rPr>
              <a:t>		100 Sun Ave. Northeast, Suite 602, Albuquerque, NM 87109-3434</a:t>
            </a:r>
          </a:p>
        </p:txBody>
      </p:sp>
      <p:sp>
        <p:nvSpPr>
          <p:cNvPr id="12" name="Content Placeholder 2">
            <a:extLst>
              <a:ext uri="{FF2B5EF4-FFF2-40B4-BE49-F238E27FC236}">
                <a16:creationId xmlns:a16="http://schemas.microsoft.com/office/drawing/2014/main" id="{746CF130-17C4-8677-FE53-6595E95DB6C7}"/>
              </a:ext>
            </a:extLst>
          </p:cNvPr>
          <p:cNvSpPr txBox="1">
            <a:spLocks/>
          </p:cNvSpPr>
          <p:nvPr/>
        </p:nvSpPr>
        <p:spPr>
          <a:xfrm>
            <a:off x="838199" y="1483974"/>
            <a:ext cx="6229762" cy="44779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dirty="0">
                <a:solidFill>
                  <a:schemeClr val="accent4">
                    <a:lumMod val="60000"/>
                    <a:lumOff val="40000"/>
                  </a:schemeClr>
                </a:solidFill>
              </a:rPr>
              <a:t>Final Thoughts</a:t>
            </a:r>
          </a:p>
        </p:txBody>
      </p:sp>
      <p:cxnSp>
        <p:nvCxnSpPr>
          <p:cNvPr id="13" name="Straight Connector 12">
            <a:extLst>
              <a:ext uri="{FF2B5EF4-FFF2-40B4-BE49-F238E27FC236}">
                <a16:creationId xmlns:a16="http://schemas.microsoft.com/office/drawing/2014/main" id="{BA515350-CC05-EAA0-3CA1-41BAC97C57F3}"/>
              </a:ext>
            </a:extLst>
          </p:cNvPr>
          <p:cNvCxnSpPr>
            <a:cxnSpLocks/>
          </p:cNvCxnSpPr>
          <p:nvPr/>
        </p:nvCxnSpPr>
        <p:spPr>
          <a:xfrm>
            <a:off x="838199" y="1931766"/>
            <a:ext cx="10591801"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D63E0-4D0A-D338-91D1-92B7343215D3}"/>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30E6123-5A0C-3230-D2F7-767BBE4FC972}"/>
              </a:ext>
            </a:extLst>
          </p:cNvPr>
          <p:cNvSpPr/>
          <p:nvPr/>
        </p:nvSpPr>
        <p:spPr>
          <a:xfrm>
            <a:off x="2166208" y="6097434"/>
            <a:ext cx="7935781" cy="512838"/>
          </a:xfrm>
          <a:prstGeom prst="rect">
            <a:avLst/>
          </a:prstGeom>
          <a:solidFill>
            <a:srgbClr val="0078C9">
              <a:alpha val="20000"/>
            </a:srgbClr>
          </a:solidFill>
          <a:ln>
            <a:solidFill>
              <a:srgbClr val="0078C9"/>
            </a:solidFill>
          </a:ln>
        </p:spPr>
        <p:txBody>
          <a:bodyPr vert="horz" lIns="91440" tIns="45720" rIns="91440" bIns="45720" rtlCol="0" anchor="ctr">
            <a:normAutofit/>
          </a:bodyPr>
          <a:lstStyle/>
          <a:p>
            <a:pPr defTabSz="914400">
              <a:lnSpc>
                <a:spcPct val="90000"/>
              </a:lnSpc>
              <a:spcBef>
                <a:spcPts val="1000"/>
              </a:spcBef>
            </a:pPr>
            <a:endParaRPr lang="en-US" sz="2400" dirty="0">
              <a:solidFill>
                <a:schemeClr val="bg1"/>
              </a:solidFill>
            </a:endParaRPr>
          </a:p>
        </p:txBody>
      </p:sp>
      <p:sp>
        <p:nvSpPr>
          <p:cNvPr id="8" name="Content Placeholder 3">
            <a:extLst>
              <a:ext uri="{FF2B5EF4-FFF2-40B4-BE49-F238E27FC236}">
                <a16:creationId xmlns:a16="http://schemas.microsoft.com/office/drawing/2014/main" id="{387992B1-61F5-1391-8BB1-7054CB7B2C18}"/>
              </a:ext>
            </a:extLst>
          </p:cNvPr>
          <p:cNvSpPr txBox="1">
            <a:spLocks/>
          </p:cNvSpPr>
          <p:nvPr/>
        </p:nvSpPr>
        <p:spPr>
          <a:xfrm>
            <a:off x="7092951" y="6144570"/>
            <a:ext cx="2932841" cy="521304"/>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dirty="0">
                <a:solidFill>
                  <a:schemeClr val="accent4">
                    <a:lumMod val="60000"/>
                    <a:lumOff val="40000"/>
                  </a:schemeClr>
                </a:solidFill>
              </a:rPr>
              <a:t>Thursday February 27, 2025</a:t>
            </a:r>
          </a:p>
        </p:txBody>
      </p:sp>
      <p:sp>
        <p:nvSpPr>
          <p:cNvPr id="9" name="Content Placeholder 2">
            <a:extLst>
              <a:ext uri="{FF2B5EF4-FFF2-40B4-BE49-F238E27FC236}">
                <a16:creationId xmlns:a16="http://schemas.microsoft.com/office/drawing/2014/main" id="{DEAD1E33-C8E9-DC2A-68B4-B6D543201251}"/>
              </a:ext>
            </a:extLst>
          </p:cNvPr>
          <p:cNvSpPr txBox="1">
            <a:spLocks/>
          </p:cNvSpPr>
          <p:nvPr/>
        </p:nvSpPr>
        <p:spPr>
          <a:xfrm>
            <a:off x="2184400" y="6093503"/>
            <a:ext cx="5644536" cy="528612"/>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200" dirty="0">
                <a:solidFill>
                  <a:schemeClr val="bg1"/>
                </a:solidFill>
              </a:rPr>
              <a:t>Comments/Questions are due to NRCS by:</a:t>
            </a:r>
          </a:p>
        </p:txBody>
      </p:sp>
      <p:sp>
        <p:nvSpPr>
          <p:cNvPr id="2" name="Slide Number Placeholder 1">
            <a:extLst>
              <a:ext uri="{FF2B5EF4-FFF2-40B4-BE49-F238E27FC236}">
                <a16:creationId xmlns:a16="http://schemas.microsoft.com/office/drawing/2014/main" id="{B9BF23C4-DD27-17BB-0BAA-513CA1B136BD}"/>
              </a:ext>
            </a:extLst>
          </p:cNvPr>
          <p:cNvSpPr>
            <a:spLocks noGrp="1"/>
          </p:cNvSpPr>
          <p:nvPr>
            <p:ph type="sldNum" sz="quarter" idx="12"/>
          </p:nvPr>
        </p:nvSpPr>
        <p:spPr/>
        <p:txBody>
          <a:bodyPr/>
          <a:lstStyle/>
          <a:p>
            <a:fld id="{A92EDAE8-E70E-4CC0-9CAB-68447BBE7E3F}" type="slidenum">
              <a:rPr lang="en-US" smtClean="0"/>
              <a:t>37</a:t>
            </a:fld>
            <a:endParaRPr lang="en-US"/>
          </a:p>
        </p:txBody>
      </p:sp>
      <p:pic>
        <p:nvPicPr>
          <p:cNvPr id="3" name="Picture 2" descr="A qr code with a white background&#10;&#10;Description automatically generated">
            <a:extLst>
              <a:ext uri="{FF2B5EF4-FFF2-40B4-BE49-F238E27FC236}">
                <a16:creationId xmlns:a16="http://schemas.microsoft.com/office/drawing/2014/main" id="{2DEF101E-181E-4945-DCB6-CE7B9F0D8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502" y="4151586"/>
            <a:ext cx="1045512" cy="1045512"/>
          </a:xfrm>
          <a:prstGeom prst="rect">
            <a:avLst/>
          </a:prstGeom>
          <a:ln w="28575">
            <a:noFill/>
          </a:ln>
        </p:spPr>
      </p:pic>
    </p:spTree>
    <p:extLst>
      <p:ext uri="{BB962C8B-B14F-4D97-AF65-F5344CB8AC3E}">
        <p14:creationId xmlns:p14="http://schemas.microsoft.com/office/powerpoint/2010/main" val="348359929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3FE10F2-C43F-ADD6-5B49-D0A69374E3EB}"/>
              </a:ext>
            </a:extLst>
          </p:cNvPr>
          <p:cNvSpPr txBox="1">
            <a:spLocks/>
          </p:cNvSpPr>
          <p:nvPr/>
        </p:nvSpPr>
        <p:spPr>
          <a:xfrm>
            <a:off x="790459" y="1549998"/>
            <a:ext cx="3989334" cy="1079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US" sz="1800" b="1" dirty="0">
                <a:solidFill>
                  <a:schemeClr val="accent4">
                    <a:lumMod val="60000"/>
                    <a:lumOff val="40000"/>
                  </a:schemeClr>
                </a:solidFill>
              </a:rPr>
              <a:t>Lead Federal Agency</a:t>
            </a:r>
          </a:p>
          <a:p>
            <a:pPr marL="0" indent="0">
              <a:spcBef>
                <a:spcPts val="0"/>
              </a:spcBef>
              <a:buNone/>
            </a:pPr>
            <a:r>
              <a:rPr lang="en-US" sz="1800" dirty="0">
                <a:solidFill>
                  <a:schemeClr val="bg1">
                    <a:alpha val="80000"/>
                  </a:schemeClr>
                </a:solidFill>
              </a:rPr>
              <a:t> </a:t>
            </a:r>
            <a:r>
              <a:rPr lang="en-US" sz="1800" dirty="0">
                <a:solidFill>
                  <a:schemeClr val="bg1">
                    <a:lumMod val="75000"/>
                    <a:alpha val="80000"/>
                  </a:schemeClr>
                </a:solidFill>
              </a:rPr>
              <a:t>USDA Natural Resources</a:t>
            </a:r>
          </a:p>
          <a:p>
            <a:pPr marL="0" indent="0">
              <a:spcBef>
                <a:spcPts val="0"/>
              </a:spcBef>
              <a:buNone/>
            </a:pPr>
            <a:r>
              <a:rPr lang="en-US" sz="1800" dirty="0">
                <a:solidFill>
                  <a:schemeClr val="bg1">
                    <a:lumMod val="75000"/>
                    <a:alpha val="80000"/>
                  </a:schemeClr>
                </a:solidFill>
              </a:rPr>
              <a:t> Conservation Service (NRCS)</a:t>
            </a:r>
          </a:p>
        </p:txBody>
      </p:sp>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Introductions</a:t>
            </a:r>
          </a:p>
        </p:txBody>
      </p:sp>
      <p:sp>
        <p:nvSpPr>
          <p:cNvPr id="3" name="Content Placeholder 2">
            <a:extLst>
              <a:ext uri="{FF2B5EF4-FFF2-40B4-BE49-F238E27FC236}">
                <a16:creationId xmlns:a16="http://schemas.microsoft.com/office/drawing/2014/main" id="{50335FFA-B8F3-B4B1-0964-6E5C2222FD6A}"/>
              </a:ext>
            </a:extLst>
          </p:cNvPr>
          <p:cNvSpPr>
            <a:spLocks noGrp="1"/>
          </p:cNvSpPr>
          <p:nvPr>
            <p:ph idx="1"/>
          </p:nvPr>
        </p:nvSpPr>
        <p:spPr>
          <a:xfrm>
            <a:off x="790459" y="2543550"/>
            <a:ext cx="5213765" cy="1115532"/>
          </a:xfrm>
        </p:spPr>
        <p:txBody>
          <a:bodyPr>
            <a:normAutofit/>
          </a:bodyPr>
          <a:lstStyle/>
          <a:p>
            <a:r>
              <a:rPr lang="en-US" sz="1800" dirty="0">
                <a:solidFill>
                  <a:schemeClr val="bg1"/>
                </a:solidFill>
              </a:rPr>
              <a:t>Elias Gnann, P.E.   |  </a:t>
            </a:r>
            <a:r>
              <a:rPr lang="en-US" sz="1800" i="1" dirty="0">
                <a:solidFill>
                  <a:schemeClr val="accent2"/>
                </a:solidFill>
              </a:rPr>
              <a:t>State Conservation Engineer</a:t>
            </a:r>
          </a:p>
          <a:p>
            <a:r>
              <a:rPr lang="en-US" sz="1800" dirty="0">
                <a:solidFill>
                  <a:schemeClr val="bg1"/>
                </a:solidFill>
              </a:rPr>
              <a:t>Merceidez Fabok  |  </a:t>
            </a:r>
            <a:r>
              <a:rPr lang="en-US" sz="1800" i="1" dirty="0">
                <a:solidFill>
                  <a:schemeClr val="accent2"/>
                </a:solidFill>
              </a:rPr>
              <a:t>Watershed Program Manager</a:t>
            </a:r>
          </a:p>
          <a:p>
            <a:endParaRPr lang="en-US" sz="1800" i="1" dirty="0">
              <a:solidFill>
                <a:schemeClr val="accent2"/>
              </a:solidFill>
            </a:endParaRPr>
          </a:p>
          <a:p>
            <a:endParaRPr lang="en-US" sz="1800" i="1" dirty="0">
              <a:solidFill>
                <a:schemeClr val="accent2"/>
              </a:solidFill>
            </a:endParaRPr>
          </a:p>
        </p:txBody>
      </p:sp>
      <p:pic>
        <p:nvPicPr>
          <p:cNvPr id="4" name="Picture 10" descr="Pennsylvania NRCS (@NRCS_PA) / Twitter">
            <a:extLst>
              <a:ext uri="{FF2B5EF4-FFF2-40B4-BE49-F238E27FC236}">
                <a16:creationId xmlns:a16="http://schemas.microsoft.com/office/drawing/2014/main" id="{025DF80D-C2FD-001F-F6ED-8B6AF0C173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32" t="14154" r="11737" b="8640"/>
          <a:stretch/>
        </p:blipFill>
        <p:spPr bwMode="auto">
          <a:xfrm>
            <a:off x="4600783" y="1609806"/>
            <a:ext cx="825834" cy="834208"/>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CCCA7A7-1036-68A3-E84A-E19DE72393DA}"/>
              </a:ext>
            </a:extLst>
          </p:cNvPr>
          <p:cNvSpPr txBox="1">
            <a:spLocks/>
          </p:cNvSpPr>
          <p:nvPr/>
        </p:nvSpPr>
        <p:spPr>
          <a:xfrm>
            <a:off x="6129806" y="2471631"/>
            <a:ext cx="6387314" cy="7625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Vicky Milne |  </a:t>
            </a:r>
            <a:r>
              <a:rPr lang="en-US" sz="1800" i="1" dirty="0">
                <a:solidFill>
                  <a:schemeClr val="accent2"/>
                </a:solidFill>
              </a:rPr>
              <a:t>District Manager</a:t>
            </a:r>
          </a:p>
          <a:p>
            <a:r>
              <a:rPr lang="en-US" sz="1800" dirty="0">
                <a:solidFill>
                  <a:schemeClr val="bg1"/>
                </a:solidFill>
              </a:rPr>
              <a:t>Bob Nichols and Jeff Rabon | </a:t>
            </a:r>
            <a:r>
              <a:rPr lang="en-US" sz="1800" i="1" dirty="0">
                <a:solidFill>
                  <a:schemeClr val="accent2"/>
                </a:solidFill>
              </a:rPr>
              <a:t>Chairman</a:t>
            </a:r>
          </a:p>
          <a:p>
            <a:pPr marL="0" indent="0">
              <a:buNone/>
            </a:pPr>
            <a:endParaRPr lang="en-US" sz="1800" i="1" dirty="0">
              <a:solidFill>
                <a:schemeClr val="accent2"/>
              </a:solidFill>
            </a:endParaRPr>
          </a:p>
          <a:p>
            <a:endParaRPr lang="en-US" sz="1800" i="1" dirty="0">
              <a:solidFill>
                <a:schemeClr val="accent2"/>
              </a:solidFill>
            </a:endParaRPr>
          </a:p>
        </p:txBody>
      </p:sp>
      <p:sp>
        <p:nvSpPr>
          <p:cNvPr id="8" name="Content Placeholder 2">
            <a:extLst>
              <a:ext uri="{FF2B5EF4-FFF2-40B4-BE49-F238E27FC236}">
                <a16:creationId xmlns:a16="http://schemas.microsoft.com/office/drawing/2014/main" id="{14904888-AE8E-9A95-1ECB-76F6D02CA4A2}"/>
              </a:ext>
            </a:extLst>
          </p:cNvPr>
          <p:cNvSpPr txBox="1">
            <a:spLocks/>
          </p:cNvSpPr>
          <p:nvPr/>
        </p:nvSpPr>
        <p:spPr>
          <a:xfrm>
            <a:off x="6129806" y="1547437"/>
            <a:ext cx="3731683" cy="1231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dirty="0">
                <a:solidFill>
                  <a:schemeClr val="accent4">
                    <a:lumMod val="60000"/>
                    <a:lumOff val="40000"/>
                  </a:schemeClr>
                </a:solidFill>
              </a:rPr>
              <a:t>Project Sponsor</a:t>
            </a:r>
          </a:p>
          <a:p>
            <a:pPr marL="0" indent="0">
              <a:spcBef>
                <a:spcPts val="0"/>
              </a:spcBef>
              <a:buNone/>
            </a:pPr>
            <a:r>
              <a:rPr lang="en-US" sz="1800" dirty="0">
                <a:solidFill>
                  <a:schemeClr val="bg1">
                    <a:lumMod val="75000"/>
                    <a:alpha val="80000"/>
                  </a:schemeClr>
                </a:solidFill>
              </a:rPr>
              <a:t>Otero Soil and Water Conservation District</a:t>
            </a:r>
          </a:p>
        </p:txBody>
      </p:sp>
      <p:sp>
        <p:nvSpPr>
          <p:cNvPr id="10" name="Content Placeholder 2">
            <a:extLst>
              <a:ext uri="{FF2B5EF4-FFF2-40B4-BE49-F238E27FC236}">
                <a16:creationId xmlns:a16="http://schemas.microsoft.com/office/drawing/2014/main" id="{058C3261-DB01-3A7C-F963-130D92FDCBED}"/>
              </a:ext>
            </a:extLst>
          </p:cNvPr>
          <p:cNvSpPr txBox="1">
            <a:spLocks/>
          </p:cNvSpPr>
          <p:nvPr/>
        </p:nvSpPr>
        <p:spPr>
          <a:xfrm>
            <a:off x="790459" y="4268755"/>
            <a:ext cx="5213765" cy="860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Robert Huzjak, P.E.  |  </a:t>
            </a:r>
            <a:r>
              <a:rPr lang="en-US" sz="1800" i="1" dirty="0">
                <a:solidFill>
                  <a:schemeClr val="accent2"/>
                </a:solidFill>
              </a:rPr>
              <a:t>Project Manager</a:t>
            </a:r>
          </a:p>
          <a:p>
            <a:r>
              <a:rPr lang="en-US" sz="1800" dirty="0">
                <a:solidFill>
                  <a:schemeClr val="bg1"/>
                </a:solidFill>
              </a:rPr>
              <a:t>Ezra Stockton, P.E.  |  </a:t>
            </a:r>
            <a:r>
              <a:rPr lang="en-US" sz="1800" i="1" dirty="0">
                <a:solidFill>
                  <a:schemeClr val="accent2"/>
                </a:solidFill>
              </a:rPr>
              <a:t>Project Engineer</a:t>
            </a:r>
          </a:p>
        </p:txBody>
      </p:sp>
      <p:sp>
        <p:nvSpPr>
          <p:cNvPr id="12" name="Content Placeholder 2">
            <a:extLst>
              <a:ext uri="{FF2B5EF4-FFF2-40B4-BE49-F238E27FC236}">
                <a16:creationId xmlns:a16="http://schemas.microsoft.com/office/drawing/2014/main" id="{97121CAB-35FA-C80C-CF14-C7013B6CEDB4}"/>
              </a:ext>
            </a:extLst>
          </p:cNvPr>
          <p:cNvSpPr txBox="1">
            <a:spLocks/>
          </p:cNvSpPr>
          <p:nvPr/>
        </p:nvSpPr>
        <p:spPr>
          <a:xfrm>
            <a:off x="790459" y="3305304"/>
            <a:ext cx="3911591" cy="8946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dirty="0">
                <a:solidFill>
                  <a:schemeClr val="accent4">
                    <a:lumMod val="60000"/>
                    <a:lumOff val="40000"/>
                  </a:schemeClr>
                </a:solidFill>
              </a:rPr>
              <a:t>Consultant Lead</a:t>
            </a:r>
          </a:p>
          <a:p>
            <a:pPr marL="0" indent="0">
              <a:spcBef>
                <a:spcPts val="0"/>
              </a:spcBef>
              <a:buNone/>
            </a:pPr>
            <a:r>
              <a:rPr lang="en-US" sz="1800" dirty="0">
                <a:solidFill>
                  <a:schemeClr val="bg1">
                    <a:alpha val="80000"/>
                  </a:schemeClr>
                </a:solidFill>
              </a:rPr>
              <a:t> </a:t>
            </a:r>
            <a:r>
              <a:rPr lang="en-US" sz="1800" dirty="0">
                <a:solidFill>
                  <a:schemeClr val="bg1">
                    <a:lumMod val="75000"/>
                    <a:alpha val="80000"/>
                  </a:schemeClr>
                </a:solidFill>
              </a:rPr>
              <a:t>RJH Consultants, Inc.</a:t>
            </a:r>
          </a:p>
        </p:txBody>
      </p:sp>
      <p:pic>
        <p:nvPicPr>
          <p:cNvPr id="13" name="Picture 7" descr="small_color">
            <a:extLst>
              <a:ext uri="{FF2B5EF4-FFF2-40B4-BE49-F238E27FC236}">
                <a16:creationId xmlns:a16="http://schemas.microsoft.com/office/drawing/2014/main" id="{010257F8-6CBB-0CCC-A7B3-0A2697423D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94845" y="3410591"/>
            <a:ext cx="915122" cy="659321"/>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a:extLst>
              <a:ext uri="{FF2B5EF4-FFF2-40B4-BE49-F238E27FC236}">
                <a16:creationId xmlns:a16="http://schemas.microsoft.com/office/drawing/2014/main" id="{A8847C0B-B98E-607F-E734-71EEE3090566}"/>
              </a:ext>
            </a:extLst>
          </p:cNvPr>
          <p:cNvSpPr txBox="1">
            <a:spLocks/>
          </p:cNvSpPr>
          <p:nvPr/>
        </p:nvSpPr>
        <p:spPr>
          <a:xfrm>
            <a:off x="876335" y="5680995"/>
            <a:ext cx="4972051" cy="659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Katie Evans, PMP |  </a:t>
            </a:r>
            <a:r>
              <a:rPr lang="en-US" sz="1800" i="1" dirty="0">
                <a:solidFill>
                  <a:schemeClr val="accent2"/>
                </a:solidFill>
              </a:rPr>
              <a:t>Project Manager</a:t>
            </a:r>
          </a:p>
        </p:txBody>
      </p:sp>
      <p:sp>
        <p:nvSpPr>
          <p:cNvPr id="15" name="Content Placeholder 2">
            <a:extLst>
              <a:ext uri="{FF2B5EF4-FFF2-40B4-BE49-F238E27FC236}">
                <a16:creationId xmlns:a16="http://schemas.microsoft.com/office/drawing/2014/main" id="{57124B07-EA8E-53EF-9A69-09A7782D3FD5}"/>
              </a:ext>
            </a:extLst>
          </p:cNvPr>
          <p:cNvSpPr txBox="1">
            <a:spLocks/>
          </p:cNvSpPr>
          <p:nvPr/>
        </p:nvSpPr>
        <p:spPr>
          <a:xfrm>
            <a:off x="805966" y="5063865"/>
            <a:ext cx="4068536" cy="913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dirty="0">
                <a:solidFill>
                  <a:schemeClr val="accent4">
                    <a:lumMod val="60000"/>
                    <a:lumOff val="40000"/>
                  </a:schemeClr>
                </a:solidFill>
              </a:rPr>
              <a:t>Environmental Consultant</a:t>
            </a:r>
          </a:p>
          <a:p>
            <a:pPr marL="0" indent="0">
              <a:spcBef>
                <a:spcPts val="0"/>
              </a:spcBef>
              <a:buNone/>
            </a:pPr>
            <a:r>
              <a:rPr lang="en-US" sz="1800" dirty="0">
                <a:solidFill>
                  <a:schemeClr val="bg1">
                    <a:lumMod val="75000"/>
                    <a:alpha val="80000"/>
                  </a:schemeClr>
                </a:solidFill>
              </a:rPr>
              <a:t>Pinyon Environmental, Inc. </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C9C3E1-241B-EE7A-04D7-C2524AFB0913}"/>
              </a:ext>
            </a:extLst>
          </p:cNvPr>
          <p:cNvCxnSpPr>
            <a:cxnSpLocks/>
          </p:cNvCxnSpPr>
          <p:nvPr/>
        </p:nvCxnSpPr>
        <p:spPr>
          <a:xfrm>
            <a:off x="858884" y="1876285"/>
            <a:ext cx="3432110"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566CEE-8EDD-C28C-609F-902F8D450634}"/>
              </a:ext>
            </a:extLst>
          </p:cNvPr>
          <p:cNvCxnSpPr>
            <a:cxnSpLocks/>
          </p:cNvCxnSpPr>
          <p:nvPr/>
        </p:nvCxnSpPr>
        <p:spPr>
          <a:xfrm>
            <a:off x="858884" y="3625120"/>
            <a:ext cx="3432108"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B0D059-CD9D-0EE6-FE9A-D1C8B1A674F6}"/>
              </a:ext>
            </a:extLst>
          </p:cNvPr>
          <p:cNvCxnSpPr>
            <a:cxnSpLocks/>
          </p:cNvCxnSpPr>
          <p:nvPr/>
        </p:nvCxnSpPr>
        <p:spPr>
          <a:xfrm>
            <a:off x="876335" y="5392960"/>
            <a:ext cx="3917874"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A9E772-BF19-12B2-709E-C647BD85A923}"/>
              </a:ext>
            </a:extLst>
          </p:cNvPr>
          <p:cNvCxnSpPr>
            <a:cxnSpLocks/>
          </p:cNvCxnSpPr>
          <p:nvPr/>
        </p:nvCxnSpPr>
        <p:spPr>
          <a:xfrm>
            <a:off x="6200175" y="1868767"/>
            <a:ext cx="3475651"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6AA41FB-D2C1-F8A5-238A-A83788BC5FF7}"/>
              </a:ext>
            </a:extLst>
          </p:cNvPr>
          <p:cNvSpPr>
            <a:spLocks noGrp="1"/>
          </p:cNvSpPr>
          <p:nvPr>
            <p:ph type="sldNum" sz="quarter" idx="12"/>
          </p:nvPr>
        </p:nvSpPr>
        <p:spPr>
          <a:xfrm>
            <a:off x="8935720" y="6356350"/>
            <a:ext cx="2743200" cy="365125"/>
          </a:xfrm>
        </p:spPr>
        <p:txBody>
          <a:bodyPr/>
          <a:lstStyle/>
          <a:p>
            <a:fld id="{A92EDAE8-E70E-4CC0-9CAB-68447BBE7E3F}" type="slidenum">
              <a:rPr lang="en-US" smtClean="0"/>
              <a:t>4</a:t>
            </a:fld>
            <a:endParaRPr lang="en-US"/>
          </a:p>
        </p:txBody>
      </p:sp>
      <p:pic>
        <p:nvPicPr>
          <p:cNvPr id="1026" name="Picture 2" descr="Pinyon – ENVIRONMENTAL CONSULTING SERVICES">
            <a:extLst>
              <a:ext uri="{FF2B5EF4-FFF2-40B4-BE49-F238E27FC236}">
                <a16:creationId xmlns:a16="http://schemas.microsoft.com/office/drawing/2014/main" id="{9F3F3E3C-839E-38FD-6FB2-B7C7554BB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961" y="5327615"/>
            <a:ext cx="1238752" cy="530894"/>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16" name="Picture 15" descr="A logo with a red and blue cross&#10;&#10;Description automatically generated">
            <a:extLst>
              <a:ext uri="{FF2B5EF4-FFF2-40B4-BE49-F238E27FC236}">
                <a16:creationId xmlns:a16="http://schemas.microsoft.com/office/drawing/2014/main" id="{13380AC2-BDBF-530D-55E5-8CA6F491F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7071" y="1665039"/>
            <a:ext cx="1155213" cy="1051244"/>
          </a:xfrm>
          <a:prstGeom prst="rect">
            <a:avLst/>
          </a:prstGeom>
          <a:noFill/>
          <a:effectLst>
            <a:glow rad="76200">
              <a:schemeClr val="bg1">
                <a:alpha val="90000"/>
              </a:schemeClr>
            </a:glow>
            <a:outerShdw sx="1000" sy="1000" algn="ctr" rotWithShape="0">
              <a:schemeClr val="bg1"/>
            </a:outerShdw>
          </a:effectLst>
        </p:spPr>
      </p:pic>
      <p:sp>
        <p:nvSpPr>
          <p:cNvPr id="11" name="Content Placeholder 2">
            <a:extLst>
              <a:ext uri="{FF2B5EF4-FFF2-40B4-BE49-F238E27FC236}">
                <a16:creationId xmlns:a16="http://schemas.microsoft.com/office/drawing/2014/main" id="{33F2A860-24F2-48C6-13FE-BF9BBB3A703D}"/>
              </a:ext>
            </a:extLst>
          </p:cNvPr>
          <p:cNvSpPr txBox="1">
            <a:spLocks/>
          </p:cNvSpPr>
          <p:nvPr/>
        </p:nvSpPr>
        <p:spPr>
          <a:xfrm>
            <a:off x="6129806" y="3294957"/>
            <a:ext cx="4639794" cy="1726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800" b="1" dirty="0">
                <a:solidFill>
                  <a:schemeClr val="accent4">
                    <a:lumMod val="60000"/>
                    <a:lumOff val="40000"/>
                  </a:schemeClr>
                </a:solidFill>
              </a:rPr>
              <a:t>Cooperating Agencies</a:t>
            </a:r>
          </a:p>
          <a:p>
            <a:pPr>
              <a:spcBef>
                <a:spcPts val="0"/>
              </a:spcBef>
            </a:pPr>
            <a:r>
              <a:rPr lang="en-US" sz="1800" dirty="0">
                <a:solidFill>
                  <a:schemeClr val="bg1">
                    <a:lumMod val="75000"/>
                    <a:alpha val="80000"/>
                  </a:schemeClr>
                </a:solidFill>
              </a:rPr>
              <a:t>U.S. Army Corps of Engineers </a:t>
            </a:r>
          </a:p>
          <a:p>
            <a:pPr marL="0" indent="0">
              <a:spcBef>
                <a:spcPts val="0"/>
              </a:spcBef>
              <a:buNone/>
            </a:pPr>
            <a:r>
              <a:rPr lang="en-US" sz="1800" dirty="0">
                <a:solidFill>
                  <a:schemeClr val="bg1"/>
                </a:solidFill>
              </a:rPr>
              <a:t>     Justin Riggs</a:t>
            </a:r>
          </a:p>
          <a:p>
            <a:pPr marL="0" indent="0">
              <a:spcBef>
                <a:spcPts val="0"/>
              </a:spcBef>
              <a:buNone/>
            </a:pPr>
            <a:endParaRPr lang="en-US" sz="1800" dirty="0">
              <a:solidFill>
                <a:schemeClr val="bg1">
                  <a:lumMod val="75000"/>
                  <a:alpha val="80000"/>
                </a:schemeClr>
              </a:solidFill>
            </a:endParaRPr>
          </a:p>
          <a:p>
            <a:pPr>
              <a:spcBef>
                <a:spcPts val="0"/>
              </a:spcBef>
            </a:pPr>
            <a:r>
              <a:rPr lang="en-US" sz="1800" dirty="0">
                <a:solidFill>
                  <a:schemeClr val="bg1">
                    <a:lumMod val="75000"/>
                    <a:alpha val="80000"/>
                  </a:schemeClr>
                </a:solidFill>
              </a:rPr>
              <a:t>U.S. Forest Service – Lincoln National Forest</a:t>
            </a:r>
          </a:p>
          <a:p>
            <a:pPr marL="0" indent="0">
              <a:spcBef>
                <a:spcPts val="0"/>
              </a:spcBef>
              <a:buNone/>
            </a:pPr>
            <a:r>
              <a:rPr lang="en-US" sz="1800" dirty="0">
                <a:solidFill>
                  <a:schemeClr val="bg1">
                    <a:lumMod val="75000"/>
                    <a:alpha val="80000"/>
                  </a:schemeClr>
                </a:solidFill>
              </a:rPr>
              <a:t>     </a:t>
            </a:r>
            <a:r>
              <a:rPr lang="en-US" sz="1800" dirty="0">
                <a:solidFill>
                  <a:schemeClr val="bg1"/>
                </a:solidFill>
              </a:rPr>
              <a:t>Amanda </a:t>
            </a:r>
            <a:r>
              <a:rPr lang="en-US" sz="1800" dirty="0" err="1">
                <a:solidFill>
                  <a:schemeClr val="bg1"/>
                </a:solidFill>
              </a:rPr>
              <a:t>Ginithan</a:t>
            </a:r>
            <a:r>
              <a:rPr lang="en-US" sz="1800" dirty="0">
                <a:solidFill>
                  <a:schemeClr val="bg1"/>
                </a:solidFill>
              </a:rPr>
              <a:t> and Titus </a:t>
            </a:r>
            <a:r>
              <a:rPr lang="en-US" sz="1800" dirty="0" err="1">
                <a:solidFill>
                  <a:schemeClr val="bg1"/>
                </a:solidFill>
              </a:rPr>
              <a:t>Braboy</a:t>
            </a:r>
            <a:endParaRPr lang="en-US" sz="1800" dirty="0">
              <a:solidFill>
                <a:schemeClr val="bg1"/>
              </a:solidFill>
            </a:endParaRPr>
          </a:p>
          <a:p>
            <a:pPr marL="0" indent="0">
              <a:spcBef>
                <a:spcPts val="0"/>
              </a:spcBef>
              <a:buNone/>
            </a:pPr>
            <a:endParaRPr lang="en-US" sz="1800" dirty="0">
              <a:solidFill>
                <a:schemeClr val="bg1"/>
              </a:solidFill>
            </a:endParaRPr>
          </a:p>
        </p:txBody>
      </p:sp>
      <p:cxnSp>
        <p:nvCxnSpPr>
          <p:cNvPr id="20" name="Straight Connector 19">
            <a:extLst>
              <a:ext uri="{FF2B5EF4-FFF2-40B4-BE49-F238E27FC236}">
                <a16:creationId xmlns:a16="http://schemas.microsoft.com/office/drawing/2014/main" id="{DFB2B1CD-2D03-0271-1172-D724CB9EE8AB}"/>
              </a:ext>
            </a:extLst>
          </p:cNvPr>
          <p:cNvCxnSpPr>
            <a:cxnSpLocks/>
          </p:cNvCxnSpPr>
          <p:nvPr/>
        </p:nvCxnSpPr>
        <p:spPr>
          <a:xfrm>
            <a:off x="6200175" y="3612972"/>
            <a:ext cx="3475651" cy="0"/>
          </a:xfrm>
          <a:prstGeom prst="line">
            <a:avLst/>
          </a:prstGeom>
          <a:ln w="19050" cap="flat">
            <a:solidFill>
              <a:srgbClr val="1679BF"/>
            </a:solidFill>
          </a:ln>
        </p:spPr>
        <p:style>
          <a:lnRef idx="1">
            <a:schemeClr val="accent1"/>
          </a:lnRef>
          <a:fillRef idx="0">
            <a:schemeClr val="accent1"/>
          </a:fillRef>
          <a:effectRef idx="0">
            <a:schemeClr val="accent1"/>
          </a:effectRef>
          <a:fontRef idx="minor">
            <a:schemeClr val="tx1"/>
          </a:fontRef>
        </p:style>
      </p:cxnSp>
      <p:pic>
        <p:nvPicPr>
          <p:cNvPr id="29" name="Picture 2" descr="Download United States Army Corps of Engineers (USACE) Logo ...">
            <a:extLst>
              <a:ext uri="{FF2B5EF4-FFF2-40B4-BE49-F238E27FC236}">
                <a16:creationId xmlns:a16="http://schemas.microsoft.com/office/drawing/2014/main" id="{42D7F782-1DA3-8777-E16A-49962B2A2E6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27" t="12376" r="19504" b="14653"/>
          <a:stretch/>
        </p:blipFill>
        <p:spPr bwMode="auto">
          <a:xfrm>
            <a:off x="10464800" y="3557235"/>
            <a:ext cx="762000" cy="601102"/>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0CBCF7A-02C6-5916-F31C-D95F326CE5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1544" y="4323911"/>
            <a:ext cx="635256" cy="703852"/>
          </a:xfrm>
          <a:prstGeom prst="rect">
            <a:avLst/>
          </a:prstGeom>
          <a:noFill/>
          <a:effectLst>
            <a:glow rad="76200">
              <a:schemeClr val="bg1">
                <a:alpha val="90000"/>
              </a:schemeClr>
            </a:glow>
            <a:outerShdw sx="1000" sy="1000" algn="ctr" rotWithShape="0">
              <a:schemeClr val="bg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39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Project Location</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AF9001DF-119B-70EA-7AC5-9486396778EA}"/>
              </a:ext>
            </a:extLst>
          </p:cNvPr>
          <p:cNvSpPr>
            <a:spLocks noGrp="1"/>
          </p:cNvSpPr>
          <p:nvPr>
            <p:ph type="sldNum" sz="quarter" idx="12"/>
          </p:nvPr>
        </p:nvSpPr>
        <p:spPr/>
        <p:txBody>
          <a:bodyPr/>
          <a:lstStyle/>
          <a:p>
            <a:fld id="{A92EDAE8-E70E-4CC0-9CAB-68447BBE7E3F}" type="slidenum">
              <a:rPr lang="en-US" smtClean="0"/>
              <a:t>5</a:t>
            </a:fld>
            <a:endParaRPr lang="en-US"/>
          </a:p>
        </p:txBody>
      </p:sp>
      <p:pic>
        <p:nvPicPr>
          <p:cNvPr id="7" name="Picture 6">
            <a:extLst>
              <a:ext uri="{FF2B5EF4-FFF2-40B4-BE49-F238E27FC236}">
                <a16:creationId xmlns:a16="http://schemas.microsoft.com/office/drawing/2014/main" id="{4E66E00E-3572-7E03-62D2-D4555FB7A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474134"/>
            <a:ext cx="2671020" cy="3295090"/>
          </a:xfrm>
          <a:prstGeom prst="rect">
            <a:avLst/>
          </a:prstGeom>
        </p:spPr>
      </p:pic>
      <p:pic>
        <p:nvPicPr>
          <p:cNvPr id="12" name="Picture 11">
            <a:extLst>
              <a:ext uri="{FF2B5EF4-FFF2-40B4-BE49-F238E27FC236}">
                <a16:creationId xmlns:a16="http://schemas.microsoft.com/office/drawing/2014/main" id="{66B3E1E9-6D1D-AAF2-035F-95F23B41B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173" y="1474134"/>
            <a:ext cx="6854853" cy="4834638"/>
          </a:xfrm>
          <a:prstGeom prst="rect">
            <a:avLst/>
          </a:prstGeom>
          <a:ln w="38100">
            <a:solidFill>
              <a:srgbClr val="FF0000"/>
            </a:solidFill>
          </a:ln>
        </p:spPr>
      </p:pic>
      <p:cxnSp>
        <p:nvCxnSpPr>
          <p:cNvPr id="17" name="Straight Connector 16">
            <a:extLst>
              <a:ext uri="{FF2B5EF4-FFF2-40B4-BE49-F238E27FC236}">
                <a16:creationId xmlns:a16="http://schemas.microsoft.com/office/drawing/2014/main" id="{20F8BC17-E8DB-92A1-21ED-CA0993E20E14}"/>
              </a:ext>
            </a:extLst>
          </p:cNvPr>
          <p:cNvCxnSpPr/>
          <p:nvPr/>
        </p:nvCxnSpPr>
        <p:spPr>
          <a:xfrm flipV="1">
            <a:off x="2294965" y="1474134"/>
            <a:ext cx="2304208" cy="195486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132FBAA-B7EE-594D-06F3-7C7AB34AC06A}"/>
              </a:ext>
            </a:extLst>
          </p:cNvPr>
          <p:cNvCxnSpPr>
            <a:cxnSpLocks/>
          </p:cNvCxnSpPr>
          <p:nvPr/>
        </p:nvCxnSpPr>
        <p:spPr>
          <a:xfrm>
            <a:off x="2294965" y="3550444"/>
            <a:ext cx="2304208" cy="275832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A182436-FF16-21CF-238D-C0D0D8833A73}"/>
              </a:ext>
            </a:extLst>
          </p:cNvPr>
          <p:cNvSpPr/>
          <p:nvPr/>
        </p:nvSpPr>
        <p:spPr>
          <a:xfrm>
            <a:off x="2294965" y="3429000"/>
            <a:ext cx="161364" cy="1214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3439E5E3-FEE9-43A3-F563-FC0C2831FBDE}"/>
              </a:ext>
            </a:extLst>
          </p:cNvPr>
          <p:cNvCxnSpPr>
            <a:cxnSpLocks/>
          </p:cNvCxnSpPr>
          <p:nvPr/>
        </p:nvCxnSpPr>
        <p:spPr>
          <a:xfrm>
            <a:off x="6757416" y="2761488"/>
            <a:ext cx="365760" cy="99432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A11E4E1-A0DC-78BE-F405-380646E2B137}"/>
              </a:ext>
            </a:extLst>
          </p:cNvPr>
          <p:cNvSpPr txBox="1"/>
          <p:nvPr/>
        </p:nvSpPr>
        <p:spPr>
          <a:xfrm>
            <a:off x="5724144" y="2430305"/>
            <a:ext cx="1399032" cy="369332"/>
          </a:xfrm>
          <a:prstGeom prst="rect">
            <a:avLst/>
          </a:prstGeom>
          <a:solidFill>
            <a:schemeClr val="bg1"/>
          </a:solidFill>
        </p:spPr>
        <p:txBody>
          <a:bodyPr wrap="square" rtlCol="0">
            <a:spAutoFit/>
          </a:bodyPr>
          <a:lstStyle/>
          <a:p>
            <a:r>
              <a:rPr lang="en-US" dirty="0"/>
              <a:t>Rio Penasco</a:t>
            </a:r>
          </a:p>
        </p:txBody>
      </p:sp>
    </p:spTree>
    <p:extLst>
      <p:ext uri="{BB962C8B-B14F-4D97-AF65-F5344CB8AC3E}">
        <p14:creationId xmlns:p14="http://schemas.microsoft.com/office/powerpoint/2010/main" val="368013650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4070A8D-9F63-C15F-F8FA-BD7E64440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0" y="1396956"/>
            <a:ext cx="4887912" cy="3649194"/>
          </a:xfrm>
          <a:prstGeom prst="rect">
            <a:avLst/>
          </a:prstGeom>
          <a:ln w="38100">
            <a:solidFill>
              <a:srgbClr val="FF0000"/>
            </a:solidFill>
          </a:ln>
        </p:spPr>
      </p:pic>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Project Location</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A832451A-0F08-152D-AE70-E0599B157471}"/>
              </a:ext>
            </a:extLst>
          </p:cNvPr>
          <p:cNvSpPr>
            <a:spLocks noGrp="1"/>
          </p:cNvSpPr>
          <p:nvPr>
            <p:ph type="sldNum" sz="quarter" idx="12"/>
          </p:nvPr>
        </p:nvSpPr>
        <p:spPr/>
        <p:txBody>
          <a:bodyPr/>
          <a:lstStyle/>
          <a:p>
            <a:fld id="{A92EDAE8-E70E-4CC0-9CAB-68447BBE7E3F}" type="slidenum">
              <a:rPr lang="en-US" smtClean="0"/>
              <a:t>6</a:t>
            </a:fld>
            <a:endParaRPr lang="en-US"/>
          </a:p>
        </p:txBody>
      </p:sp>
      <p:pic>
        <p:nvPicPr>
          <p:cNvPr id="15" name="Picture 14">
            <a:extLst>
              <a:ext uri="{FF2B5EF4-FFF2-40B4-BE49-F238E27FC236}">
                <a16:creationId xmlns:a16="http://schemas.microsoft.com/office/drawing/2014/main" id="{2B604F6F-7558-D3E6-3DE6-EEBE662A7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701" y="2989731"/>
            <a:ext cx="5417192" cy="3719512"/>
          </a:xfrm>
          <a:prstGeom prst="rect">
            <a:avLst/>
          </a:prstGeom>
          <a:ln w="38100">
            <a:solidFill>
              <a:srgbClr val="FF0000"/>
            </a:solidFill>
          </a:ln>
        </p:spPr>
      </p:pic>
      <p:pic>
        <p:nvPicPr>
          <p:cNvPr id="13" name="Picture 12">
            <a:extLst>
              <a:ext uri="{FF2B5EF4-FFF2-40B4-BE49-F238E27FC236}">
                <a16:creationId xmlns:a16="http://schemas.microsoft.com/office/drawing/2014/main" id="{A2AA6F53-D35E-2501-926B-78D705D65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1396956"/>
            <a:ext cx="5157394" cy="4002087"/>
          </a:xfrm>
          <a:prstGeom prst="rect">
            <a:avLst/>
          </a:prstGeom>
          <a:ln w="38100">
            <a:solidFill>
              <a:srgbClr val="FF0000"/>
            </a:solidFill>
          </a:ln>
        </p:spPr>
      </p:pic>
      <p:sp>
        <p:nvSpPr>
          <p:cNvPr id="19" name="TextBox 18">
            <a:extLst>
              <a:ext uri="{FF2B5EF4-FFF2-40B4-BE49-F238E27FC236}">
                <a16:creationId xmlns:a16="http://schemas.microsoft.com/office/drawing/2014/main" id="{BF4B9586-6728-E66C-C595-547FAFEE5850}"/>
              </a:ext>
            </a:extLst>
          </p:cNvPr>
          <p:cNvSpPr txBox="1"/>
          <p:nvPr/>
        </p:nvSpPr>
        <p:spPr>
          <a:xfrm>
            <a:off x="536895" y="1466222"/>
            <a:ext cx="2499001" cy="369332"/>
          </a:xfrm>
          <a:prstGeom prst="rect">
            <a:avLst/>
          </a:prstGeom>
          <a:solidFill>
            <a:schemeClr val="bg1"/>
          </a:solidFill>
        </p:spPr>
        <p:txBody>
          <a:bodyPr wrap="square" rtlCol="0">
            <a:spAutoFit/>
          </a:bodyPr>
          <a:lstStyle/>
          <a:p>
            <a:r>
              <a:rPr lang="en-US" dirty="0"/>
              <a:t>Bear Creek Dam – Site 1</a:t>
            </a:r>
          </a:p>
        </p:txBody>
      </p:sp>
      <p:sp>
        <p:nvSpPr>
          <p:cNvPr id="20" name="TextBox 19">
            <a:extLst>
              <a:ext uri="{FF2B5EF4-FFF2-40B4-BE49-F238E27FC236}">
                <a16:creationId xmlns:a16="http://schemas.microsoft.com/office/drawing/2014/main" id="{E35549F7-593E-20E3-FB1D-B1889E716582}"/>
              </a:ext>
            </a:extLst>
          </p:cNvPr>
          <p:cNvSpPr txBox="1"/>
          <p:nvPr/>
        </p:nvSpPr>
        <p:spPr>
          <a:xfrm>
            <a:off x="3829692" y="6207568"/>
            <a:ext cx="2743200" cy="369332"/>
          </a:xfrm>
          <a:prstGeom prst="rect">
            <a:avLst/>
          </a:prstGeom>
          <a:solidFill>
            <a:schemeClr val="bg1"/>
          </a:solidFill>
        </p:spPr>
        <p:txBody>
          <a:bodyPr wrap="square" rtlCol="0">
            <a:spAutoFit/>
          </a:bodyPr>
          <a:lstStyle/>
          <a:p>
            <a:r>
              <a:rPr lang="en-US" dirty="0"/>
              <a:t>Curtis Canyon Dam – Site 2</a:t>
            </a:r>
          </a:p>
        </p:txBody>
      </p:sp>
      <p:sp>
        <p:nvSpPr>
          <p:cNvPr id="21" name="TextBox 20">
            <a:extLst>
              <a:ext uri="{FF2B5EF4-FFF2-40B4-BE49-F238E27FC236}">
                <a16:creationId xmlns:a16="http://schemas.microsoft.com/office/drawing/2014/main" id="{791084E1-F36C-C81A-15A8-35A609938905}"/>
              </a:ext>
            </a:extLst>
          </p:cNvPr>
          <p:cNvSpPr txBox="1"/>
          <p:nvPr/>
        </p:nvSpPr>
        <p:spPr>
          <a:xfrm>
            <a:off x="7239000" y="1494865"/>
            <a:ext cx="3352800" cy="369332"/>
          </a:xfrm>
          <a:prstGeom prst="rect">
            <a:avLst/>
          </a:prstGeom>
          <a:solidFill>
            <a:schemeClr val="bg1"/>
          </a:solidFill>
        </p:spPr>
        <p:txBody>
          <a:bodyPr wrap="square" rtlCol="0">
            <a:spAutoFit/>
          </a:bodyPr>
          <a:lstStyle/>
          <a:p>
            <a:r>
              <a:rPr lang="en-US" dirty="0"/>
              <a:t>Graveyard Canyon Dam – Site 3A</a:t>
            </a:r>
          </a:p>
        </p:txBody>
      </p:sp>
      <p:cxnSp>
        <p:nvCxnSpPr>
          <p:cNvPr id="23" name="Straight Arrow Connector 22">
            <a:extLst>
              <a:ext uri="{FF2B5EF4-FFF2-40B4-BE49-F238E27FC236}">
                <a16:creationId xmlns:a16="http://schemas.microsoft.com/office/drawing/2014/main" id="{ABEA7318-FFC1-3D88-20F2-E70084D37B10}"/>
              </a:ext>
            </a:extLst>
          </p:cNvPr>
          <p:cNvCxnSpPr/>
          <p:nvPr/>
        </p:nvCxnSpPr>
        <p:spPr>
          <a:xfrm flipV="1">
            <a:off x="619125" y="5566218"/>
            <a:ext cx="0" cy="479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7751E0-5F6D-7E1E-BBE6-194D30DE10C4}"/>
              </a:ext>
            </a:extLst>
          </p:cNvPr>
          <p:cNvSpPr txBox="1"/>
          <p:nvPr/>
        </p:nvSpPr>
        <p:spPr>
          <a:xfrm>
            <a:off x="371474" y="5992125"/>
            <a:ext cx="269482"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337448577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330493-94C3-C557-1162-9C581597D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991" y="1280597"/>
            <a:ext cx="6390035" cy="5116094"/>
          </a:xfrm>
          <a:prstGeom prst="rect">
            <a:avLst/>
          </a:prstGeom>
        </p:spPr>
      </p:pic>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Dam Components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A90450A-89C9-0F66-687A-66C045D1737C}"/>
              </a:ext>
            </a:extLst>
          </p:cNvPr>
          <p:cNvSpPr txBox="1"/>
          <p:nvPr/>
        </p:nvSpPr>
        <p:spPr>
          <a:xfrm>
            <a:off x="5174640" y="5727062"/>
            <a:ext cx="1079500" cy="646331"/>
          </a:xfrm>
          <a:prstGeom prst="rect">
            <a:avLst/>
          </a:prstGeom>
          <a:solidFill>
            <a:schemeClr val="bg1"/>
          </a:solidFill>
        </p:spPr>
        <p:txBody>
          <a:bodyPr wrap="square" rtlCol="0">
            <a:spAutoFit/>
          </a:bodyPr>
          <a:lstStyle/>
          <a:p>
            <a:r>
              <a:rPr lang="en-US" dirty="0"/>
              <a:t>Auxiliary Spillway</a:t>
            </a:r>
          </a:p>
        </p:txBody>
      </p:sp>
      <p:cxnSp>
        <p:nvCxnSpPr>
          <p:cNvPr id="14" name="Straight Arrow Connector 13">
            <a:extLst>
              <a:ext uri="{FF2B5EF4-FFF2-40B4-BE49-F238E27FC236}">
                <a16:creationId xmlns:a16="http://schemas.microsoft.com/office/drawing/2014/main" id="{A4876AE9-3BCB-6BEE-75CF-5810604A3C6E}"/>
              </a:ext>
            </a:extLst>
          </p:cNvPr>
          <p:cNvCxnSpPr>
            <a:cxnSpLocks/>
            <a:stCxn id="12" idx="0"/>
          </p:cNvCxnSpPr>
          <p:nvPr/>
        </p:nvCxnSpPr>
        <p:spPr>
          <a:xfrm flipV="1">
            <a:off x="5714390" y="5357674"/>
            <a:ext cx="603440" cy="369388"/>
          </a:xfrm>
          <a:prstGeom prst="straightConnector1">
            <a:avLst/>
          </a:prstGeom>
          <a:ln w="28575">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3828D457-0826-1708-5A61-1FEEE11AA976}"/>
              </a:ext>
            </a:extLst>
          </p:cNvPr>
          <p:cNvSpPr txBox="1"/>
          <p:nvPr/>
        </p:nvSpPr>
        <p:spPr>
          <a:xfrm>
            <a:off x="9935820" y="4094503"/>
            <a:ext cx="1164207" cy="369332"/>
          </a:xfrm>
          <a:prstGeom prst="rect">
            <a:avLst/>
          </a:prstGeom>
          <a:solidFill>
            <a:schemeClr val="bg1"/>
          </a:solidFill>
        </p:spPr>
        <p:txBody>
          <a:bodyPr wrap="square" rtlCol="0">
            <a:spAutoFit/>
          </a:bodyPr>
          <a:lstStyle/>
          <a:p>
            <a:r>
              <a:rPr lang="en-US" dirty="0"/>
              <a:t>Dam Crest</a:t>
            </a:r>
          </a:p>
        </p:txBody>
      </p:sp>
      <p:cxnSp>
        <p:nvCxnSpPr>
          <p:cNvPr id="22" name="Straight Arrow Connector 21">
            <a:extLst>
              <a:ext uri="{FF2B5EF4-FFF2-40B4-BE49-F238E27FC236}">
                <a16:creationId xmlns:a16="http://schemas.microsoft.com/office/drawing/2014/main" id="{2EB3F387-BEFA-A328-A19C-DDAEA09758A4}"/>
              </a:ext>
            </a:extLst>
          </p:cNvPr>
          <p:cNvCxnSpPr>
            <a:cxnSpLocks/>
          </p:cNvCxnSpPr>
          <p:nvPr/>
        </p:nvCxnSpPr>
        <p:spPr>
          <a:xfrm flipH="1" flipV="1">
            <a:off x="9430074" y="4189941"/>
            <a:ext cx="505746" cy="89228"/>
          </a:xfrm>
          <a:prstGeom prst="straightConnector1">
            <a:avLst/>
          </a:prstGeom>
          <a:ln w="28575">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C1A65B0D-1BB5-4EB4-ECEB-69AC346C3385}"/>
              </a:ext>
            </a:extLst>
          </p:cNvPr>
          <p:cNvSpPr txBox="1"/>
          <p:nvPr/>
        </p:nvSpPr>
        <p:spPr>
          <a:xfrm>
            <a:off x="7346598" y="2314917"/>
            <a:ext cx="1164207" cy="646331"/>
          </a:xfrm>
          <a:prstGeom prst="rect">
            <a:avLst/>
          </a:prstGeom>
          <a:solidFill>
            <a:schemeClr val="bg1"/>
          </a:solidFill>
        </p:spPr>
        <p:txBody>
          <a:bodyPr wrap="square" rtlCol="0">
            <a:spAutoFit/>
          </a:bodyPr>
          <a:lstStyle/>
          <a:p>
            <a:r>
              <a:rPr lang="en-US" dirty="0"/>
              <a:t>Riser Structure</a:t>
            </a:r>
          </a:p>
        </p:txBody>
      </p:sp>
      <p:cxnSp>
        <p:nvCxnSpPr>
          <p:cNvPr id="28" name="Straight Arrow Connector 27">
            <a:extLst>
              <a:ext uri="{FF2B5EF4-FFF2-40B4-BE49-F238E27FC236}">
                <a16:creationId xmlns:a16="http://schemas.microsoft.com/office/drawing/2014/main" id="{884671CE-AEBF-F7CA-6D75-52DDF2585FC7}"/>
              </a:ext>
            </a:extLst>
          </p:cNvPr>
          <p:cNvCxnSpPr>
            <a:cxnSpLocks/>
            <a:stCxn id="27" idx="2"/>
          </p:cNvCxnSpPr>
          <p:nvPr/>
        </p:nvCxnSpPr>
        <p:spPr>
          <a:xfrm>
            <a:off x="7928702" y="2961248"/>
            <a:ext cx="104625" cy="935504"/>
          </a:xfrm>
          <a:prstGeom prst="straightConnector1">
            <a:avLst/>
          </a:prstGeom>
          <a:ln w="28575">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5B78854-9955-32FC-4B6A-3B370878824B}"/>
              </a:ext>
            </a:extLst>
          </p:cNvPr>
          <p:cNvCxnSpPr>
            <a:cxnSpLocks/>
          </p:cNvCxnSpPr>
          <p:nvPr/>
        </p:nvCxnSpPr>
        <p:spPr>
          <a:xfrm flipH="1" flipV="1">
            <a:off x="8141494" y="3931444"/>
            <a:ext cx="1358106" cy="11802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4E0BFA2-FDEC-7863-51A0-0444B4BC641B}"/>
              </a:ext>
            </a:extLst>
          </p:cNvPr>
          <p:cNvSpPr txBox="1"/>
          <p:nvPr/>
        </p:nvSpPr>
        <p:spPr>
          <a:xfrm>
            <a:off x="10304184" y="4576655"/>
            <a:ext cx="1015880" cy="923330"/>
          </a:xfrm>
          <a:prstGeom prst="rect">
            <a:avLst/>
          </a:prstGeom>
          <a:solidFill>
            <a:schemeClr val="bg1"/>
          </a:solidFill>
        </p:spPr>
        <p:txBody>
          <a:bodyPr wrap="square" rtlCol="0">
            <a:spAutoFit/>
          </a:bodyPr>
          <a:lstStyle/>
          <a:p>
            <a:r>
              <a:rPr lang="en-US" dirty="0"/>
              <a:t>Principal Spillway Conduit</a:t>
            </a:r>
          </a:p>
        </p:txBody>
      </p:sp>
      <p:cxnSp>
        <p:nvCxnSpPr>
          <p:cNvPr id="35" name="Straight Arrow Connector 34">
            <a:extLst>
              <a:ext uri="{FF2B5EF4-FFF2-40B4-BE49-F238E27FC236}">
                <a16:creationId xmlns:a16="http://schemas.microsoft.com/office/drawing/2014/main" id="{605FFEF3-2284-4D28-C585-944C8950CBA5}"/>
              </a:ext>
            </a:extLst>
          </p:cNvPr>
          <p:cNvCxnSpPr>
            <a:cxnSpLocks/>
          </p:cNvCxnSpPr>
          <p:nvPr/>
        </p:nvCxnSpPr>
        <p:spPr>
          <a:xfrm flipH="1">
            <a:off x="9309258" y="4854411"/>
            <a:ext cx="1053942" cy="97020"/>
          </a:xfrm>
          <a:prstGeom prst="straightConnector1">
            <a:avLst/>
          </a:prstGeom>
          <a:ln w="28575">
            <a:solidFill>
              <a:schemeClr val="bg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2" name="Content Placeholder 10">
            <a:extLst>
              <a:ext uri="{FF2B5EF4-FFF2-40B4-BE49-F238E27FC236}">
                <a16:creationId xmlns:a16="http://schemas.microsoft.com/office/drawing/2014/main" id="{8D696E3A-EFC4-0EBE-1FB5-FCE29AF1C831}"/>
              </a:ext>
            </a:extLst>
          </p:cNvPr>
          <p:cNvSpPr txBox="1">
            <a:spLocks/>
          </p:cNvSpPr>
          <p:nvPr/>
        </p:nvSpPr>
        <p:spPr>
          <a:xfrm>
            <a:off x="808613" y="1500327"/>
            <a:ext cx="4255377" cy="21477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Riser Structure</a:t>
            </a:r>
          </a:p>
          <a:p>
            <a:r>
              <a:rPr lang="en-US" dirty="0">
                <a:solidFill>
                  <a:schemeClr val="bg1"/>
                </a:solidFill>
              </a:rPr>
              <a:t>Principal Spillway</a:t>
            </a:r>
          </a:p>
          <a:p>
            <a:r>
              <a:rPr lang="en-US" dirty="0">
                <a:solidFill>
                  <a:schemeClr val="bg1"/>
                </a:solidFill>
              </a:rPr>
              <a:t>Auxiliary Spillway </a:t>
            </a:r>
          </a:p>
          <a:p>
            <a:r>
              <a:rPr lang="en-US" dirty="0">
                <a:solidFill>
                  <a:schemeClr val="bg1"/>
                </a:solidFill>
              </a:rPr>
              <a:t>Dam (Embankment) Crest </a:t>
            </a:r>
          </a:p>
          <a:p>
            <a:pPr marL="0" indent="0">
              <a:buNone/>
            </a:pPr>
            <a:endParaRPr lang="en-US" dirty="0">
              <a:solidFill>
                <a:schemeClr val="bg1"/>
              </a:solidFill>
            </a:endParaRPr>
          </a:p>
          <a:p>
            <a:pPr lvl="1"/>
            <a:endParaRPr lang="en-US" dirty="0">
              <a:solidFill>
                <a:schemeClr val="bg1"/>
              </a:solidFill>
            </a:endParaRPr>
          </a:p>
        </p:txBody>
      </p:sp>
      <p:sp>
        <p:nvSpPr>
          <p:cNvPr id="3" name="Slide Number Placeholder 2">
            <a:extLst>
              <a:ext uri="{FF2B5EF4-FFF2-40B4-BE49-F238E27FC236}">
                <a16:creationId xmlns:a16="http://schemas.microsoft.com/office/drawing/2014/main" id="{D1924901-E0ED-01D4-A35B-E78F279F026F}"/>
              </a:ext>
            </a:extLst>
          </p:cNvPr>
          <p:cNvSpPr>
            <a:spLocks noGrp="1"/>
          </p:cNvSpPr>
          <p:nvPr>
            <p:ph type="sldNum" sz="quarter" idx="12"/>
          </p:nvPr>
        </p:nvSpPr>
        <p:spPr/>
        <p:txBody>
          <a:bodyPr/>
          <a:lstStyle/>
          <a:p>
            <a:fld id="{A92EDAE8-E70E-4CC0-9CAB-68447BBE7E3F}" type="slidenum">
              <a:rPr lang="en-US" smtClean="0"/>
              <a:t>7</a:t>
            </a:fld>
            <a:endParaRPr lang="en-US"/>
          </a:p>
        </p:txBody>
      </p:sp>
      <p:cxnSp>
        <p:nvCxnSpPr>
          <p:cNvPr id="23" name="Straight Connector 22">
            <a:extLst>
              <a:ext uri="{FF2B5EF4-FFF2-40B4-BE49-F238E27FC236}">
                <a16:creationId xmlns:a16="http://schemas.microsoft.com/office/drawing/2014/main" id="{4C653742-07C4-CCE6-003F-6CEF58289023}"/>
              </a:ext>
            </a:extLst>
          </p:cNvPr>
          <p:cNvCxnSpPr>
            <a:cxnSpLocks/>
          </p:cNvCxnSpPr>
          <p:nvPr/>
        </p:nvCxnSpPr>
        <p:spPr>
          <a:xfrm>
            <a:off x="5568017" y="4902921"/>
            <a:ext cx="266103" cy="2738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409D99-0312-9EE3-4EA9-495B30A57E58}"/>
              </a:ext>
            </a:extLst>
          </p:cNvPr>
          <p:cNvCxnSpPr>
            <a:cxnSpLocks/>
          </p:cNvCxnSpPr>
          <p:nvPr/>
        </p:nvCxnSpPr>
        <p:spPr>
          <a:xfrm flipH="1" flipV="1">
            <a:off x="6096000" y="4729055"/>
            <a:ext cx="261882" cy="1738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5C2E011-5FAE-3D2A-81D2-CB61C2D2B3CF}"/>
              </a:ext>
            </a:extLst>
          </p:cNvPr>
          <p:cNvCxnSpPr>
            <a:cxnSpLocks/>
          </p:cNvCxnSpPr>
          <p:nvPr/>
        </p:nvCxnSpPr>
        <p:spPr>
          <a:xfrm>
            <a:off x="5809581" y="5138759"/>
            <a:ext cx="1149523" cy="538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3793080-F087-C916-AF8C-6DDB95886266}"/>
              </a:ext>
            </a:extLst>
          </p:cNvPr>
          <p:cNvCxnSpPr>
            <a:cxnSpLocks/>
          </p:cNvCxnSpPr>
          <p:nvPr/>
        </p:nvCxnSpPr>
        <p:spPr>
          <a:xfrm>
            <a:off x="6317830" y="4869365"/>
            <a:ext cx="1188989" cy="6625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36C0C2-40CA-66D1-1390-7C3E876A9611}"/>
              </a:ext>
            </a:extLst>
          </p:cNvPr>
          <p:cNvCxnSpPr>
            <a:cxnSpLocks/>
          </p:cNvCxnSpPr>
          <p:nvPr/>
        </p:nvCxnSpPr>
        <p:spPr>
          <a:xfrm>
            <a:off x="6946542" y="5667648"/>
            <a:ext cx="560277" cy="989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49E15B3-97A4-BF3A-4A7E-1FB8302A2C55}"/>
              </a:ext>
            </a:extLst>
          </p:cNvPr>
          <p:cNvCxnSpPr>
            <a:cxnSpLocks/>
          </p:cNvCxnSpPr>
          <p:nvPr/>
        </p:nvCxnSpPr>
        <p:spPr>
          <a:xfrm flipV="1">
            <a:off x="7488872" y="5138759"/>
            <a:ext cx="1858499" cy="3884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2FBBDF-39AE-15EF-E04C-616BE377F0C6}"/>
              </a:ext>
            </a:extLst>
          </p:cNvPr>
          <p:cNvCxnSpPr>
            <a:cxnSpLocks/>
          </p:cNvCxnSpPr>
          <p:nvPr/>
        </p:nvCxnSpPr>
        <p:spPr>
          <a:xfrm flipV="1">
            <a:off x="7488872" y="5247409"/>
            <a:ext cx="2010728" cy="4196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75FC09C-780B-3B77-7069-036C093D90E0}"/>
              </a:ext>
            </a:extLst>
          </p:cNvPr>
          <p:cNvSpPr txBox="1"/>
          <p:nvPr/>
        </p:nvSpPr>
        <p:spPr>
          <a:xfrm>
            <a:off x="6279730" y="3405665"/>
            <a:ext cx="1164207" cy="369332"/>
          </a:xfrm>
          <a:prstGeom prst="rect">
            <a:avLst/>
          </a:prstGeom>
          <a:solidFill>
            <a:schemeClr val="bg1"/>
          </a:solidFill>
        </p:spPr>
        <p:txBody>
          <a:bodyPr wrap="square" rtlCol="0">
            <a:spAutoFit/>
          </a:bodyPr>
          <a:lstStyle/>
          <a:p>
            <a:r>
              <a:rPr lang="en-US" dirty="0"/>
              <a:t>Reservoir</a:t>
            </a:r>
          </a:p>
        </p:txBody>
      </p:sp>
      <p:pic>
        <p:nvPicPr>
          <p:cNvPr id="57" name="Picture 56" descr="A tall tower in a field&#10;&#10;Description automatically generated">
            <a:extLst>
              <a:ext uri="{FF2B5EF4-FFF2-40B4-BE49-F238E27FC236}">
                <a16:creationId xmlns:a16="http://schemas.microsoft.com/office/drawing/2014/main" id="{1F6BC47B-247D-F66F-6A69-84908FB08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5770" y="3955946"/>
            <a:ext cx="2762796" cy="2072097"/>
          </a:xfrm>
          <a:prstGeom prst="rect">
            <a:avLst/>
          </a:prstGeom>
        </p:spPr>
      </p:pic>
      <p:cxnSp>
        <p:nvCxnSpPr>
          <p:cNvPr id="58" name="Straight Arrow Connector 57">
            <a:extLst>
              <a:ext uri="{FF2B5EF4-FFF2-40B4-BE49-F238E27FC236}">
                <a16:creationId xmlns:a16="http://schemas.microsoft.com/office/drawing/2014/main" id="{01747376-B1B6-944C-FAEF-AE676E93B492}"/>
              </a:ext>
            </a:extLst>
          </p:cNvPr>
          <p:cNvCxnSpPr>
            <a:cxnSpLocks/>
          </p:cNvCxnSpPr>
          <p:nvPr/>
        </p:nvCxnSpPr>
        <p:spPr>
          <a:xfrm flipV="1">
            <a:off x="11078196" y="1414403"/>
            <a:ext cx="0" cy="479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9C97364-BB10-711D-AA72-1A31187170D1}"/>
              </a:ext>
            </a:extLst>
          </p:cNvPr>
          <p:cNvSpPr txBox="1"/>
          <p:nvPr/>
        </p:nvSpPr>
        <p:spPr>
          <a:xfrm>
            <a:off x="10830545" y="1840310"/>
            <a:ext cx="269482" cy="584775"/>
          </a:xfrm>
          <a:prstGeom prst="rect">
            <a:avLst/>
          </a:prstGeom>
          <a:noFill/>
        </p:spPr>
        <p:txBody>
          <a:bodyPr wrap="square" rtlCol="0">
            <a:spAutoFit/>
          </a:bodyPr>
          <a:lstStyle/>
          <a:p>
            <a:r>
              <a:rPr lang="en-US" sz="3200" dirty="0">
                <a:solidFill>
                  <a:schemeClr val="bg1"/>
                </a:solidFill>
              </a:rPr>
              <a:t>N</a:t>
            </a:r>
          </a:p>
        </p:txBody>
      </p:sp>
    </p:spTree>
    <p:extLst>
      <p:ext uri="{BB962C8B-B14F-4D97-AF65-F5344CB8AC3E}">
        <p14:creationId xmlns:p14="http://schemas.microsoft.com/office/powerpoint/2010/main" val="343115270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Background</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lnSpcReduction="10000"/>
          </a:bodyPr>
          <a:lstStyle/>
          <a:p>
            <a:r>
              <a:rPr lang="en-US" dirty="0">
                <a:solidFill>
                  <a:schemeClr val="bg1"/>
                </a:solidFill>
              </a:rPr>
              <a:t>Dams constructed between 1959 and 1960 for the purpose of flood protection. </a:t>
            </a:r>
          </a:p>
          <a:p>
            <a:r>
              <a:rPr lang="en-US" dirty="0">
                <a:solidFill>
                  <a:schemeClr val="bg1"/>
                </a:solidFill>
              </a:rPr>
              <a:t>Dams originally built as low hazard potential but are now rated as </a:t>
            </a:r>
            <a:r>
              <a:rPr lang="en-US" dirty="0">
                <a:solidFill>
                  <a:schemeClr val="accent4">
                    <a:lumMod val="60000"/>
                    <a:lumOff val="40000"/>
                  </a:schemeClr>
                </a:solidFill>
              </a:rPr>
              <a:t>high hazard potential</a:t>
            </a:r>
            <a:r>
              <a:rPr lang="en-US" dirty="0">
                <a:solidFill>
                  <a:schemeClr val="bg1"/>
                </a:solidFill>
              </a:rPr>
              <a:t>. </a:t>
            </a:r>
          </a:p>
          <a:p>
            <a:r>
              <a:rPr lang="en-US" dirty="0">
                <a:solidFill>
                  <a:schemeClr val="bg1"/>
                </a:solidFill>
              </a:rPr>
              <a:t>2023 condition assessment found that the dams </a:t>
            </a:r>
            <a:r>
              <a:rPr lang="en-US" dirty="0">
                <a:solidFill>
                  <a:schemeClr val="accent4">
                    <a:lumMod val="60000"/>
                    <a:lumOff val="40000"/>
                  </a:schemeClr>
                </a:solidFill>
              </a:rPr>
              <a:t>do not meet</a:t>
            </a:r>
            <a:r>
              <a:rPr lang="en-US" dirty="0">
                <a:solidFill>
                  <a:schemeClr val="bg1"/>
                </a:solidFill>
              </a:rPr>
              <a:t> current design and safety standards with the following deficiencies: </a:t>
            </a:r>
          </a:p>
          <a:p>
            <a:pPr marL="800100" lvl="1" indent="-342900">
              <a:lnSpc>
                <a:spcPct val="107000"/>
              </a:lnSpc>
              <a:spcAft>
                <a:spcPts val="800"/>
              </a:spcAft>
              <a:buFont typeface="Symbol" panose="05050102010706020507" pitchFamily="18" charset="2"/>
              <a:buChar char=""/>
            </a:pPr>
            <a:r>
              <a:rPr lang="en-US" dirty="0">
                <a:solidFill>
                  <a:schemeClr val="bg1"/>
                </a:solidFill>
              </a:rPr>
              <a:t>Inadequate principal and/or auxiliary spillways</a:t>
            </a:r>
          </a:p>
          <a:p>
            <a:pPr marL="800100" lvl="1" indent="-342900">
              <a:lnSpc>
                <a:spcPct val="107000"/>
              </a:lnSpc>
              <a:spcAft>
                <a:spcPts val="800"/>
              </a:spcAft>
              <a:buFont typeface="Symbol" panose="05050102010706020507" pitchFamily="18" charset="2"/>
              <a:buChar char=""/>
            </a:pPr>
            <a:r>
              <a:rPr lang="en-US" dirty="0">
                <a:solidFill>
                  <a:schemeClr val="bg1"/>
                </a:solidFill>
              </a:rPr>
              <a:t>Insufficient embankment crest width  </a:t>
            </a:r>
          </a:p>
          <a:p>
            <a:pPr marL="800100" lvl="1" indent="-342900">
              <a:lnSpc>
                <a:spcPct val="107000"/>
              </a:lnSpc>
              <a:spcAft>
                <a:spcPts val="800"/>
              </a:spcAft>
              <a:buFont typeface="Symbol" panose="05050102010706020507" pitchFamily="18" charset="2"/>
              <a:buChar char=""/>
            </a:pPr>
            <a:r>
              <a:rPr lang="en-US" dirty="0">
                <a:solidFill>
                  <a:schemeClr val="bg1"/>
                </a:solidFill>
              </a:rPr>
              <a:t>No embankment filters for drainage and seepage management</a:t>
            </a:r>
          </a:p>
          <a:p>
            <a:pPr marL="800100" lvl="1" indent="-342900">
              <a:lnSpc>
                <a:spcPct val="107000"/>
              </a:lnSpc>
              <a:spcAft>
                <a:spcPts val="800"/>
              </a:spcAft>
              <a:buFont typeface="Symbol" panose="05050102010706020507" pitchFamily="18" charset="2"/>
              <a:buChar char=""/>
            </a:pPr>
            <a:r>
              <a:rPr lang="en-US" dirty="0">
                <a:solidFill>
                  <a:schemeClr val="bg1"/>
                </a:solidFill>
              </a:rPr>
              <a:t>Other deficiencies may still be identified</a:t>
            </a:r>
          </a:p>
          <a:p>
            <a:pPr lvl="1"/>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3" name="Slide Number Placeholder 2">
            <a:extLst>
              <a:ext uri="{FF2B5EF4-FFF2-40B4-BE49-F238E27FC236}">
                <a16:creationId xmlns:a16="http://schemas.microsoft.com/office/drawing/2014/main" id="{72EA7304-61FA-9CE4-104D-120DC2A9CE4A}"/>
              </a:ext>
            </a:extLst>
          </p:cNvPr>
          <p:cNvSpPr>
            <a:spLocks noGrp="1"/>
          </p:cNvSpPr>
          <p:nvPr>
            <p:ph type="sldNum" sz="quarter" idx="12"/>
          </p:nvPr>
        </p:nvSpPr>
        <p:spPr/>
        <p:txBody>
          <a:bodyPr/>
          <a:lstStyle/>
          <a:p>
            <a:fld id="{A92EDAE8-E70E-4CC0-9CAB-68447BBE7E3F}" type="slidenum">
              <a:rPr lang="en-US" smtClean="0"/>
              <a:t>8</a:t>
            </a:fld>
            <a:endParaRPr lang="en-US"/>
          </a:p>
        </p:txBody>
      </p:sp>
    </p:spTree>
    <p:extLst>
      <p:ext uri="{BB962C8B-B14F-4D97-AF65-F5344CB8AC3E}">
        <p14:creationId xmlns:p14="http://schemas.microsoft.com/office/powerpoint/2010/main" val="137315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33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2750-CF18-F4C3-A78C-74ACB3CF9659}"/>
              </a:ext>
            </a:extLst>
          </p:cNvPr>
          <p:cNvSpPr>
            <a:spLocks noGrp="1"/>
          </p:cNvSpPr>
          <p:nvPr>
            <p:ph type="title"/>
          </p:nvPr>
        </p:nvSpPr>
        <p:spPr>
          <a:xfrm>
            <a:off x="838199" y="418588"/>
            <a:ext cx="10615827" cy="762512"/>
          </a:xfrm>
          <a:solidFill>
            <a:schemeClr val="bg1">
              <a:lumMod val="65000"/>
              <a:alpha val="30000"/>
            </a:schemeClr>
          </a:solidFill>
        </p:spPr>
        <p:txBody>
          <a:bodyPr>
            <a:normAutofit/>
          </a:bodyPr>
          <a:lstStyle/>
          <a:p>
            <a:r>
              <a:rPr lang="en-US" sz="4800" dirty="0">
                <a:solidFill>
                  <a:schemeClr val="bg1"/>
                </a:solidFill>
                <a:cs typeface="Segoe UI" panose="020B0502040204020203" pitchFamily="34" charset="0"/>
              </a:rPr>
              <a:t>Benefits</a:t>
            </a:r>
          </a:p>
        </p:txBody>
      </p:sp>
      <p:cxnSp>
        <p:nvCxnSpPr>
          <p:cNvPr id="18" name="Straight Connector 17">
            <a:extLst>
              <a:ext uri="{FF2B5EF4-FFF2-40B4-BE49-F238E27FC236}">
                <a16:creationId xmlns:a16="http://schemas.microsoft.com/office/drawing/2014/main" id="{031560F4-F16E-EE0D-2615-738011673410}"/>
              </a:ext>
            </a:extLst>
          </p:cNvPr>
          <p:cNvCxnSpPr>
            <a:cxnSpLocks/>
          </p:cNvCxnSpPr>
          <p:nvPr/>
        </p:nvCxnSpPr>
        <p:spPr>
          <a:xfrm>
            <a:off x="838199" y="1180453"/>
            <a:ext cx="10615827" cy="0"/>
          </a:xfrm>
          <a:prstGeom prst="line">
            <a:avLst/>
          </a:prstGeom>
          <a:ln w="50800" cap="flat">
            <a:solidFill>
              <a:srgbClr val="1679BF"/>
            </a:solidFill>
            <a:headEnd type="none"/>
          </a:ln>
        </p:spPr>
        <p:style>
          <a:lnRef idx="1">
            <a:schemeClr val="accent1"/>
          </a:lnRef>
          <a:fillRef idx="0">
            <a:schemeClr val="accent1"/>
          </a:fillRef>
          <a:effectRef idx="0">
            <a:schemeClr val="accent1"/>
          </a:effectRef>
          <a:fontRef idx="minor">
            <a:schemeClr val="tx1"/>
          </a:fontRef>
        </p:style>
      </p:cxnSp>
      <p:sp>
        <p:nvSpPr>
          <p:cNvPr id="23" name="Content Placeholder 10">
            <a:extLst>
              <a:ext uri="{FF2B5EF4-FFF2-40B4-BE49-F238E27FC236}">
                <a16:creationId xmlns:a16="http://schemas.microsoft.com/office/drawing/2014/main" id="{FCD0E9C0-5F20-9BCD-ECAC-267829C48F4F}"/>
              </a:ext>
            </a:extLst>
          </p:cNvPr>
          <p:cNvSpPr>
            <a:spLocks noGrp="1"/>
          </p:cNvSpPr>
          <p:nvPr>
            <p:ph idx="1"/>
          </p:nvPr>
        </p:nvSpPr>
        <p:spPr>
          <a:xfrm>
            <a:off x="838200" y="1500326"/>
            <a:ext cx="10515600" cy="4676637"/>
          </a:xfrm>
        </p:spPr>
        <p:txBody>
          <a:bodyPr>
            <a:normAutofit/>
          </a:bodyPr>
          <a:lstStyle/>
          <a:p>
            <a:r>
              <a:rPr lang="en-US" dirty="0">
                <a:solidFill>
                  <a:schemeClr val="bg1"/>
                </a:solidFill>
              </a:rPr>
              <a:t>Sediment retention </a:t>
            </a:r>
          </a:p>
          <a:p>
            <a:r>
              <a:rPr lang="en-US" dirty="0">
                <a:solidFill>
                  <a:schemeClr val="bg1"/>
                </a:solidFill>
              </a:rPr>
              <a:t>Flood protection for minor events </a:t>
            </a:r>
          </a:p>
          <a:p>
            <a:r>
              <a:rPr lang="en-US" dirty="0">
                <a:solidFill>
                  <a:schemeClr val="bg1"/>
                </a:solidFill>
              </a:rPr>
              <a:t>Could be modified to provide protection for the larger design storm events. </a:t>
            </a:r>
          </a:p>
          <a:p>
            <a:pPr marL="457200" lvl="1"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
        <p:nvSpPr>
          <p:cNvPr id="3" name="Slide Number Placeholder 2">
            <a:extLst>
              <a:ext uri="{FF2B5EF4-FFF2-40B4-BE49-F238E27FC236}">
                <a16:creationId xmlns:a16="http://schemas.microsoft.com/office/drawing/2014/main" id="{72EA7304-61FA-9CE4-104D-120DC2A9CE4A}"/>
              </a:ext>
            </a:extLst>
          </p:cNvPr>
          <p:cNvSpPr>
            <a:spLocks noGrp="1"/>
          </p:cNvSpPr>
          <p:nvPr>
            <p:ph type="sldNum" sz="quarter" idx="12"/>
          </p:nvPr>
        </p:nvSpPr>
        <p:spPr/>
        <p:txBody>
          <a:bodyPr/>
          <a:lstStyle/>
          <a:p>
            <a:fld id="{A92EDAE8-E70E-4CC0-9CAB-68447BBE7E3F}" type="slidenum">
              <a:rPr lang="en-US" smtClean="0"/>
              <a:t>9</a:t>
            </a:fld>
            <a:endParaRPr lang="en-US"/>
          </a:p>
        </p:txBody>
      </p:sp>
      <p:pic>
        <p:nvPicPr>
          <p:cNvPr id="6" name="Picture 5" descr="A construction site with a truck&#10;&#10;Description automatically generated">
            <a:extLst>
              <a:ext uri="{FF2B5EF4-FFF2-40B4-BE49-F238E27FC236}">
                <a16:creationId xmlns:a16="http://schemas.microsoft.com/office/drawing/2014/main" id="{198FBC6C-1341-85FC-66B6-30B246739B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4693" y="3429000"/>
            <a:ext cx="4822613" cy="3198372"/>
          </a:xfrm>
          <a:prstGeom prst="rect">
            <a:avLst/>
          </a:prstGeom>
        </p:spPr>
      </p:pic>
    </p:spTree>
    <p:extLst>
      <p:ext uri="{BB962C8B-B14F-4D97-AF65-F5344CB8AC3E}">
        <p14:creationId xmlns:p14="http://schemas.microsoft.com/office/powerpoint/2010/main" val="28374444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D25A68E8647C40A917863A659D36D5" ma:contentTypeVersion="14" ma:contentTypeDescription="Create a new document." ma:contentTypeScope="" ma:versionID="f13ea7a6219819d4ef4283175ef6c0f0">
  <xsd:schema xmlns:xsd="http://www.w3.org/2001/XMLSchema" xmlns:xs="http://www.w3.org/2001/XMLSchema" xmlns:p="http://schemas.microsoft.com/office/2006/metadata/properties" xmlns:ns2="cbba0903-fb8b-49df-a986-e15087dc35c7" xmlns:ns3="8ea3978e-56ee-434e-8f52-19924cc4d303" targetNamespace="http://schemas.microsoft.com/office/2006/metadata/properties" ma:root="true" ma:fieldsID="d30b342f738039f4b7daad8cb68c2220" ns2:_="" ns3:_="">
    <xsd:import namespace="cbba0903-fb8b-49df-a986-e15087dc35c7"/>
    <xsd:import namespace="8ea3978e-56ee-434e-8f52-19924cc4d3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a0903-fb8b-49df-a986-e15087dc3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20b3a9a-9178-4a6d-b079-fdfb03e9f17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a3978e-56ee-434e-8f52-19924cc4d30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86f3340-f4c7-47b8-b410-dd10d0050b68}" ma:internalName="TaxCatchAll" ma:showField="CatchAllData" ma:web="8ea3978e-56ee-434e-8f52-19924cc4d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a3978e-56ee-434e-8f52-19924cc4d303" xsi:nil="true"/>
    <lcf76f155ced4ddcb4097134ff3c332f xmlns="cbba0903-fb8b-49df-a986-e15087dc35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3180B4-4DF6-434B-991F-572C439F01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a0903-fb8b-49df-a986-e15087dc35c7"/>
    <ds:schemaRef ds:uri="8ea3978e-56ee-434e-8f52-19924cc4d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CEBF73-85AD-4537-8B7F-1D87B6861A41}">
  <ds:schemaRefs>
    <ds:schemaRef ds:uri="http://schemas.microsoft.com/sharepoint/v3/contenttype/forms"/>
  </ds:schemaRefs>
</ds:datastoreItem>
</file>

<file path=customXml/itemProps3.xml><?xml version="1.0" encoding="utf-8"?>
<ds:datastoreItem xmlns:ds="http://schemas.openxmlformats.org/officeDocument/2006/customXml" ds:itemID="{383ADE37-7DA2-495A-B6B8-ADDF2A9BC3DF}">
  <ds:schemaRefs>
    <ds:schemaRef ds:uri="http://schemas.microsoft.com/office/infopath/2007/PartnerControl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purl.org/dc/elements/1.1/"/>
    <ds:schemaRef ds:uri="http://purl.org/dc/terms/"/>
    <ds:schemaRef ds:uri="8ea3978e-56ee-434e-8f52-19924cc4d303"/>
    <ds:schemaRef ds:uri="cbba0903-fb8b-49df-a986-e15087dc35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4312</TotalTime>
  <Words>2212</Words>
  <Application>Microsoft Office PowerPoint</Application>
  <PresentationFormat>Widescreen</PresentationFormat>
  <Paragraphs>466</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Aptos</vt:lpstr>
      <vt:lpstr>Arial</vt:lpstr>
      <vt:lpstr>Arial Narrow</vt:lpstr>
      <vt:lpstr>Calibri</vt:lpstr>
      <vt:lpstr>Calibri Light</vt:lpstr>
      <vt:lpstr>Segoe UI</vt:lpstr>
      <vt:lpstr>Symbol</vt:lpstr>
      <vt:lpstr>Office Theme</vt:lpstr>
      <vt:lpstr>Supplemental Watershed Plan-Environmental Assessment for the Upper Rio Penasco Sites 1, 2, &amp; 3A Dam Rehabilitation Project</vt:lpstr>
      <vt:lpstr>Meeting Agenda</vt:lpstr>
      <vt:lpstr>Meeting Logistics</vt:lpstr>
      <vt:lpstr>Introductions</vt:lpstr>
      <vt:lpstr>Project Location</vt:lpstr>
      <vt:lpstr>Project Location</vt:lpstr>
      <vt:lpstr>Dam Components</vt:lpstr>
      <vt:lpstr>Background</vt:lpstr>
      <vt:lpstr>Benefits</vt:lpstr>
      <vt:lpstr>Dam Breach Inundation – Bear Creek</vt:lpstr>
      <vt:lpstr>Dam Breach Inundation – Curtis Canyon</vt:lpstr>
      <vt:lpstr>Dam Breach Inundation – Graveyard Canyon</vt:lpstr>
      <vt:lpstr>What is a watershed?</vt:lpstr>
      <vt:lpstr>The “NRCS Watershed Umbrella”</vt:lpstr>
      <vt:lpstr>Program Requirements</vt:lpstr>
      <vt:lpstr>Rehab Program Cost Share</vt:lpstr>
      <vt:lpstr>Rehab Program Steps</vt:lpstr>
      <vt:lpstr>Link to NRCS WFPO Program Web Page:</vt:lpstr>
      <vt:lpstr>National Environmental Policy Act (NEPA) Process </vt:lpstr>
      <vt:lpstr>What will the Watershed Plan-EA include?</vt:lpstr>
      <vt:lpstr>Purpose and Need</vt:lpstr>
      <vt:lpstr>Scope of Work</vt:lpstr>
      <vt:lpstr>Phase 1: Goals, Objectives, Purpose and Need</vt:lpstr>
      <vt:lpstr>Phase 2: Inventory and Analyze Resources</vt:lpstr>
      <vt:lpstr>Environmental Resources</vt:lpstr>
      <vt:lpstr>Social and Economic Resources </vt:lpstr>
      <vt:lpstr>Cultural Resources </vt:lpstr>
      <vt:lpstr>Phase 3: Alternatives Formulation </vt:lpstr>
      <vt:lpstr>Phase 4: Prepare Plan-Environmental Assessment</vt:lpstr>
      <vt:lpstr>Agency and Public Input</vt:lpstr>
      <vt:lpstr>Public Input on Resources</vt:lpstr>
      <vt:lpstr>Public Input: How to Submit Comments?</vt:lpstr>
      <vt:lpstr>Discussion on Possible Benefits &amp; Considerations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Chiques Creek Legacy Sediment Removal Project</dc:title>
  <dc:creator>Christopher Leclair</dc:creator>
  <cp:lastModifiedBy>Ezra Stockton</cp:lastModifiedBy>
  <cp:revision>147</cp:revision>
  <cp:lastPrinted>2023-02-21T16:24:35Z</cp:lastPrinted>
  <dcterms:created xsi:type="dcterms:W3CDTF">2022-07-12T22:38:13Z</dcterms:created>
  <dcterms:modified xsi:type="dcterms:W3CDTF">2025-01-17T17:38:09Z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0x01010094D25A68E8647C40A917863A659D36D5</vt:lpwstr>
  </property>
  <property fmtid="{D5CDD505-2E9C-101B-9397-08002B2CF9AE}" pid="3" name="MediaServiceImageTags">
    <vt:lpwstr/>
  </property>
</Properties>
</file>