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theme/themeOverride11.xml" ContentType="application/vnd.openxmlformats-officedocument.themeOverride+xml"/>
  <Override PartName="/ppt/notesSlides/notesSlide19.xml" ContentType="application/vnd.openxmlformats-officedocument.presentationml.notesSlide+xml"/>
  <Override PartName="/ppt/theme/themeOverride1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3.xml" ContentType="application/vnd.openxmlformats-officedocument.themeOverride+xml"/>
  <Override PartName="/ppt/notesSlides/notesSlide24.xml" ContentType="application/vnd.openxmlformats-officedocument.presentationml.notesSlide+xml"/>
  <Override PartName="/ppt/theme/themeOverride14.xml" ContentType="application/vnd.openxmlformats-officedocument.themeOverride+xml"/>
  <Override PartName="/ppt/notesSlides/notesSlide25.xml" ContentType="application/vnd.openxmlformats-officedocument.presentationml.notesSlide+xml"/>
  <Override PartName="/ppt/theme/themeOverride15.xml" ContentType="application/vnd.openxmlformats-officedocument.themeOverride+xml"/>
  <Override PartName="/ppt/notesSlides/notesSlide26.xml" ContentType="application/vnd.openxmlformats-officedocument.presentationml.notesSlide+xml"/>
  <Override PartName="/ppt/theme/themeOverride16.xml" ContentType="application/vnd.openxmlformats-officedocument.themeOverride+xml"/>
  <Override PartName="/ppt/notesSlides/notesSlide27.xml" ContentType="application/vnd.openxmlformats-officedocument.presentationml.notesSlide+xml"/>
  <Override PartName="/ppt/theme/themeOverride17.xml" ContentType="application/vnd.openxmlformats-officedocument.themeOverride+xml"/>
  <Override PartName="/ppt/notesSlides/notesSlide28.xml" ContentType="application/vnd.openxmlformats-officedocument.presentationml.notesSlide+xml"/>
  <Override PartName="/ppt/theme/themeOverride18.xml" ContentType="application/vnd.openxmlformats-officedocument.themeOverride+xml"/>
  <Override PartName="/ppt/notesSlides/notesSlide29.xml" ContentType="application/vnd.openxmlformats-officedocument.presentationml.notesSlide+xml"/>
  <Override PartName="/ppt/theme/themeOverride19.xml" ContentType="application/vnd.openxmlformats-officedocument.themeOverride+xml"/>
  <Override PartName="/ppt/notesSlides/notesSlide30.xml" ContentType="application/vnd.openxmlformats-officedocument.presentationml.notesSlide+xml"/>
  <Override PartName="/ppt/theme/themeOverride20.xml" ContentType="application/vnd.openxmlformats-officedocument.themeOverride+xml"/>
  <Override PartName="/ppt/notesSlides/notesSlide31.xml" ContentType="application/vnd.openxmlformats-officedocument.presentationml.notesSlide+xml"/>
  <Override PartName="/ppt/theme/themeOverride21.xml" ContentType="application/vnd.openxmlformats-officedocument.themeOverride+xml"/>
  <Override PartName="/ppt/notesSlides/notesSlide32.xml" ContentType="application/vnd.openxmlformats-officedocument.presentationml.notesSlide+xml"/>
  <Override PartName="/ppt/theme/themeOverride22.xml" ContentType="application/vnd.openxmlformats-officedocument.themeOverride+xml"/>
  <Override PartName="/ppt/notesSlides/notesSlide33.xml" ContentType="application/vnd.openxmlformats-officedocument.presentationml.notesSlide+xml"/>
  <Override PartName="/ppt/theme/themeOverride23.xml" ContentType="application/vnd.openxmlformats-officedocument.themeOverride+xml"/>
  <Override PartName="/ppt/notesSlides/notesSlide34.xml" ContentType="application/vnd.openxmlformats-officedocument.presentationml.notesSlide+xml"/>
  <Override PartName="/ppt/theme/themeOverride24.xml" ContentType="application/vnd.openxmlformats-officedocument.themeOverride+xml"/>
  <Override PartName="/ppt/notesSlides/notesSlide35.xml" ContentType="application/vnd.openxmlformats-officedocument.presentationml.notesSlide+xml"/>
  <Override PartName="/ppt/theme/themeOverride25.xml" ContentType="application/vnd.openxmlformats-officedocument.themeOverride+xml"/>
  <Override PartName="/ppt/notesSlides/notesSlide36.xml" ContentType="application/vnd.openxmlformats-officedocument.presentationml.notesSlide+xml"/>
  <Override PartName="/ppt/theme/themeOverride26.xml" ContentType="application/vnd.openxmlformats-officedocument.themeOverride+xml"/>
  <Override PartName="/ppt/notesSlides/notesSlide37.xml" ContentType="application/vnd.openxmlformats-officedocument.presentationml.notesSlide+xml"/>
  <Override PartName="/ppt/theme/themeOverride27.xml" ContentType="application/vnd.openxmlformats-officedocument.themeOverride+xml"/>
  <Override PartName="/ppt/notesSlides/notesSlide38.xml" ContentType="application/vnd.openxmlformats-officedocument.presentationml.notesSlide+xml"/>
  <Override PartName="/ppt/theme/themeOverride28.xml" ContentType="application/vnd.openxmlformats-officedocument.themeOverride+xml"/>
  <Override PartName="/ppt/notesSlides/notesSlide39.xml" ContentType="application/vnd.openxmlformats-officedocument.presentationml.notesSlide+xml"/>
  <Override PartName="/ppt/theme/themeOverride29.xml" ContentType="application/vnd.openxmlformats-officedocument.themeOverride+xml"/>
  <Override PartName="/ppt/notesSlides/notesSlide40.xml" ContentType="application/vnd.openxmlformats-officedocument.presentationml.notesSlide+xml"/>
  <Override PartName="/ppt/theme/themeOverride30.xml" ContentType="application/vnd.openxmlformats-officedocument.themeOverride+xml"/>
  <Override PartName="/ppt/notesSlides/notesSlide41.xml" ContentType="application/vnd.openxmlformats-officedocument.presentationml.notesSlide+xml"/>
  <Override PartName="/ppt/theme/themeOverride31.xml" ContentType="application/vnd.openxmlformats-officedocument.themeOverride+xml"/>
  <Override PartName="/ppt/notesSlides/notesSlide42.xml" ContentType="application/vnd.openxmlformats-officedocument.presentationml.notesSlide+xml"/>
  <Override PartName="/ppt/theme/themeOverride32.xml" ContentType="application/vnd.openxmlformats-officedocument.themeOverr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48"/>
  </p:notesMasterIdLst>
  <p:handoutMasterIdLst>
    <p:handoutMasterId r:id="rId49"/>
  </p:handoutMasterIdLst>
  <p:sldIdLst>
    <p:sldId id="355" r:id="rId5"/>
    <p:sldId id="257" r:id="rId6"/>
    <p:sldId id="287" r:id="rId7"/>
    <p:sldId id="286" r:id="rId8"/>
    <p:sldId id="363" r:id="rId9"/>
    <p:sldId id="361" r:id="rId10"/>
    <p:sldId id="332" r:id="rId11"/>
    <p:sldId id="333" r:id="rId12"/>
    <p:sldId id="359" r:id="rId13"/>
    <p:sldId id="336" r:id="rId14"/>
    <p:sldId id="337" r:id="rId15"/>
    <p:sldId id="338" r:id="rId16"/>
    <p:sldId id="339" r:id="rId17"/>
    <p:sldId id="340" r:id="rId18"/>
    <p:sldId id="364" r:id="rId19"/>
    <p:sldId id="334" r:id="rId20"/>
    <p:sldId id="365" r:id="rId21"/>
    <p:sldId id="342" r:id="rId22"/>
    <p:sldId id="366" r:id="rId23"/>
    <p:sldId id="345" r:id="rId24"/>
    <p:sldId id="351" r:id="rId25"/>
    <p:sldId id="350" r:id="rId26"/>
    <p:sldId id="301" r:id="rId27"/>
    <p:sldId id="305" r:id="rId28"/>
    <p:sldId id="321" r:id="rId29"/>
    <p:sldId id="322" r:id="rId30"/>
    <p:sldId id="309" r:id="rId31"/>
    <p:sldId id="360" r:id="rId32"/>
    <p:sldId id="311" r:id="rId33"/>
    <p:sldId id="362" r:id="rId34"/>
    <p:sldId id="356" r:id="rId35"/>
    <p:sldId id="354" r:id="rId36"/>
    <p:sldId id="323" r:id="rId37"/>
    <p:sldId id="324" r:id="rId38"/>
    <p:sldId id="306" r:id="rId39"/>
    <p:sldId id="358" r:id="rId40"/>
    <p:sldId id="316" r:id="rId41"/>
    <p:sldId id="353" r:id="rId42"/>
    <p:sldId id="313" r:id="rId43"/>
    <p:sldId id="327" r:id="rId44"/>
    <p:sldId id="326" r:id="rId45"/>
    <p:sldId id="280" r:id="rId46"/>
    <p:sldId id="283" r:id="rId47"/>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AB252C-A631-C278-9180-9FF362B123A1}" name="Katie Evans, PMP" initials="KE" userId="S::kevans@pinyon-env.com::20aef2b0-ab8f-4f47-b2c4-074e4d522449" providerId="AD"/>
  <p188:author id="{5F11CD78-68FC-B0AD-F942-B2E19AB87A8B}" name="Ezra Stockton" initials="ES" userId="S::estockton@rjh-consultants.com::33d2c6e7-4190-4164-b163-e614979a8d0c" providerId="AD"/>
  <p188:author id="{31E0127E-56A1-B0BA-AAF3-FD8F83642807}" name="Jacquelyn Hagbery" initials="JH" userId="S::jhagbery@rjh-consultants.com::679b9fe9-1b0a-4754-85cc-736eecb68224" providerId="AD"/>
  <p188:author id="{BAB2B596-6401-F536-6732-2C4CDA26BE9D}" name="Sweeney, David - NRCS, Parkersburg, WV" initials="SDNPW" userId="S::david.sweeney@usda.gov::7c8be085-d3a6-4b03-b009-8c02f09bdf47" providerId="AD"/>
  <p188:author id="{6F34F197-B75E-BEAA-0A74-E86833A68E66}" name="Christopher Leclair" initials="CL" userId="S::cleclair@rjh-consultants.com::82827e37-e83b-49b4-b59d-38bbcc31929f" providerId="AD"/>
  <p188:author id="{A30145BD-0FD7-34DB-EB1D-481BC1ECD9D9}" name="Fabok, Merceidez - FPAC-NRCS, NM" initials="MF" userId="S::Merceidez.Fabok@usda.gov::2c5d7de4-2734-469b-b99b-8dbca5b0bb60" providerId="AD"/>
  <p188:author id="{14CC16C1-4850-654B-5124-EC9F7C4BF61C}" name="Robert Huzjak" initials="RH" userId="S-1-5-21-634743335-1828992246-2495665204-1133" providerId="AD"/>
  <p188:author id="{7840EBD0-21C3-C735-1844-6124E049AA51}" name="Russell, Harold - FPAC-NRCS,  Morgantown, WV" initials="RHFNMW" userId="S::Harold.Russell@usda.gov::ab2f0b49-8191-4cad-a83b-da96b358ea99" providerId="AD"/>
  <p188:author id="{EEB721D9-8D1F-13F8-72FD-A4F4CF9C81E0}" name="Deichert, Andy - NRCS, Morgantown, WV" initials="DANMW" userId="S::andy.deichert@usda.gov::67db2092-8b40-45f0-99bd-5f50c6615fcf" providerId="AD"/>
  <p188:author id="{F4E48BF6-9D5A-9ADB-9258-AD1185EE054F}" name="Crane, Derrick - FPAC-NRCS, MORGANTOWN, WV" initials="CD-FMW" userId="S::Derrick.Crane@usda.gov::52137e49-99ac-4be1-a059-da924fcb3aa5" providerId="AD"/>
  <p188:author id="{7E93B6FA-411A-1549-5033-67391C80942A}" name="Jacquelyn Hagbery" initials="JH" userId="S-1-5-21-634743335-1828992246-2495665204-136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ECF"/>
    <a:srgbClr val="028ACA"/>
    <a:srgbClr val="00133A"/>
    <a:srgbClr val="015941"/>
    <a:srgbClr val="0078C9"/>
    <a:srgbClr val="167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93441" autoAdjust="0"/>
  </p:normalViewPr>
  <p:slideViewPr>
    <p:cSldViewPr snapToGrid="0">
      <p:cViewPr varScale="1">
        <p:scale>
          <a:sx n="97" d="100"/>
          <a:sy n="97" d="100"/>
        </p:scale>
        <p:origin x="1056" y="8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2E7BCC-577E-7693-7F1C-64EED6F8FB81}"/>
              </a:ext>
            </a:extLst>
          </p:cNvPr>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a:extLst>
              <a:ext uri="{FF2B5EF4-FFF2-40B4-BE49-F238E27FC236}">
                <a16:creationId xmlns:a16="http://schemas.microsoft.com/office/drawing/2014/main" id="{F239A14E-F38E-8D12-E9AB-214AB8C3C91C}"/>
              </a:ext>
            </a:extLst>
          </p:cNvPr>
          <p:cNvSpPr>
            <a:spLocks noGrp="1"/>
          </p:cNvSpPr>
          <p:nvPr>
            <p:ph type="dt" sz="quarter" idx="1"/>
          </p:nvPr>
        </p:nvSpPr>
        <p:spPr>
          <a:xfrm>
            <a:off x="3978132" y="0"/>
            <a:ext cx="3043343" cy="467071"/>
          </a:xfrm>
          <a:prstGeom prst="rect">
            <a:avLst/>
          </a:prstGeom>
        </p:spPr>
        <p:txBody>
          <a:bodyPr vert="horz" lIns="93317" tIns="46659" rIns="93317" bIns="46659" rtlCol="0"/>
          <a:lstStyle>
            <a:lvl1pPr algn="r">
              <a:defRPr sz="1200"/>
            </a:lvl1pPr>
          </a:lstStyle>
          <a:p>
            <a:fld id="{329C388B-9B4C-4529-928D-9FB02F4C1855}" type="datetimeFigureOut">
              <a:rPr lang="en-US" smtClean="0"/>
              <a:t>1/22/2025</a:t>
            </a:fld>
            <a:endParaRPr lang="en-US"/>
          </a:p>
        </p:txBody>
      </p:sp>
      <p:sp>
        <p:nvSpPr>
          <p:cNvPr id="4" name="Footer Placeholder 3">
            <a:extLst>
              <a:ext uri="{FF2B5EF4-FFF2-40B4-BE49-F238E27FC236}">
                <a16:creationId xmlns:a16="http://schemas.microsoft.com/office/drawing/2014/main" id="{7DCA5E60-A7D1-5DC1-07AC-54BBBC1AB154}"/>
              </a:ext>
            </a:extLst>
          </p:cNvPr>
          <p:cNvSpPr>
            <a:spLocks noGrp="1"/>
          </p:cNvSpPr>
          <p:nvPr>
            <p:ph type="ftr" sz="quarter" idx="2"/>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77828B-50F2-4B5F-3E70-C9D317086042}"/>
              </a:ext>
            </a:extLst>
          </p:cNvPr>
          <p:cNvSpPr>
            <a:spLocks noGrp="1"/>
          </p:cNvSpPr>
          <p:nvPr>
            <p:ph type="sldNum" sz="quarter" idx="3"/>
          </p:nvPr>
        </p:nvSpPr>
        <p:spPr>
          <a:xfrm>
            <a:off x="3978132" y="8842030"/>
            <a:ext cx="3043343" cy="467070"/>
          </a:xfrm>
          <a:prstGeom prst="rect">
            <a:avLst/>
          </a:prstGeom>
        </p:spPr>
        <p:txBody>
          <a:bodyPr vert="horz" lIns="93317" tIns="46659" rIns="93317" bIns="46659" rtlCol="0" anchor="b"/>
          <a:lstStyle>
            <a:lvl1pPr algn="r">
              <a:defRPr sz="1200"/>
            </a:lvl1pPr>
          </a:lstStyle>
          <a:p>
            <a:fld id="{56538A6C-2163-42B0-835C-473461F09E6B}" type="slidenum">
              <a:rPr lang="en-US" smtClean="0"/>
              <a:t>‹#›</a:t>
            </a:fld>
            <a:endParaRPr lang="en-US"/>
          </a:p>
        </p:txBody>
      </p:sp>
    </p:spTree>
    <p:extLst>
      <p:ext uri="{BB962C8B-B14F-4D97-AF65-F5344CB8AC3E}">
        <p14:creationId xmlns:p14="http://schemas.microsoft.com/office/powerpoint/2010/main" val="4172486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82C53BC6-DE60-4307-9A32-83799AFFBFE7}" type="datetimeFigureOut">
              <a:rPr lang="en-US" smtClean="0"/>
              <a:t>1/22/2025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9CFBDD1D-C9A7-41B3-83BC-22FB7199EC06}" type="slidenum">
              <a:rPr lang="en-US" smtClean="0"/>
              <a:t>‹#›</a:t>
            </a:fld>
            <a:endParaRPr lang="en-US"/>
          </a:p>
        </p:txBody>
      </p:sp>
    </p:spTree>
    <p:extLst>
      <p:ext uri="{BB962C8B-B14F-4D97-AF65-F5344CB8AC3E}">
        <p14:creationId xmlns:p14="http://schemas.microsoft.com/office/powerpoint/2010/main" val="3779685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NRCS</a:t>
            </a:r>
          </a:p>
        </p:txBody>
      </p:sp>
      <p:sp>
        <p:nvSpPr>
          <p:cNvPr id="4" name="Slide Number Placeholder 3"/>
          <p:cNvSpPr>
            <a:spLocks noGrp="1"/>
          </p:cNvSpPr>
          <p:nvPr>
            <p:ph type="sldNum" sz="quarter" idx="5"/>
          </p:nvPr>
        </p:nvSpPr>
        <p:spPr/>
        <p:txBody>
          <a:bodyPr/>
          <a:lstStyle/>
          <a:p>
            <a:pPr defTabSz="457886">
              <a:defRPr/>
            </a:pPr>
            <a:fld id="{9CFBDD1D-C9A7-41B3-83BC-22FB7199EC06}" type="slidenum">
              <a:rPr lang="en-US">
                <a:solidFill>
                  <a:prstClr val="black"/>
                </a:solidFill>
                <a:latin typeface="Calibri" panose="020F0502020204030204"/>
              </a:rPr>
              <a:pPr defTabSz="457886">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9556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r>
              <a:rPr lang="en-US" dirty="0">
                <a:solidFill>
                  <a:srgbClr val="FF0000"/>
                </a:solidFill>
                <a:highlight>
                  <a:srgbClr val="FFFF00"/>
                </a:highlight>
              </a:rPr>
              <a:t>RJH</a:t>
            </a:r>
          </a:p>
          <a:p>
            <a:pPr defTabSz="915772"/>
            <a:r>
              <a:rPr lang="en-US" dirty="0">
                <a:solidFill>
                  <a:srgbClr val="FF0000"/>
                </a:solidFill>
                <a:highlight>
                  <a:srgbClr val="FFFF00"/>
                </a:highlight>
              </a:rPr>
              <a:t>Designed to contain a 50-year storm without activating the ASW.</a:t>
            </a:r>
          </a:p>
        </p:txBody>
      </p:sp>
      <p:sp>
        <p:nvSpPr>
          <p:cNvPr id="4" name="Slide Number Placeholder 3"/>
          <p:cNvSpPr>
            <a:spLocks noGrp="1"/>
          </p:cNvSpPr>
          <p:nvPr>
            <p:ph type="sldNum" sz="quarter" idx="5"/>
          </p:nvPr>
        </p:nvSpPr>
        <p:spPr/>
        <p:txBody>
          <a:bodyPr/>
          <a:lstStyle/>
          <a:p>
            <a:pPr defTabSz="915772">
              <a:defRPr/>
            </a:pPr>
            <a:fld id="{9CFBDD1D-C9A7-41B3-83BC-22FB7199EC06}" type="slidenum">
              <a:rPr lang="en-US">
                <a:solidFill>
                  <a:prstClr val="black"/>
                </a:solidFill>
                <a:latin typeface="Aptos" panose="02110004020202020204"/>
              </a:rPr>
              <a:pPr defTabSz="915772">
                <a:defRPr/>
              </a:pPr>
              <a:t>10</a:t>
            </a:fld>
            <a:endParaRPr lang="en-US">
              <a:solidFill>
                <a:prstClr val="black"/>
              </a:solidFill>
              <a:latin typeface="Aptos" panose="02110004020202020204"/>
            </a:endParaRPr>
          </a:p>
        </p:txBody>
      </p:sp>
    </p:spTree>
    <p:extLst>
      <p:ext uri="{BB962C8B-B14F-4D97-AF65-F5344CB8AC3E}">
        <p14:creationId xmlns:p14="http://schemas.microsoft.com/office/powerpoint/2010/main" val="2606607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RJH</a:t>
            </a:r>
          </a:p>
          <a:p>
            <a:r>
              <a:rPr lang="en-US" dirty="0"/>
              <a:t>Data is draft and needs confirmation from RJH.  Inundation mapping extends 15 miles d/s of dam to census-designated place of Vado, NM.</a:t>
            </a:r>
          </a:p>
        </p:txBody>
      </p:sp>
      <p:sp>
        <p:nvSpPr>
          <p:cNvPr id="4" name="Slide Number Placeholder 3"/>
          <p:cNvSpPr>
            <a:spLocks noGrp="1"/>
          </p:cNvSpPr>
          <p:nvPr>
            <p:ph type="sldNum" sz="quarter" idx="5"/>
          </p:nvPr>
        </p:nvSpPr>
        <p:spPr/>
        <p:txBody>
          <a:bodyPr/>
          <a:lstStyle/>
          <a:p>
            <a:pPr defTabSz="915772">
              <a:defRPr/>
            </a:pPr>
            <a:fld id="{9CFBDD1D-C9A7-41B3-83BC-22FB7199EC06}" type="slidenum">
              <a:rPr lang="en-US">
                <a:solidFill>
                  <a:prstClr val="black"/>
                </a:solidFill>
                <a:latin typeface="Aptos" panose="02110004020202020204"/>
              </a:rPr>
              <a:pPr defTabSz="915772">
                <a:defRPr/>
              </a:pPr>
              <a:t>11</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966103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B900C-F857-BDE1-9F85-89F6E747B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7F2D5-79A4-14EA-9070-4C45C415C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49F3A-AA9F-2D1E-4F30-C0B04856ED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30578F-A47A-6DEB-EBC0-5F61CD236A2B}"/>
              </a:ext>
            </a:extLst>
          </p:cNvPr>
          <p:cNvSpPr>
            <a:spLocks noGrp="1"/>
          </p:cNvSpPr>
          <p:nvPr>
            <p:ph type="sldNum" sz="quarter" idx="5"/>
          </p:nvPr>
        </p:nvSpPr>
        <p:spPr/>
        <p:txBody>
          <a:bodyPr/>
          <a:lstStyle/>
          <a:p>
            <a:pPr defTabSz="915772">
              <a:defRPr/>
            </a:pPr>
            <a:fld id="{9CFBDD1D-C9A7-41B3-83BC-22FB7199EC06}" type="slidenum">
              <a:rPr lang="en-US">
                <a:solidFill>
                  <a:prstClr val="black"/>
                </a:solidFill>
                <a:latin typeface="Aptos" panose="02110004020202020204"/>
              </a:rPr>
              <a:pPr defTabSz="915772">
                <a:defRPr/>
              </a:pPr>
              <a:t>12</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2488258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53CC4-C0B4-CD66-02E5-7139983ED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921C8-71F6-2F76-CBE2-7458A3AEE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3CABCB-BC4F-A215-5223-1FAC78B434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51D817-8224-2689-71E3-A35380907768}"/>
              </a:ext>
            </a:extLst>
          </p:cNvPr>
          <p:cNvSpPr>
            <a:spLocks noGrp="1"/>
          </p:cNvSpPr>
          <p:nvPr>
            <p:ph type="sldNum" sz="quarter" idx="5"/>
          </p:nvPr>
        </p:nvSpPr>
        <p:spPr/>
        <p:txBody>
          <a:bodyPr/>
          <a:lstStyle/>
          <a:p>
            <a:pPr defTabSz="915772">
              <a:defRPr/>
            </a:pPr>
            <a:fld id="{9CFBDD1D-C9A7-41B3-83BC-22FB7199EC06}" type="slidenum">
              <a:rPr lang="en-US">
                <a:solidFill>
                  <a:prstClr val="black"/>
                </a:solidFill>
                <a:latin typeface="Aptos" panose="02110004020202020204"/>
              </a:rPr>
              <a:pPr defTabSz="915772">
                <a:defRPr/>
              </a:pPr>
              <a:t>13</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2321057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F719-B955-23D5-34F7-897DA17EE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A4659-FB1C-9AA1-34BA-4ABEDD423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6E6A0-6264-6B38-B1AD-56C0063017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61F5A2-3C2C-5AEA-B17D-D777A5006366}"/>
              </a:ext>
            </a:extLst>
          </p:cNvPr>
          <p:cNvSpPr>
            <a:spLocks noGrp="1"/>
          </p:cNvSpPr>
          <p:nvPr>
            <p:ph type="sldNum" sz="quarter" idx="5"/>
          </p:nvPr>
        </p:nvSpPr>
        <p:spPr/>
        <p:txBody>
          <a:bodyPr/>
          <a:lstStyle/>
          <a:p>
            <a:pPr defTabSz="915772">
              <a:defRPr/>
            </a:pPr>
            <a:fld id="{9CFBDD1D-C9A7-41B3-83BC-22FB7199EC06}" type="slidenum">
              <a:rPr lang="en-US">
                <a:solidFill>
                  <a:prstClr val="black"/>
                </a:solidFill>
                <a:latin typeface="Aptos" panose="02110004020202020204"/>
              </a:rPr>
              <a:pPr defTabSz="915772">
                <a:defRPr/>
              </a:pPr>
              <a:t>14</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2041397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63F50-42F8-076F-FB3C-2AFBA2876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82C11-C52B-B9C7-4DBF-B7045D38E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A491E-7D33-EBAC-622D-19FA30E24122}"/>
              </a:ext>
            </a:extLst>
          </p:cNvPr>
          <p:cNvSpPr>
            <a:spLocks noGrp="1"/>
          </p:cNvSpPr>
          <p:nvPr>
            <p:ph type="body" idx="1"/>
          </p:nvPr>
        </p:nvSpPr>
        <p:spPr/>
        <p:txBody>
          <a:bodyPr/>
          <a:lstStyle/>
          <a:p>
            <a:r>
              <a:rPr lang="en-US" dirty="0"/>
              <a:t>NRCS</a:t>
            </a:r>
          </a:p>
        </p:txBody>
      </p:sp>
      <p:sp>
        <p:nvSpPr>
          <p:cNvPr id="4" name="Slide Number Placeholder 3">
            <a:extLst>
              <a:ext uri="{FF2B5EF4-FFF2-40B4-BE49-F238E27FC236}">
                <a16:creationId xmlns:a16="http://schemas.microsoft.com/office/drawing/2014/main" id="{EE4C4084-8315-0EAA-A2DE-C0ECF07DE0F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FBDD1D-C9A7-41B3-83BC-22FB7199E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732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691BC-F130-E235-0868-426E7B8F5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B24FF-6A26-8837-37DA-B5C4907DE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30F89-BB68-D201-7A28-01897C483C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NRCS</a:t>
            </a:r>
          </a:p>
        </p:txBody>
      </p:sp>
      <p:sp>
        <p:nvSpPr>
          <p:cNvPr id="4" name="Slide Number Placeholder 3">
            <a:extLst>
              <a:ext uri="{FF2B5EF4-FFF2-40B4-BE49-F238E27FC236}">
                <a16:creationId xmlns:a16="http://schemas.microsoft.com/office/drawing/2014/main" id="{7F9314BA-DB2B-C3D9-4CDE-D603B332008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FBDD1D-C9A7-41B3-83BC-22FB7199E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167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A09DB-5C9E-E8FE-0BBF-3C11230F1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78555-C58C-EDAC-5D51-E0F1ADAE5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E811F-180B-B50A-A98F-1D574215CE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NRCS</a:t>
            </a:r>
          </a:p>
          <a:p>
            <a:endParaRPr lang="en-US" dirty="0"/>
          </a:p>
        </p:txBody>
      </p:sp>
      <p:sp>
        <p:nvSpPr>
          <p:cNvPr id="4" name="Slide Number Placeholder 3">
            <a:extLst>
              <a:ext uri="{FF2B5EF4-FFF2-40B4-BE49-F238E27FC236}">
                <a16:creationId xmlns:a16="http://schemas.microsoft.com/office/drawing/2014/main" id="{322A7793-2EE7-47AB-2D2C-80911BCF21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FBDD1D-C9A7-41B3-83BC-22FB7199E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973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BB272-D92D-A6C2-5BE5-377E69BEF4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69C7A-97C8-6EFE-DB07-9F803536E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DA5E5-CFD5-6E15-A626-B25252BF16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NRCS</a:t>
            </a:r>
          </a:p>
          <a:p>
            <a:endParaRPr lang="en-US" dirty="0"/>
          </a:p>
        </p:txBody>
      </p:sp>
      <p:sp>
        <p:nvSpPr>
          <p:cNvPr id="4" name="Slide Number Placeholder 3">
            <a:extLst>
              <a:ext uri="{FF2B5EF4-FFF2-40B4-BE49-F238E27FC236}">
                <a16:creationId xmlns:a16="http://schemas.microsoft.com/office/drawing/2014/main" id="{4B576D8D-4F6B-D785-FDBF-C1E11280CF6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FBDD1D-C9A7-41B3-83BC-22FB7199E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748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ABBB-5761-F58C-8659-56A6066DF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9717F-D592-AAA1-72CE-9F60AF3E9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2B342-12DF-59CC-2682-C4473505B3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NRCS.  These steps of the Watershed Planning process cannot be skipped or combined.  </a:t>
            </a:r>
          </a:p>
          <a:p>
            <a:endParaRPr lang="en-US" dirty="0"/>
          </a:p>
        </p:txBody>
      </p:sp>
      <p:sp>
        <p:nvSpPr>
          <p:cNvPr id="4" name="Slide Number Placeholder 3">
            <a:extLst>
              <a:ext uri="{FF2B5EF4-FFF2-40B4-BE49-F238E27FC236}">
                <a16:creationId xmlns:a16="http://schemas.microsoft.com/office/drawing/2014/main" id="{B4AE2D33-FE60-4CC5-1238-8D020B32E1C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FBDD1D-C9A7-41B3-83BC-22FB7199E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246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RJH</a:t>
            </a:r>
          </a:p>
        </p:txBody>
      </p:sp>
      <p:sp>
        <p:nvSpPr>
          <p:cNvPr id="4" name="Slide Number Placeholder 3"/>
          <p:cNvSpPr>
            <a:spLocks noGrp="1"/>
          </p:cNvSpPr>
          <p:nvPr>
            <p:ph type="sldNum" sz="quarter" idx="5"/>
          </p:nvPr>
        </p:nvSpPr>
        <p:spPr/>
        <p:txBody>
          <a:bodyPr/>
          <a:lstStyle/>
          <a:p>
            <a:fld id="{9CFBDD1D-C9A7-41B3-83BC-22FB7199EC06}" type="slidenum">
              <a:rPr lang="en-US" smtClean="0"/>
              <a:t>2</a:t>
            </a:fld>
            <a:endParaRPr lang="en-US"/>
          </a:p>
        </p:txBody>
      </p:sp>
    </p:spTree>
    <p:extLst>
      <p:ext uri="{BB962C8B-B14F-4D97-AF65-F5344CB8AC3E}">
        <p14:creationId xmlns:p14="http://schemas.microsoft.com/office/powerpoint/2010/main" val="534272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2D767-68E0-0108-91F0-A6C06914D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2091D-41B5-CA76-CCD5-8083ABF7A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B3B808-7A31-BA30-67A0-D4AE9F6EE5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NRCS</a:t>
            </a:r>
          </a:p>
          <a:p>
            <a:endParaRPr lang="en-US" dirty="0"/>
          </a:p>
        </p:txBody>
      </p:sp>
      <p:sp>
        <p:nvSpPr>
          <p:cNvPr id="4" name="Slide Number Placeholder 3">
            <a:extLst>
              <a:ext uri="{FF2B5EF4-FFF2-40B4-BE49-F238E27FC236}">
                <a16:creationId xmlns:a16="http://schemas.microsoft.com/office/drawing/2014/main" id="{6D01BDBD-F924-170C-CE9E-6501FC7C1DF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FBDD1D-C9A7-41B3-83BC-22FB7199E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292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92EC5-F48A-5CB6-AE67-AAE3ACFCE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E7D76-5606-A31C-9056-5589F4E56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57F3E-786A-C479-E44D-87843072B26C}"/>
              </a:ext>
            </a:extLst>
          </p:cNvPr>
          <p:cNvSpPr>
            <a:spLocks noGrp="1"/>
          </p:cNvSpPr>
          <p:nvPr>
            <p:ph type="body" idx="1"/>
          </p:nvPr>
        </p:nvSpPr>
        <p:spPr/>
        <p:txBody>
          <a:bodyPr/>
          <a:lstStyle/>
          <a:p>
            <a:r>
              <a:rPr lang="en-US" dirty="0"/>
              <a:t>Tetra Tech</a:t>
            </a:r>
          </a:p>
        </p:txBody>
      </p:sp>
      <p:sp>
        <p:nvSpPr>
          <p:cNvPr id="4" name="Slide Number Placeholder 3">
            <a:extLst>
              <a:ext uri="{FF2B5EF4-FFF2-40B4-BE49-F238E27FC236}">
                <a16:creationId xmlns:a16="http://schemas.microsoft.com/office/drawing/2014/main" id="{040CBDF9-0F15-7A1E-45EE-323763987DB7}"/>
              </a:ext>
            </a:extLst>
          </p:cNvPr>
          <p:cNvSpPr>
            <a:spLocks noGrp="1"/>
          </p:cNvSpPr>
          <p:nvPr>
            <p:ph type="sldNum" sz="quarter" idx="5"/>
          </p:nvPr>
        </p:nvSpPr>
        <p:spPr/>
        <p:txBody>
          <a:bodyPr/>
          <a:lstStyle/>
          <a:p>
            <a:fld id="{9CFBDD1D-C9A7-41B3-83BC-22FB7199EC06}" type="slidenum">
              <a:rPr lang="en-US" smtClean="0"/>
              <a:t>21</a:t>
            </a:fld>
            <a:endParaRPr lang="en-US"/>
          </a:p>
        </p:txBody>
      </p:sp>
    </p:spTree>
    <p:extLst>
      <p:ext uri="{BB962C8B-B14F-4D97-AF65-F5344CB8AC3E}">
        <p14:creationId xmlns:p14="http://schemas.microsoft.com/office/powerpoint/2010/main" val="352075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76016-8EE3-7AB5-5C1B-0926CA549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ECB22-DAEA-E277-DEB4-E67FEF496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CC8E7-74CE-D39F-4567-A85C82CEBB51}"/>
              </a:ext>
            </a:extLst>
          </p:cNvPr>
          <p:cNvSpPr>
            <a:spLocks noGrp="1"/>
          </p:cNvSpPr>
          <p:nvPr>
            <p:ph type="body" idx="1"/>
          </p:nvPr>
        </p:nvSpPr>
        <p:spPr/>
        <p:txBody>
          <a:bodyPr/>
          <a:lstStyle/>
          <a:p>
            <a:r>
              <a:rPr lang="en-US" dirty="0"/>
              <a:t>Tetra Tech</a:t>
            </a:r>
          </a:p>
        </p:txBody>
      </p:sp>
      <p:sp>
        <p:nvSpPr>
          <p:cNvPr id="4" name="Slide Number Placeholder 3">
            <a:extLst>
              <a:ext uri="{FF2B5EF4-FFF2-40B4-BE49-F238E27FC236}">
                <a16:creationId xmlns:a16="http://schemas.microsoft.com/office/drawing/2014/main" id="{E224C156-FEB8-42A3-1FDE-8496FB1AE7B3}"/>
              </a:ext>
            </a:extLst>
          </p:cNvPr>
          <p:cNvSpPr>
            <a:spLocks noGrp="1"/>
          </p:cNvSpPr>
          <p:nvPr>
            <p:ph type="sldNum" sz="quarter" idx="5"/>
          </p:nvPr>
        </p:nvSpPr>
        <p:spPr/>
        <p:txBody>
          <a:bodyPr/>
          <a:lstStyle/>
          <a:p>
            <a:fld id="{9CFBDD1D-C9A7-41B3-83BC-22FB7199EC06}" type="slidenum">
              <a:rPr lang="en-US" smtClean="0"/>
              <a:t>22</a:t>
            </a:fld>
            <a:endParaRPr lang="en-US"/>
          </a:p>
        </p:txBody>
      </p:sp>
    </p:spTree>
    <p:extLst>
      <p:ext uri="{BB962C8B-B14F-4D97-AF65-F5344CB8AC3E}">
        <p14:creationId xmlns:p14="http://schemas.microsoft.com/office/powerpoint/2010/main" val="511883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RJH</a:t>
            </a:r>
          </a:p>
        </p:txBody>
      </p:sp>
      <p:sp>
        <p:nvSpPr>
          <p:cNvPr id="4" name="Slide Number Placeholder 3"/>
          <p:cNvSpPr>
            <a:spLocks noGrp="1"/>
          </p:cNvSpPr>
          <p:nvPr>
            <p:ph type="sldNum" sz="quarter" idx="5"/>
          </p:nvPr>
        </p:nvSpPr>
        <p:spPr/>
        <p:txBody>
          <a:bodyPr/>
          <a:lstStyle/>
          <a:p>
            <a:fld id="{9CFBDD1D-C9A7-41B3-83BC-22FB7199EC06}" type="slidenum">
              <a:rPr lang="en-US" smtClean="0"/>
              <a:t>23</a:t>
            </a:fld>
            <a:endParaRPr lang="en-US"/>
          </a:p>
        </p:txBody>
      </p:sp>
    </p:spTree>
    <p:extLst>
      <p:ext uri="{BB962C8B-B14F-4D97-AF65-F5344CB8AC3E}">
        <p14:creationId xmlns:p14="http://schemas.microsoft.com/office/powerpoint/2010/main" val="722941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RJH/Tetra Tech</a:t>
            </a:r>
          </a:p>
        </p:txBody>
      </p:sp>
      <p:sp>
        <p:nvSpPr>
          <p:cNvPr id="4" name="Slide Number Placeholder 3"/>
          <p:cNvSpPr>
            <a:spLocks noGrp="1"/>
          </p:cNvSpPr>
          <p:nvPr>
            <p:ph type="sldNum" sz="quarter" idx="5"/>
          </p:nvPr>
        </p:nvSpPr>
        <p:spPr/>
        <p:txBody>
          <a:bodyPr/>
          <a:lstStyle/>
          <a:p>
            <a:fld id="{9CFBDD1D-C9A7-41B3-83BC-22FB7199EC06}" type="slidenum">
              <a:rPr lang="en-US" smtClean="0"/>
              <a:t>24</a:t>
            </a:fld>
            <a:endParaRPr lang="en-US" dirty="0"/>
          </a:p>
        </p:txBody>
      </p:sp>
    </p:spTree>
    <p:extLst>
      <p:ext uri="{BB962C8B-B14F-4D97-AF65-F5344CB8AC3E}">
        <p14:creationId xmlns:p14="http://schemas.microsoft.com/office/powerpoint/2010/main" val="4252810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RJH</a:t>
            </a:r>
          </a:p>
        </p:txBody>
      </p:sp>
      <p:sp>
        <p:nvSpPr>
          <p:cNvPr id="4" name="Slide Number Placeholder 3"/>
          <p:cNvSpPr>
            <a:spLocks noGrp="1"/>
          </p:cNvSpPr>
          <p:nvPr>
            <p:ph type="sldNum" sz="quarter" idx="5"/>
          </p:nvPr>
        </p:nvSpPr>
        <p:spPr/>
        <p:txBody>
          <a:bodyPr/>
          <a:lstStyle/>
          <a:p>
            <a:fld id="{9CFBDD1D-C9A7-41B3-83BC-22FB7199EC06}" type="slidenum">
              <a:rPr lang="en-US" smtClean="0"/>
              <a:t>25</a:t>
            </a:fld>
            <a:endParaRPr lang="en-US" dirty="0"/>
          </a:p>
        </p:txBody>
      </p:sp>
    </p:spTree>
    <p:extLst>
      <p:ext uri="{BB962C8B-B14F-4D97-AF65-F5344CB8AC3E}">
        <p14:creationId xmlns:p14="http://schemas.microsoft.com/office/powerpoint/2010/main" val="3021636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Tetra Tech</a:t>
            </a:r>
          </a:p>
        </p:txBody>
      </p:sp>
      <p:sp>
        <p:nvSpPr>
          <p:cNvPr id="4" name="Slide Number Placeholder 3"/>
          <p:cNvSpPr>
            <a:spLocks noGrp="1"/>
          </p:cNvSpPr>
          <p:nvPr>
            <p:ph type="sldNum" sz="quarter" idx="5"/>
          </p:nvPr>
        </p:nvSpPr>
        <p:spPr/>
        <p:txBody>
          <a:bodyPr/>
          <a:lstStyle/>
          <a:p>
            <a:fld id="{9CFBDD1D-C9A7-41B3-83BC-22FB7199EC06}" type="slidenum">
              <a:rPr lang="en-US" smtClean="0"/>
              <a:t>26</a:t>
            </a:fld>
            <a:endParaRPr lang="en-US" dirty="0"/>
          </a:p>
        </p:txBody>
      </p:sp>
    </p:spTree>
    <p:extLst>
      <p:ext uri="{BB962C8B-B14F-4D97-AF65-F5344CB8AC3E}">
        <p14:creationId xmlns:p14="http://schemas.microsoft.com/office/powerpoint/2010/main" val="1382345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Tetra Tech</a:t>
            </a:r>
          </a:p>
        </p:txBody>
      </p:sp>
      <p:sp>
        <p:nvSpPr>
          <p:cNvPr id="4" name="Slide Number Placeholder 3"/>
          <p:cNvSpPr>
            <a:spLocks noGrp="1"/>
          </p:cNvSpPr>
          <p:nvPr>
            <p:ph type="sldNum" sz="quarter" idx="5"/>
          </p:nvPr>
        </p:nvSpPr>
        <p:spPr/>
        <p:txBody>
          <a:bodyPr/>
          <a:lstStyle/>
          <a:p>
            <a:fld id="{9CFBDD1D-C9A7-41B3-83BC-22FB7199EC06}" type="slidenum">
              <a:rPr lang="en-US" smtClean="0"/>
              <a:t>27</a:t>
            </a:fld>
            <a:endParaRPr lang="en-US"/>
          </a:p>
        </p:txBody>
      </p:sp>
    </p:spTree>
    <p:extLst>
      <p:ext uri="{BB962C8B-B14F-4D97-AF65-F5344CB8AC3E}">
        <p14:creationId xmlns:p14="http://schemas.microsoft.com/office/powerpoint/2010/main" val="3114842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84670-FE06-7204-D70B-E7C92D0C5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D64A5-441D-CFB8-0DC3-8E421FDAE8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62E10-CA5F-4D2E-FCC0-3E8472FB4AF4}"/>
              </a:ext>
            </a:extLst>
          </p:cNvPr>
          <p:cNvSpPr>
            <a:spLocks noGrp="1"/>
          </p:cNvSpPr>
          <p:nvPr>
            <p:ph type="body" idx="1"/>
          </p:nvPr>
        </p:nvSpPr>
        <p:spPr/>
        <p:txBody>
          <a:bodyPr/>
          <a:lstStyle/>
          <a:p>
            <a:r>
              <a:rPr lang="en-US" dirty="0"/>
              <a:t>Tetra Tech</a:t>
            </a:r>
          </a:p>
        </p:txBody>
      </p:sp>
      <p:sp>
        <p:nvSpPr>
          <p:cNvPr id="4" name="Slide Number Placeholder 3">
            <a:extLst>
              <a:ext uri="{FF2B5EF4-FFF2-40B4-BE49-F238E27FC236}">
                <a16:creationId xmlns:a16="http://schemas.microsoft.com/office/drawing/2014/main" id="{1DDFCAC2-AA50-6010-BEE5-243F953957A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FBDD1D-C9A7-41B3-83BC-22FB7199E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400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Tetra Tech.  Map is existing elevation contours of the reservoir, showing some inundation in upstream end on the north side of Dripping </a:t>
            </a:r>
            <a:r>
              <a:rPr lang="en-US" dirty="0" err="1"/>
              <a:t>Spgs</a:t>
            </a:r>
            <a:r>
              <a:rPr lang="en-US" dirty="0"/>
              <a:t> Rd.  Impacts will evaluate changed conditions both upstream and downstream (i.e., flood routings/breach inundations).</a:t>
            </a:r>
          </a:p>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29</a:t>
            </a:fld>
            <a:endParaRPr lang="en-US"/>
          </a:p>
        </p:txBody>
      </p:sp>
    </p:spTree>
    <p:extLst>
      <p:ext uri="{BB962C8B-B14F-4D97-AF65-F5344CB8AC3E}">
        <p14:creationId xmlns:p14="http://schemas.microsoft.com/office/powerpoint/2010/main" val="999565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RJH</a:t>
            </a:r>
          </a:p>
        </p:txBody>
      </p:sp>
      <p:sp>
        <p:nvSpPr>
          <p:cNvPr id="4" name="Slide Number Placeholder 3"/>
          <p:cNvSpPr>
            <a:spLocks noGrp="1"/>
          </p:cNvSpPr>
          <p:nvPr>
            <p:ph type="sldNum" sz="quarter" idx="5"/>
          </p:nvPr>
        </p:nvSpPr>
        <p:spPr/>
        <p:txBody>
          <a:bodyPr/>
          <a:lstStyle/>
          <a:p>
            <a:fld id="{9CFBDD1D-C9A7-41B3-83BC-22FB7199EC06}" type="slidenum">
              <a:rPr lang="en-US" smtClean="0"/>
              <a:t>3</a:t>
            </a:fld>
            <a:endParaRPr lang="en-US"/>
          </a:p>
        </p:txBody>
      </p:sp>
    </p:spTree>
    <p:extLst>
      <p:ext uri="{BB962C8B-B14F-4D97-AF65-F5344CB8AC3E}">
        <p14:creationId xmlns:p14="http://schemas.microsoft.com/office/powerpoint/2010/main" val="1399935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4BBE7-CB89-E4C5-D70D-814650050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B9CF8-D899-2BE1-D058-A89E3F9F6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EA973-A530-7504-B6A8-A34CD5D54AFC}"/>
              </a:ext>
            </a:extLst>
          </p:cNvPr>
          <p:cNvSpPr>
            <a:spLocks noGrp="1"/>
          </p:cNvSpPr>
          <p:nvPr>
            <p:ph type="body" idx="1"/>
          </p:nvPr>
        </p:nvSpPr>
        <p:spPr/>
        <p:txBody>
          <a:bodyPr/>
          <a:lstStyle/>
          <a:p>
            <a:r>
              <a:rPr lang="en-US" dirty="0"/>
              <a:t>Tetra Tech</a:t>
            </a:r>
          </a:p>
        </p:txBody>
      </p:sp>
      <p:sp>
        <p:nvSpPr>
          <p:cNvPr id="4" name="Slide Number Placeholder 3">
            <a:extLst>
              <a:ext uri="{FF2B5EF4-FFF2-40B4-BE49-F238E27FC236}">
                <a16:creationId xmlns:a16="http://schemas.microsoft.com/office/drawing/2014/main" id="{1DBE326E-CA8B-E1C5-2300-42C2485FAE07}"/>
              </a:ext>
            </a:extLst>
          </p:cNvPr>
          <p:cNvSpPr>
            <a:spLocks noGrp="1"/>
          </p:cNvSpPr>
          <p:nvPr>
            <p:ph type="sldNum" sz="quarter" idx="5"/>
          </p:nvPr>
        </p:nvSpPr>
        <p:spPr/>
        <p:txBody>
          <a:bodyPr/>
          <a:lstStyle/>
          <a:p>
            <a:pPr marL="0" marR="0" lvl="0" indent="0" algn="r" defTabSz="457886" rtl="0" eaLnBrk="1" fontAlgn="auto" latinLnBrk="0" hangingPunct="1">
              <a:lnSpc>
                <a:spcPct val="100000"/>
              </a:lnSpc>
              <a:spcBef>
                <a:spcPts val="0"/>
              </a:spcBef>
              <a:spcAft>
                <a:spcPts val="0"/>
              </a:spcAft>
              <a:buClrTx/>
              <a:buSzTx/>
              <a:buFontTx/>
              <a:buNone/>
              <a:tabLst/>
              <a:defRPr/>
            </a:pPr>
            <a:fld id="{9CFBDD1D-C9A7-41B3-83BC-22FB7199EC0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886"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782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8ADBA-C362-2BE0-FB12-B6FEDE425B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02A84-2FCF-9BE1-E25C-E5F12F957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A20DB-C503-56AC-50B8-04D9329C8E69}"/>
              </a:ext>
            </a:extLst>
          </p:cNvPr>
          <p:cNvSpPr>
            <a:spLocks noGrp="1"/>
          </p:cNvSpPr>
          <p:nvPr>
            <p:ph type="body" idx="1"/>
          </p:nvPr>
        </p:nvSpPr>
        <p:spPr/>
        <p:txBody>
          <a:bodyPr/>
          <a:lstStyle/>
          <a:p>
            <a:pPr defTabSz="915772">
              <a:defRPr/>
            </a:pPr>
            <a:r>
              <a:rPr lang="en-US" dirty="0"/>
              <a:t>Tetra Tech</a:t>
            </a:r>
          </a:p>
          <a:p>
            <a:endParaRPr lang="en-US" dirty="0"/>
          </a:p>
        </p:txBody>
      </p:sp>
      <p:sp>
        <p:nvSpPr>
          <p:cNvPr id="4" name="Slide Number Placeholder 3">
            <a:extLst>
              <a:ext uri="{FF2B5EF4-FFF2-40B4-BE49-F238E27FC236}">
                <a16:creationId xmlns:a16="http://schemas.microsoft.com/office/drawing/2014/main" id="{1C4ED4CE-7FA8-5D51-5303-65EEFDFFE216}"/>
              </a:ext>
            </a:extLst>
          </p:cNvPr>
          <p:cNvSpPr>
            <a:spLocks noGrp="1"/>
          </p:cNvSpPr>
          <p:nvPr>
            <p:ph type="sldNum" sz="quarter" idx="5"/>
          </p:nvPr>
        </p:nvSpPr>
        <p:spPr/>
        <p:txBody>
          <a:bodyPr/>
          <a:lstStyle/>
          <a:p>
            <a:pPr defTabSz="457886">
              <a:defRPr/>
            </a:pPr>
            <a:fld id="{9CFBDD1D-C9A7-41B3-83BC-22FB7199EC06}" type="slidenum">
              <a:rPr lang="en-US">
                <a:solidFill>
                  <a:prstClr val="black"/>
                </a:solidFill>
                <a:latin typeface="Calibri" panose="020F0502020204030204"/>
              </a:rPr>
              <a:pPr defTabSz="457886">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337968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70C8A-722F-BCE4-06F9-5A9C117C5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32B26-4A32-3D02-669D-CB804A985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202F1-915D-9212-D1CF-075BF4451238}"/>
              </a:ext>
            </a:extLst>
          </p:cNvPr>
          <p:cNvSpPr>
            <a:spLocks noGrp="1"/>
          </p:cNvSpPr>
          <p:nvPr>
            <p:ph type="body" idx="1"/>
          </p:nvPr>
        </p:nvSpPr>
        <p:spPr/>
        <p:txBody>
          <a:bodyPr/>
          <a:lstStyle/>
          <a:p>
            <a:pPr defTabSz="915772">
              <a:defRPr/>
            </a:pPr>
            <a:r>
              <a:rPr lang="en-US" dirty="0"/>
              <a:t>Tetra Tech</a:t>
            </a:r>
          </a:p>
          <a:p>
            <a:endParaRPr lang="en-US" dirty="0"/>
          </a:p>
        </p:txBody>
      </p:sp>
      <p:sp>
        <p:nvSpPr>
          <p:cNvPr id="4" name="Slide Number Placeholder 3">
            <a:extLst>
              <a:ext uri="{FF2B5EF4-FFF2-40B4-BE49-F238E27FC236}">
                <a16:creationId xmlns:a16="http://schemas.microsoft.com/office/drawing/2014/main" id="{EBAF7F7B-2A5A-E2F9-1761-78246FBAAAD1}"/>
              </a:ext>
            </a:extLst>
          </p:cNvPr>
          <p:cNvSpPr>
            <a:spLocks noGrp="1"/>
          </p:cNvSpPr>
          <p:nvPr>
            <p:ph type="sldNum" sz="quarter" idx="5"/>
          </p:nvPr>
        </p:nvSpPr>
        <p:spPr/>
        <p:txBody>
          <a:bodyPr/>
          <a:lstStyle/>
          <a:p>
            <a:fld id="{9CFBDD1D-C9A7-41B3-83BC-22FB7199EC06}" type="slidenum">
              <a:rPr lang="en-US" smtClean="0"/>
              <a:t>32</a:t>
            </a:fld>
            <a:endParaRPr lang="en-US"/>
          </a:p>
        </p:txBody>
      </p:sp>
    </p:spTree>
    <p:extLst>
      <p:ext uri="{BB962C8B-B14F-4D97-AF65-F5344CB8AC3E}">
        <p14:creationId xmlns:p14="http://schemas.microsoft.com/office/powerpoint/2010/main" val="1926434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RJH</a:t>
            </a:r>
          </a:p>
        </p:txBody>
      </p:sp>
      <p:sp>
        <p:nvSpPr>
          <p:cNvPr id="4" name="Slide Number Placeholder 3"/>
          <p:cNvSpPr>
            <a:spLocks noGrp="1"/>
          </p:cNvSpPr>
          <p:nvPr>
            <p:ph type="sldNum" sz="quarter" idx="5"/>
          </p:nvPr>
        </p:nvSpPr>
        <p:spPr/>
        <p:txBody>
          <a:bodyPr/>
          <a:lstStyle/>
          <a:p>
            <a:fld id="{9CFBDD1D-C9A7-41B3-83BC-22FB7199EC06}" type="slidenum">
              <a:rPr lang="en-US" smtClean="0"/>
              <a:t>33</a:t>
            </a:fld>
            <a:endParaRPr lang="en-US" dirty="0"/>
          </a:p>
        </p:txBody>
      </p:sp>
    </p:spTree>
    <p:extLst>
      <p:ext uri="{BB962C8B-B14F-4D97-AF65-F5344CB8AC3E}">
        <p14:creationId xmlns:p14="http://schemas.microsoft.com/office/powerpoint/2010/main" val="1051689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RJH</a:t>
            </a:r>
          </a:p>
        </p:txBody>
      </p:sp>
      <p:sp>
        <p:nvSpPr>
          <p:cNvPr id="4" name="Slide Number Placeholder 3"/>
          <p:cNvSpPr>
            <a:spLocks noGrp="1"/>
          </p:cNvSpPr>
          <p:nvPr>
            <p:ph type="sldNum" sz="quarter" idx="5"/>
          </p:nvPr>
        </p:nvSpPr>
        <p:spPr/>
        <p:txBody>
          <a:bodyPr/>
          <a:lstStyle/>
          <a:p>
            <a:fld id="{9CFBDD1D-C9A7-41B3-83BC-22FB7199EC06}" type="slidenum">
              <a:rPr lang="en-US" smtClean="0"/>
              <a:t>34</a:t>
            </a:fld>
            <a:endParaRPr lang="en-US" dirty="0"/>
          </a:p>
        </p:txBody>
      </p:sp>
    </p:spTree>
    <p:extLst>
      <p:ext uri="{BB962C8B-B14F-4D97-AF65-F5344CB8AC3E}">
        <p14:creationId xmlns:p14="http://schemas.microsoft.com/office/powerpoint/2010/main" val="2698112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RJH</a:t>
            </a:r>
          </a:p>
        </p:txBody>
      </p:sp>
      <p:sp>
        <p:nvSpPr>
          <p:cNvPr id="4" name="Slide Number Placeholder 3"/>
          <p:cNvSpPr>
            <a:spLocks noGrp="1"/>
          </p:cNvSpPr>
          <p:nvPr>
            <p:ph type="sldNum" sz="quarter" idx="5"/>
          </p:nvPr>
        </p:nvSpPr>
        <p:spPr/>
        <p:txBody>
          <a:bodyPr/>
          <a:lstStyle/>
          <a:p>
            <a:fld id="{9CFBDD1D-C9A7-41B3-83BC-22FB7199EC06}" type="slidenum">
              <a:rPr lang="en-US" smtClean="0"/>
              <a:t>35</a:t>
            </a:fld>
            <a:endParaRPr lang="en-US" dirty="0"/>
          </a:p>
        </p:txBody>
      </p:sp>
    </p:spTree>
    <p:extLst>
      <p:ext uri="{BB962C8B-B14F-4D97-AF65-F5344CB8AC3E}">
        <p14:creationId xmlns:p14="http://schemas.microsoft.com/office/powerpoint/2010/main" val="298372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39C8C-65B6-8E44-8722-F9A718DB4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F5F2D-56C6-D2C5-841F-7999B4559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DE94F-A7E6-4018-8567-16EF0B2CFFD6}"/>
              </a:ext>
            </a:extLst>
          </p:cNvPr>
          <p:cNvSpPr>
            <a:spLocks noGrp="1"/>
          </p:cNvSpPr>
          <p:nvPr>
            <p:ph type="body" idx="1"/>
          </p:nvPr>
        </p:nvSpPr>
        <p:spPr/>
        <p:txBody>
          <a:bodyPr/>
          <a:lstStyle/>
          <a:p>
            <a:r>
              <a:rPr lang="en-US" dirty="0"/>
              <a:t>RJH</a:t>
            </a:r>
          </a:p>
        </p:txBody>
      </p:sp>
      <p:sp>
        <p:nvSpPr>
          <p:cNvPr id="4" name="Slide Number Placeholder 3">
            <a:extLst>
              <a:ext uri="{FF2B5EF4-FFF2-40B4-BE49-F238E27FC236}">
                <a16:creationId xmlns:a16="http://schemas.microsoft.com/office/drawing/2014/main" id="{CA698B7D-3D27-305B-CEBC-FCAFADBD741A}"/>
              </a:ext>
            </a:extLst>
          </p:cNvPr>
          <p:cNvSpPr>
            <a:spLocks noGrp="1"/>
          </p:cNvSpPr>
          <p:nvPr>
            <p:ph type="sldNum" sz="quarter" idx="5"/>
          </p:nvPr>
        </p:nvSpPr>
        <p:spPr/>
        <p:txBody>
          <a:bodyPr/>
          <a:lstStyle/>
          <a:p>
            <a:pPr defTabSz="457886"/>
            <a:fld id="{9CFBDD1D-C9A7-41B3-83BC-22FB7199EC06}" type="slidenum">
              <a:rPr lang="en-US">
                <a:solidFill>
                  <a:prstClr val="black"/>
                </a:solidFill>
                <a:latin typeface="Calibri" panose="020F0502020204030204"/>
              </a:rPr>
              <a:pPr defTabSz="457886"/>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3109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Tetra Tech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Resource &amp; ecosystem services concerns rating table. </a:t>
            </a:r>
            <a:r>
              <a:rPr lang="en-US" sz="1800" dirty="0">
                <a:effectLst/>
                <a:latin typeface="Segoe UI" panose="020B0502040204020203" pitchFamily="34" charset="0"/>
                <a:cs typeface="Calibri"/>
              </a:rPr>
              <a:t>M</a:t>
            </a:r>
            <a:r>
              <a:rPr lang="en-US" sz="1800" dirty="0">
                <a:effectLst/>
                <a:latin typeface="Segoe UI" panose="020B0502040204020203" pitchFamily="34" charset="0"/>
              </a:rPr>
              <a:t>atches 2024 NWPM Figure 501C-1 and the scoping resources comment form.</a:t>
            </a:r>
            <a:endParaRPr lang="en-US" sz="1800" dirty="0">
              <a:effectLst/>
              <a:latin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9CFBDD1D-C9A7-41B3-83BC-22FB7199EC06}" type="slidenum">
              <a:rPr lang="en-US" smtClean="0"/>
              <a:t>37</a:t>
            </a:fld>
            <a:endParaRPr lang="en-US" dirty="0"/>
          </a:p>
        </p:txBody>
      </p:sp>
    </p:spTree>
    <p:extLst>
      <p:ext uri="{BB962C8B-B14F-4D97-AF65-F5344CB8AC3E}">
        <p14:creationId xmlns:p14="http://schemas.microsoft.com/office/powerpoint/2010/main" val="411285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99932-FCC1-003C-4E5F-85FC12D8F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E742B-5C2D-B97C-DBCE-764F864C9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63494-0044-A541-8407-3D356B85244E}"/>
              </a:ext>
            </a:extLst>
          </p:cNvPr>
          <p:cNvSpPr>
            <a:spLocks noGrp="1"/>
          </p:cNvSpPr>
          <p:nvPr>
            <p:ph type="body" idx="1"/>
          </p:nvPr>
        </p:nvSpPr>
        <p:spPr/>
        <p:txBody>
          <a:bodyPr/>
          <a:lstStyle/>
          <a:p>
            <a:r>
              <a:rPr lang="en-US" dirty="0">
                <a:cs typeface="Calibri"/>
              </a:rPr>
              <a:t>RJH</a:t>
            </a:r>
          </a:p>
        </p:txBody>
      </p:sp>
      <p:sp>
        <p:nvSpPr>
          <p:cNvPr id="4" name="Slide Number Placeholder 3">
            <a:extLst>
              <a:ext uri="{FF2B5EF4-FFF2-40B4-BE49-F238E27FC236}">
                <a16:creationId xmlns:a16="http://schemas.microsoft.com/office/drawing/2014/main" id="{2E08E1EF-AF8A-74E9-06BE-DFF5F3B1A796}"/>
              </a:ext>
            </a:extLst>
          </p:cNvPr>
          <p:cNvSpPr>
            <a:spLocks noGrp="1"/>
          </p:cNvSpPr>
          <p:nvPr>
            <p:ph type="sldNum" sz="quarter" idx="5"/>
          </p:nvPr>
        </p:nvSpPr>
        <p:spPr/>
        <p:txBody>
          <a:bodyPr/>
          <a:lstStyle/>
          <a:p>
            <a:fld id="{9CFBDD1D-C9A7-41B3-83BC-22FB7199EC06}" type="slidenum">
              <a:rPr lang="en-US" smtClean="0"/>
              <a:t>38</a:t>
            </a:fld>
            <a:endParaRPr lang="en-US" dirty="0"/>
          </a:p>
        </p:txBody>
      </p:sp>
    </p:spTree>
    <p:extLst>
      <p:ext uri="{BB962C8B-B14F-4D97-AF65-F5344CB8AC3E}">
        <p14:creationId xmlns:p14="http://schemas.microsoft.com/office/powerpoint/2010/main" val="3423212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RJH</a:t>
            </a:r>
          </a:p>
        </p:txBody>
      </p:sp>
      <p:sp>
        <p:nvSpPr>
          <p:cNvPr id="4" name="Slide Number Placeholder 3"/>
          <p:cNvSpPr>
            <a:spLocks noGrp="1"/>
          </p:cNvSpPr>
          <p:nvPr>
            <p:ph type="sldNum" sz="quarter" idx="5"/>
          </p:nvPr>
        </p:nvSpPr>
        <p:spPr/>
        <p:txBody>
          <a:bodyPr/>
          <a:lstStyle/>
          <a:p>
            <a:fld id="{9CFBDD1D-C9A7-41B3-83BC-22FB7199EC06}" type="slidenum">
              <a:rPr lang="en-US" smtClean="0"/>
              <a:t>39</a:t>
            </a:fld>
            <a:endParaRPr lang="en-US" dirty="0"/>
          </a:p>
        </p:txBody>
      </p:sp>
    </p:spTree>
    <p:extLst>
      <p:ext uri="{BB962C8B-B14F-4D97-AF65-F5344CB8AC3E}">
        <p14:creationId xmlns:p14="http://schemas.microsoft.com/office/powerpoint/2010/main" val="98432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Teams.</a:t>
            </a:r>
          </a:p>
        </p:txBody>
      </p:sp>
      <p:sp>
        <p:nvSpPr>
          <p:cNvPr id="4" name="Slide Number Placeholder 3"/>
          <p:cNvSpPr>
            <a:spLocks noGrp="1"/>
          </p:cNvSpPr>
          <p:nvPr>
            <p:ph type="sldNum" sz="quarter" idx="5"/>
          </p:nvPr>
        </p:nvSpPr>
        <p:spPr/>
        <p:txBody>
          <a:bodyPr/>
          <a:lstStyle/>
          <a:p>
            <a:fld id="{9CFBDD1D-C9A7-41B3-83BC-22FB7199EC06}" type="slidenum">
              <a:rPr lang="en-US" smtClean="0"/>
              <a:t>4</a:t>
            </a:fld>
            <a:endParaRPr lang="en-US"/>
          </a:p>
        </p:txBody>
      </p:sp>
    </p:spTree>
    <p:extLst>
      <p:ext uri="{BB962C8B-B14F-4D97-AF65-F5344CB8AC3E}">
        <p14:creationId xmlns:p14="http://schemas.microsoft.com/office/powerpoint/2010/main" val="88905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40</a:t>
            </a:fld>
            <a:endParaRPr lang="en-US" dirty="0"/>
          </a:p>
        </p:txBody>
      </p:sp>
    </p:spTree>
    <p:extLst>
      <p:ext uri="{BB962C8B-B14F-4D97-AF65-F5344CB8AC3E}">
        <p14:creationId xmlns:p14="http://schemas.microsoft.com/office/powerpoint/2010/main" val="3488608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RJH</a:t>
            </a:r>
          </a:p>
        </p:txBody>
      </p:sp>
      <p:sp>
        <p:nvSpPr>
          <p:cNvPr id="4" name="Slide Number Placeholder 3"/>
          <p:cNvSpPr>
            <a:spLocks noGrp="1"/>
          </p:cNvSpPr>
          <p:nvPr>
            <p:ph type="sldNum" sz="quarter" idx="5"/>
          </p:nvPr>
        </p:nvSpPr>
        <p:spPr/>
        <p:txBody>
          <a:bodyPr/>
          <a:lstStyle/>
          <a:p>
            <a:fld id="{9CFBDD1D-C9A7-41B3-83BC-22FB7199EC06}" type="slidenum">
              <a:rPr lang="en-US" smtClean="0"/>
              <a:t>41</a:t>
            </a:fld>
            <a:endParaRPr lang="en-US" dirty="0"/>
          </a:p>
        </p:txBody>
      </p:sp>
    </p:spTree>
    <p:extLst>
      <p:ext uri="{BB962C8B-B14F-4D97-AF65-F5344CB8AC3E}">
        <p14:creationId xmlns:p14="http://schemas.microsoft.com/office/powerpoint/2010/main" val="550129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a:solidFill>
                  <a:schemeClr val="bg1"/>
                </a:solidFill>
              </a:rPr>
              <a:t>RJH</a:t>
            </a:r>
            <a:endParaRPr lang="en-US" dirty="0"/>
          </a:p>
        </p:txBody>
      </p:sp>
      <p:sp>
        <p:nvSpPr>
          <p:cNvPr id="4" name="Slide Number Placeholder 3"/>
          <p:cNvSpPr>
            <a:spLocks noGrp="1"/>
          </p:cNvSpPr>
          <p:nvPr>
            <p:ph type="sldNum" sz="quarter" idx="5"/>
          </p:nvPr>
        </p:nvSpPr>
        <p:spPr/>
        <p:txBody>
          <a:bodyPr/>
          <a:lstStyle/>
          <a:p>
            <a:pPr defTabSz="466586">
              <a:defRPr/>
            </a:pPr>
            <a:fld id="{9CFBDD1D-C9A7-41B3-83BC-22FB7199EC06}" type="slidenum">
              <a:rPr lang="en-US">
                <a:solidFill>
                  <a:prstClr val="black"/>
                </a:solidFill>
                <a:latin typeface="Calibri" panose="020F0502020204030204"/>
              </a:rPr>
              <a:pPr defTabSz="466586">
                <a:defRPr/>
              </a:pPr>
              <a:t>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98745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RJH</a:t>
            </a:r>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43</a:t>
            </a:fld>
            <a:endParaRPr lang="en-US" dirty="0"/>
          </a:p>
        </p:txBody>
      </p:sp>
    </p:spTree>
    <p:extLst>
      <p:ext uri="{BB962C8B-B14F-4D97-AF65-F5344CB8AC3E}">
        <p14:creationId xmlns:p14="http://schemas.microsoft.com/office/powerpoint/2010/main" val="192708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785D-0310-A701-4AB8-C758BE0E8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16318-3E93-CCF6-16F1-9FE22A3D8A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4967B-00E8-1142-F4B5-E0E99BAE85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EC3676-B468-A6B0-DD2C-5ED665379F1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FBDD1D-C9A7-41B3-83BC-22FB7199E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709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6F961-9837-C3FF-F048-274357220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A8581-4872-6164-8D34-4A3BBF806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30308-B881-11EA-D25C-ECECBFB569B5}"/>
              </a:ext>
            </a:extLst>
          </p:cNvPr>
          <p:cNvSpPr>
            <a:spLocks noGrp="1"/>
          </p:cNvSpPr>
          <p:nvPr>
            <p:ph type="body" idx="1"/>
          </p:nvPr>
        </p:nvSpPr>
        <p:spPr/>
        <p:txBody>
          <a:bodyPr/>
          <a:lstStyle/>
          <a:p>
            <a:r>
              <a:rPr lang="en-US" dirty="0">
                <a:highlight>
                  <a:srgbClr val="FFFF00"/>
                </a:highlight>
              </a:rPr>
              <a:t>RJH</a:t>
            </a:r>
          </a:p>
          <a:p>
            <a:r>
              <a:rPr lang="en-US" dirty="0">
                <a:solidFill>
                  <a:schemeClr val="bg1"/>
                </a:solidFill>
              </a:rPr>
              <a:t>Supplemental Watershed Plan and Environmental Document project started in 2020 by other consultants.</a:t>
            </a:r>
          </a:p>
          <a:p>
            <a:r>
              <a:rPr lang="en-US" dirty="0">
                <a:solidFill>
                  <a:schemeClr val="bg1"/>
                </a:solidFill>
              </a:rPr>
              <a:t>Restarted with new team of NRCS personnel and new consultant team in Sept 2024.</a:t>
            </a:r>
          </a:p>
        </p:txBody>
      </p:sp>
      <p:sp>
        <p:nvSpPr>
          <p:cNvPr id="4" name="Slide Number Placeholder 3">
            <a:extLst>
              <a:ext uri="{FF2B5EF4-FFF2-40B4-BE49-F238E27FC236}">
                <a16:creationId xmlns:a16="http://schemas.microsoft.com/office/drawing/2014/main" id="{15B2DA5B-43D1-1879-54AA-57CD95750FB7}"/>
              </a:ext>
            </a:extLst>
          </p:cNvPr>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9CFBDD1D-C9A7-41B3-83BC-22FB7199EC06}"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7242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RJH</a:t>
            </a:r>
          </a:p>
        </p:txBody>
      </p:sp>
      <p:sp>
        <p:nvSpPr>
          <p:cNvPr id="4" name="Slide Number Placeholder 3"/>
          <p:cNvSpPr>
            <a:spLocks noGrp="1"/>
          </p:cNvSpPr>
          <p:nvPr>
            <p:ph type="sldNum" sz="quarter" idx="5"/>
          </p:nvPr>
        </p:nvSpPr>
        <p:spPr/>
        <p:txBody>
          <a:bodyPr/>
          <a:lstStyle/>
          <a:p>
            <a:pPr defTabSz="915772">
              <a:defRPr/>
            </a:pPr>
            <a:fld id="{9CFBDD1D-C9A7-41B3-83BC-22FB7199EC06}" type="slidenum">
              <a:rPr lang="en-US">
                <a:solidFill>
                  <a:prstClr val="black"/>
                </a:solidFill>
                <a:latin typeface="Aptos" panose="02110004020202020204"/>
              </a:rPr>
              <a:pPr defTabSz="915772">
                <a:defRPr/>
              </a:pPr>
              <a:t>7</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475925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RJH</a:t>
            </a:r>
          </a:p>
        </p:txBody>
      </p:sp>
      <p:sp>
        <p:nvSpPr>
          <p:cNvPr id="4" name="Slide Number Placeholder 3"/>
          <p:cNvSpPr>
            <a:spLocks noGrp="1"/>
          </p:cNvSpPr>
          <p:nvPr>
            <p:ph type="sldNum" sz="quarter" idx="5"/>
          </p:nvPr>
        </p:nvSpPr>
        <p:spPr/>
        <p:txBody>
          <a:bodyPr/>
          <a:lstStyle/>
          <a:p>
            <a:pPr defTabSz="915772">
              <a:defRPr/>
            </a:pPr>
            <a:fld id="{9CFBDD1D-C9A7-41B3-83BC-22FB7199EC06}" type="slidenum">
              <a:rPr lang="en-US">
                <a:solidFill>
                  <a:prstClr val="black"/>
                </a:solidFill>
                <a:latin typeface="Aptos" panose="02110004020202020204"/>
              </a:rPr>
              <a:pPr defTabSz="915772">
                <a:defRPr/>
              </a:pPr>
              <a:t>8</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1913089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C9B1D-0651-BBFE-6FF8-8CC7C2C5C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26AC7-BF43-6752-8364-823A23BAB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65299-3267-FC2D-066C-E26E5C52729A}"/>
              </a:ext>
            </a:extLst>
          </p:cNvPr>
          <p:cNvSpPr>
            <a:spLocks noGrp="1"/>
          </p:cNvSpPr>
          <p:nvPr>
            <p:ph type="body" idx="1"/>
          </p:nvPr>
        </p:nvSpPr>
        <p:spPr/>
        <p:txBody>
          <a:bodyPr/>
          <a:lstStyle/>
          <a:p>
            <a:r>
              <a:rPr lang="en-US" dirty="0">
                <a:highlight>
                  <a:srgbClr val="FFFF00"/>
                </a:highlight>
              </a:rPr>
              <a:t>RJH</a:t>
            </a:r>
          </a:p>
          <a:p>
            <a:r>
              <a:rPr lang="en-US" dirty="0">
                <a:highlight>
                  <a:srgbClr val="FFFF00"/>
                </a:highlight>
              </a:rPr>
              <a:t>PSH activates the auxiliary spillway (not meet NRCS criteria).</a:t>
            </a:r>
          </a:p>
          <a:p>
            <a:r>
              <a:rPr lang="en-US" dirty="0">
                <a:highlight>
                  <a:srgbClr val="FFFF00"/>
                </a:highlight>
              </a:rPr>
              <a:t>FBH overtop the dam by 1.1 ft.</a:t>
            </a:r>
          </a:p>
          <a:p>
            <a:r>
              <a:rPr lang="en-US" dirty="0">
                <a:highlight>
                  <a:srgbClr val="FFFF00"/>
                </a:highlight>
              </a:rPr>
              <a:t>4118 feet is about 3.8 ft below top of dam crest.</a:t>
            </a:r>
          </a:p>
        </p:txBody>
      </p:sp>
      <p:sp>
        <p:nvSpPr>
          <p:cNvPr id="4" name="Slide Number Placeholder 3">
            <a:extLst>
              <a:ext uri="{FF2B5EF4-FFF2-40B4-BE49-F238E27FC236}">
                <a16:creationId xmlns:a16="http://schemas.microsoft.com/office/drawing/2014/main" id="{2456C931-FE4D-1BB5-7C4C-11198A6A1C06}"/>
              </a:ext>
            </a:extLst>
          </p:cNvPr>
          <p:cNvSpPr>
            <a:spLocks noGrp="1"/>
          </p:cNvSpPr>
          <p:nvPr>
            <p:ph type="sldNum" sz="quarter" idx="5"/>
          </p:nvPr>
        </p:nvSpPr>
        <p:spPr/>
        <p:txBody>
          <a:bodyPr/>
          <a:lstStyle/>
          <a:p>
            <a:pPr defTabSz="915772">
              <a:defRPr/>
            </a:pPr>
            <a:fld id="{9CFBDD1D-C9A7-41B3-83BC-22FB7199EC06}" type="slidenum">
              <a:rPr lang="en-US">
                <a:solidFill>
                  <a:prstClr val="black"/>
                </a:solidFill>
                <a:latin typeface="Aptos" panose="02110004020202020204"/>
              </a:rPr>
              <a:pPr defTabSz="915772">
                <a:defRPr/>
              </a:pPr>
              <a:t>9</a:t>
            </a:fld>
            <a:endParaRPr lang="en-US">
              <a:solidFill>
                <a:prstClr val="black"/>
              </a:solidFill>
              <a:latin typeface="Aptos" panose="02110004020202020204"/>
            </a:endParaRPr>
          </a:p>
        </p:txBody>
      </p:sp>
    </p:spTree>
    <p:extLst>
      <p:ext uri="{BB962C8B-B14F-4D97-AF65-F5344CB8AC3E}">
        <p14:creationId xmlns:p14="http://schemas.microsoft.com/office/powerpoint/2010/main" val="4040662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4BE0CE-F2C7-473E-84FB-6D4F9FA5FA3D}" type="datetime1">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257217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CA1B10-8F80-45EF-8430-F0E6CFF0A5D5}" type="datetime1">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1270918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B83871-737A-4657-BCE6-0E8F41D0D56D}" type="datetime1">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316736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CAEFB8-E0CD-4C6E-8222-CC8AC7982FCE}" type="datetime1">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400"/>
            </a:lvl1pPr>
          </a:lstStyle>
          <a:p>
            <a:fld id="{A92EDAE8-E70E-4CC0-9CAB-68447BBE7E3F}" type="slidenum">
              <a:rPr lang="en-US" smtClean="0"/>
              <a:pPr/>
              <a:t>‹#›</a:t>
            </a:fld>
            <a:endParaRPr lang="en-US" dirty="0"/>
          </a:p>
        </p:txBody>
      </p:sp>
    </p:spTree>
    <p:extLst>
      <p:ext uri="{BB962C8B-B14F-4D97-AF65-F5344CB8AC3E}">
        <p14:creationId xmlns:p14="http://schemas.microsoft.com/office/powerpoint/2010/main" val="299753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AE83A5-D897-42A0-8A33-E639E05FF4D0}" type="datetime1">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71145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F0713-CB87-4797-84F8-E04C7CD42D79}" type="datetime1">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3394557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46732B-E7EF-4D87-92F4-63B3873AFDF5}" type="datetime1">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2890226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51E37E-F582-4605-8791-009593AC4928}" type="datetime1">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404475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5E78A-BC43-4A31-A1DE-AAF70760FA2F}" type="datetime1">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316139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97E458-07EF-4240-AA88-AB876445DA19}" type="datetime1">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216140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367324-7C5A-4AEE-ADAE-7783779F158E}" type="datetime1">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309130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C3D232-B18B-4B8F-8D0E-99C456E2149C}" type="datetime1">
              <a:rPr lang="en-US" smtClean="0"/>
              <a:t>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EDAE8-E70E-4CC0-9CAB-68447BBE7E3F}" type="slidenum">
              <a:rPr lang="en-US" smtClean="0"/>
              <a:t>‹#›</a:t>
            </a:fld>
            <a:endParaRPr lang="en-US"/>
          </a:p>
        </p:txBody>
      </p:sp>
    </p:spTree>
    <p:extLst>
      <p:ext uri="{BB962C8B-B14F-4D97-AF65-F5344CB8AC3E}">
        <p14:creationId xmlns:p14="http://schemas.microsoft.com/office/powerpoint/2010/main" val="5662766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1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1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1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hyperlink" Target="https://www.nrcs.usda.gov/conservation-basics/conservation-by-state/nebraska/nebraska-conservation-technical-assistan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hemeOverride" Target="../theme/themeOverride16.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hemeOverride" Target="../theme/themeOverride1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hemeOverride" Target="../theme/themeOverride18.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hemeOverride" Target="../theme/themeOverride19.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hyperlink" Target="mailto:Merceidez.Fabok@usda.gov" TargetMode="External"/><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hemeOverride" Target="../theme/themeOverride29.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32.xml"/><Relationship Id="rId6" Type="http://schemas.openxmlformats.org/officeDocument/2006/relationships/image" Target="../media/image22.jpeg"/><Relationship Id="rId5" Type="http://schemas.openxmlformats.org/officeDocument/2006/relationships/hyperlink" Target="mailto:merceidez.fabok@usda.gov" TargetMode="External"/><Relationship Id="rId4" Type="http://schemas.openxmlformats.org/officeDocument/2006/relationships/hyperlink" Target="https://www.nrcs.usda.gov/programs-initiatives/watershed-and-flood-prevention-operations-wfpo-program/new-mexico/watersh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EBCB-70B0-C873-46C4-6A55400A45F1}"/>
              </a:ext>
            </a:extLst>
          </p:cNvPr>
          <p:cNvSpPr>
            <a:spLocks noGrp="1"/>
          </p:cNvSpPr>
          <p:nvPr>
            <p:ph type="ctrTitle"/>
          </p:nvPr>
        </p:nvSpPr>
        <p:spPr>
          <a:xfrm>
            <a:off x="681638" y="1222110"/>
            <a:ext cx="4715972" cy="2159000"/>
          </a:xfrm>
          <a:noFill/>
          <a:effectLst>
            <a:glow>
              <a:schemeClr val="bg1">
                <a:lumMod val="65000"/>
                <a:alpha val="40000"/>
              </a:schemeClr>
            </a:glow>
          </a:effectLst>
        </p:spPr>
        <p:txBody>
          <a:bodyPr>
            <a:noAutofit/>
          </a:bodyPr>
          <a:lstStyle/>
          <a:p>
            <a:pPr algn="l"/>
            <a:r>
              <a:rPr lang="en-US" sz="3200" dirty="0">
                <a:solidFill>
                  <a:schemeClr val="bg1"/>
                </a:solidFill>
                <a:cs typeface="Segoe UI" panose="020B0502040204020203" pitchFamily="34" charset="0"/>
              </a:rPr>
              <a:t>Supplemental Watershed Plan – Environmental Assessment for</a:t>
            </a:r>
            <a:br>
              <a:rPr lang="en-US" sz="3200" dirty="0">
                <a:solidFill>
                  <a:schemeClr val="bg1"/>
                </a:solidFill>
                <a:cs typeface="Segoe UI" panose="020B0502040204020203" pitchFamily="34" charset="0"/>
              </a:rPr>
            </a:br>
            <a:r>
              <a:rPr lang="en-US" sz="3200" dirty="0">
                <a:solidFill>
                  <a:schemeClr val="bg1"/>
                </a:solidFill>
                <a:cs typeface="Segoe UI" panose="020B0502040204020203" pitchFamily="34" charset="0"/>
              </a:rPr>
              <a:t>Tortugas Site 1 Dam</a:t>
            </a:r>
            <a:br>
              <a:rPr lang="en-US" sz="3200" dirty="0">
                <a:solidFill>
                  <a:schemeClr val="bg1"/>
                </a:solidFill>
                <a:cs typeface="Segoe UI" panose="020B0502040204020203" pitchFamily="34" charset="0"/>
              </a:rPr>
            </a:br>
            <a:r>
              <a:rPr lang="en-US" sz="3200" dirty="0">
                <a:solidFill>
                  <a:schemeClr val="bg1"/>
                </a:solidFill>
                <a:cs typeface="Segoe UI" panose="020B0502040204020203" pitchFamily="34" charset="0"/>
              </a:rPr>
              <a:t>(OSE D-270)</a:t>
            </a:r>
          </a:p>
        </p:txBody>
      </p:sp>
      <p:sp>
        <p:nvSpPr>
          <p:cNvPr id="3" name="Subtitle 2">
            <a:extLst>
              <a:ext uri="{FF2B5EF4-FFF2-40B4-BE49-F238E27FC236}">
                <a16:creationId xmlns:a16="http://schemas.microsoft.com/office/drawing/2014/main" id="{01CE17A6-5EE7-8C8F-A904-AFF8EDF4A2DB}"/>
              </a:ext>
            </a:extLst>
          </p:cNvPr>
          <p:cNvSpPr>
            <a:spLocks noGrp="1"/>
          </p:cNvSpPr>
          <p:nvPr>
            <p:ph type="subTitle" idx="1"/>
          </p:nvPr>
        </p:nvSpPr>
        <p:spPr>
          <a:xfrm>
            <a:off x="681639" y="3574868"/>
            <a:ext cx="4300910" cy="2466889"/>
          </a:xfrm>
          <a:noFill/>
        </p:spPr>
        <p:txBody>
          <a:bodyPr>
            <a:normAutofit fontScale="92500" lnSpcReduction="10000"/>
          </a:bodyPr>
          <a:lstStyle/>
          <a:p>
            <a:pPr algn="l"/>
            <a:r>
              <a:rPr lang="en-US" sz="2800" dirty="0">
                <a:solidFill>
                  <a:schemeClr val="accent4">
                    <a:lumMod val="60000"/>
                    <a:lumOff val="40000"/>
                    <a:alpha val="85000"/>
                  </a:schemeClr>
                </a:solidFill>
                <a:effectLst>
                  <a:outerShdw blurRad="50800" dist="50800" dir="5400000" algn="ctr" rotWithShape="0">
                    <a:srgbClr val="000000"/>
                  </a:outerShdw>
                </a:effectLst>
              </a:rPr>
              <a:t>Agency/Tribal/Stakeholder Scoping Meeting</a:t>
            </a:r>
          </a:p>
          <a:p>
            <a:pPr algn="l"/>
            <a:r>
              <a:rPr lang="en-US" sz="2800" dirty="0">
                <a:solidFill>
                  <a:schemeClr val="accent4">
                    <a:lumMod val="60000"/>
                    <a:lumOff val="40000"/>
                    <a:alpha val="85000"/>
                  </a:schemeClr>
                </a:solidFill>
                <a:effectLst>
                  <a:outerShdw blurRad="50800" dist="50800" dir="5400000" algn="ctr" rotWithShape="0">
                    <a:srgbClr val="000000"/>
                  </a:outerShdw>
                </a:effectLst>
              </a:rPr>
              <a:t>January 23, 2025</a:t>
            </a:r>
          </a:p>
          <a:p>
            <a:pPr algn="l"/>
            <a:r>
              <a:rPr lang="en-US" sz="2800" dirty="0">
                <a:solidFill>
                  <a:schemeClr val="accent4">
                    <a:lumMod val="60000"/>
                    <a:lumOff val="40000"/>
                    <a:alpha val="85000"/>
                  </a:schemeClr>
                </a:solidFill>
                <a:effectLst>
                  <a:outerShdw blurRad="50800" dist="50800" dir="5400000" algn="ctr" rotWithShape="0">
                    <a:srgbClr val="000000"/>
                  </a:outerShdw>
                </a:effectLst>
              </a:rPr>
              <a:t>10:00 AM – 12</a:t>
            </a:r>
            <a:r>
              <a:rPr lang="en-US" sz="2800" dirty="0">
                <a:solidFill>
                  <a:schemeClr val="accent4">
                    <a:lumMod val="60000"/>
                    <a:lumOff val="40000"/>
                    <a:alpha val="85000"/>
                  </a:schemeClr>
                </a:solidFill>
                <a:effectLst>
                  <a:outerShdw blurRad="50800" dist="50800" dir="5400000" algn="ctr" rotWithShape="0">
                    <a:srgbClr val="000000"/>
                  </a:outerShdw>
                </a:effectLst>
                <a:sym typeface="Wingdings" panose="05000000000000000000" pitchFamily="2" charset="2"/>
              </a:rPr>
              <a:t>:00 PM</a:t>
            </a:r>
            <a:endParaRPr lang="en-US" sz="2800" dirty="0">
              <a:solidFill>
                <a:schemeClr val="accent4">
                  <a:lumMod val="60000"/>
                  <a:lumOff val="40000"/>
                  <a:alpha val="85000"/>
                </a:schemeClr>
              </a:solidFill>
              <a:effectLst>
                <a:outerShdw blurRad="50800" dist="50800" dir="5400000" algn="ctr" rotWithShape="0">
                  <a:srgbClr val="000000"/>
                </a:outerShdw>
              </a:effectLst>
            </a:endParaRPr>
          </a:p>
          <a:p>
            <a:pPr algn="l"/>
            <a:endParaRPr lang="en-US" sz="2800" dirty="0">
              <a:solidFill>
                <a:schemeClr val="bg1">
                  <a:alpha val="85000"/>
                </a:schemeClr>
              </a:solidFill>
              <a:effectLst>
                <a:outerShdw blurRad="50800" dist="50800" dir="5400000" algn="ctr" rotWithShape="0">
                  <a:srgbClr val="000000"/>
                </a:outerShdw>
              </a:effectLst>
            </a:endParaRPr>
          </a:p>
          <a:p>
            <a:pPr algn="l">
              <a:spcBef>
                <a:spcPts val="0"/>
              </a:spcBef>
            </a:pPr>
            <a:r>
              <a:rPr lang="en-US" sz="1800" dirty="0">
                <a:solidFill>
                  <a:schemeClr val="bg1">
                    <a:alpha val="85000"/>
                  </a:schemeClr>
                </a:solidFill>
                <a:effectLst>
                  <a:outerShdw blurRad="50800" dist="50800" dir="5400000" algn="ctr" rotWithShape="0">
                    <a:srgbClr val="000000"/>
                  </a:outerShdw>
                </a:effectLst>
              </a:rPr>
              <a:t>Virtual – MS Teams</a:t>
            </a:r>
            <a:endParaRPr lang="en-US" sz="2000" dirty="0">
              <a:solidFill>
                <a:schemeClr val="bg1">
                  <a:alpha val="85000"/>
                </a:schemeClr>
              </a:solidFill>
              <a:effectLst>
                <a:outerShdw blurRad="50800" dist="50800" dir="5400000" algn="ctr" rotWithShape="0">
                  <a:srgbClr val="000000"/>
                </a:outerShdw>
              </a:effectLst>
            </a:endParaRPr>
          </a:p>
        </p:txBody>
      </p:sp>
      <p:cxnSp>
        <p:nvCxnSpPr>
          <p:cNvPr id="10" name="Straight Connector 9">
            <a:extLst>
              <a:ext uri="{FF2B5EF4-FFF2-40B4-BE49-F238E27FC236}">
                <a16:creationId xmlns:a16="http://schemas.microsoft.com/office/drawing/2014/main" id="{3B16A623-41C7-4789-0294-A1212A96731F}"/>
              </a:ext>
            </a:extLst>
          </p:cNvPr>
          <p:cNvCxnSpPr>
            <a:cxnSpLocks/>
          </p:cNvCxnSpPr>
          <p:nvPr/>
        </p:nvCxnSpPr>
        <p:spPr>
          <a:xfrm>
            <a:off x="674017" y="3442087"/>
            <a:ext cx="4300912" cy="0"/>
          </a:xfrm>
          <a:prstGeom prst="line">
            <a:avLst/>
          </a:prstGeom>
          <a:ln w="50800" cap="flat">
            <a:solidFill>
              <a:srgbClr val="1679BF"/>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D3A3AA99-1590-EA11-3D63-C94AA02A74BA}"/>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bwMode="auto">
          <a:xfrm>
            <a:off x="9971565" y="6107634"/>
            <a:ext cx="2132602" cy="664179"/>
          </a:xfrm>
          <a:prstGeom prst="rect">
            <a:avLst/>
          </a:prstGeom>
          <a:noFill/>
          <a:effectLst>
            <a:glow rad="76200">
              <a:schemeClr val="bg1">
                <a:alpha val="90000"/>
              </a:schemeClr>
            </a:glow>
            <a:outerShdw sx="1000" sy="1000" algn="ctr" rotWithShape="0">
              <a:schemeClr val="bg1"/>
            </a:outerShdw>
          </a:effectLst>
        </p:spPr>
      </p:pic>
      <p:pic>
        <p:nvPicPr>
          <p:cNvPr id="6" name="Picture 7" descr="small_color">
            <a:extLst>
              <a:ext uri="{FF2B5EF4-FFF2-40B4-BE49-F238E27FC236}">
                <a16:creationId xmlns:a16="http://schemas.microsoft.com/office/drawing/2014/main" id="{4C33B491-062B-3A39-03B8-A36EF48D21C8}"/>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tretch>
            <a:fillRect/>
          </a:stretch>
        </p:blipFill>
        <p:spPr bwMode="auto">
          <a:xfrm>
            <a:off x="5556341" y="6041757"/>
            <a:ext cx="915122" cy="659321"/>
          </a:xfrm>
          <a:prstGeom prst="rect">
            <a:avLst/>
          </a:prstGeom>
          <a:noFill/>
          <a:effectLst>
            <a:glow rad="76200">
              <a:schemeClr val="bg1">
                <a:alpha val="90000"/>
              </a:schemeClr>
            </a:glow>
            <a:outerShdw sx="1000" sy="1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dry field with a small building&#10;&#10;Description automatically generated with medium confidence">
            <a:extLst>
              <a:ext uri="{FF2B5EF4-FFF2-40B4-BE49-F238E27FC236}">
                <a16:creationId xmlns:a16="http://schemas.microsoft.com/office/drawing/2014/main" id="{D7754D36-B3A7-BDBD-0DE3-8A1B479BA7F8}"/>
              </a:ext>
            </a:extLst>
          </p:cNvPr>
          <p:cNvPicPr>
            <a:picLocks noChangeAspect="1"/>
          </p:cNvPicPr>
          <p:nvPr/>
        </p:nvPicPr>
        <p:blipFill>
          <a:blip r:embed="rId5">
            <a:extLst>
              <a:ext uri="{28A0092B-C50C-407E-A947-70E740481C1C}">
                <a14:useLocalDpi xmlns:a14="http://schemas.microsoft.com/office/drawing/2010/main" val="0"/>
              </a:ext>
            </a:extLst>
          </a:blip>
          <a:srcRect r="10894" b="14227"/>
          <a:stretch/>
        </p:blipFill>
        <p:spPr>
          <a:xfrm>
            <a:off x="5334000" y="763572"/>
            <a:ext cx="6858000" cy="4951090"/>
          </a:xfrm>
          <a:prstGeom prst="rect">
            <a:avLst/>
          </a:prstGeom>
          <a:ln>
            <a:noFill/>
          </a:ln>
          <a:effectLst>
            <a:softEdge rad="112500"/>
          </a:effectLst>
        </p:spPr>
      </p:pic>
      <p:pic>
        <p:nvPicPr>
          <p:cNvPr id="11" name="Picture 10" descr="A logo with a river and a bridge&#10;&#10;Description automatically generated with medium confidence">
            <a:extLst>
              <a:ext uri="{FF2B5EF4-FFF2-40B4-BE49-F238E27FC236}">
                <a16:creationId xmlns:a16="http://schemas.microsoft.com/office/drawing/2014/main" id="{3F78B78A-295B-0674-5213-DE6E19A266B5}"/>
              </a:ext>
            </a:extLst>
          </p:cNvPr>
          <p:cNvPicPr>
            <a:picLocks noChangeAspect="1"/>
          </p:cNvPicPr>
          <p:nvPr/>
        </p:nvPicPr>
        <p:blipFill>
          <a:blip r:embed="rId6">
            <a:alphaModFix amt="85000"/>
            <a:extLst>
              <a:ext uri="{28A0092B-C50C-407E-A947-70E740481C1C}">
                <a14:useLocalDpi xmlns:a14="http://schemas.microsoft.com/office/drawing/2010/main" val="0"/>
              </a:ext>
            </a:extLst>
          </a:blip>
          <a:stretch>
            <a:fillRect/>
          </a:stretch>
        </p:blipFill>
        <p:spPr>
          <a:xfrm>
            <a:off x="7560296" y="5861711"/>
            <a:ext cx="1136497" cy="910102"/>
          </a:xfrm>
          <a:prstGeom prst="rect">
            <a:avLst/>
          </a:prstGeom>
        </p:spPr>
      </p:pic>
    </p:spTree>
    <p:extLst>
      <p:ext uri="{BB962C8B-B14F-4D97-AF65-F5344CB8AC3E}">
        <p14:creationId xmlns:p14="http://schemas.microsoft.com/office/powerpoint/2010/main" val="613855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Benefits</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bg1"/>
                </a:solidFill>
              </a:rPr>
              <a:t>Designed flood protection for 50-year storm event</a:t>
            </a:r>
          </a:p>
          <a:p>
            <a:r>
              <a:rPr lang="en-US" dirty="0">
                <a:solidFill>
                  <a:schemeClr val="bg1"/>
                </a:solidFill>
              </a:rPr>
              <a:t>Sediment retention</a:t>
            </a:r>
          </a:p>
          <a:p>
            <a:pPr lvl="1"/>
            <a:r>
              <a:rPr lang="en-US" dirty="0">
                <a:solidFill>
                  <a:schemeClr val="bg1"/>
                </a:solidFill>
              </a:rPr>
              <a:t>Sediment periodically removed from reservoir</a:t>
            </a:r>
          </a:p>
          <a:p>
            <a:pPr lvl="1"/>
            <a:r>
              <a:rPr lang="en-US" dirty="0">
                <a:solidFill>
                  <a:schemeClr val="bg1"/>
                </a:solidFill>
              </a:rPr>
              <a:t>Design sediment storage volume of 305 ac-ft for 50-year sediment storage life</a:t>
            </a:r>
          </a:p>
          <a:p>
            <a:pPr lvl="1"/>
            <a:r>
              <a:rPr lang="en-US" dirty="0">
                <a:solidFill>
                  <a:schemeClr val="bg1"/>
                </a:solidFill>
              </a:rPr>
              <a:t>Existing sediment storage volume of 335 ac-ft provides about 55 years of sediment storage life remaining</a:t>
            </a: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sp>
        <p:nvSpPr>
          <p:cNvPr id="3" name="Slide Number Placeholder 2">
            <a:extLst>
              <a:ext uri="{FF2B5EF4-FFF2-40B4-BE49-F238E27FC236}">
                <a16:creationId xmlns:a16="http://schemas.microsoft.com/office/drawing/2014/main" id="{72EA7304-61FA-9CE4-104D-120DC2A9CE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512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Dam Breach Inundation</a:t>
            </a:r>
            <a:endParaRPr lang="en-US" sz="48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62B14C2-9CF4-96CF-4DA0-BCF726DFAE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9" name="Content Placeholder 10">
            <a:extLst>
              <a:ext uri="{FF2B5EF4-FFF2-40B4-BE49-F238E27FC236}">
                <a16:creationId xmlns:a16="http://schemas.microsoft.com/office/drawing/2014/main" id="{9CC2C526-2348-941B-10E7-AD48F41B659B}"/>
              </a:ext>
            </a:extLst>
          </p:cNvPr>
          <p:cNvSpPr>
            <a:spLocks noGrp="1"/>
          </p:cNvSpPr>
          <p:nvPr>
            <p:ph idx="1"/>
          </p:nvPr>
        </p:nvSpPr>
        <p:spPr>
          <a:xfrm>
            <a:off x="8268968" y="1621617"/>
            <a:ext cx="3845562" cy="4676637"/>
          </a:xfrm>
        </p:spPr>
        <p:txBody>
          <a:bodyPr>
            <a:normAutofit/>
          </a:bodyPr>
          <a:lstStyle/>
          <a:p>
            <a:pPr marL="0" indent="0">
              <a:buNone/>
            </a:pPr>
            <a:r>
              <a:rPr lang="en-US" dirty="0">
                <a:solidFill>
                  <a:schemeClr val="bg1"/>
                </a:solidFill>
              </a:rPr>
              <a:t>Impacted Structures</a:t>
            </a:r>
          </a:p>
          <a:p>
            <a:r>
              <a:rPr lang="en-US" dirty="0">
                <a:solidFill>
                  <a:schemeClr val="bg1"/>
                </a:solidFill>
              </a:rPr>
              <a:t>New Mexico State University (25,000 students and faculty)</a:t>
            </a:r>
          </a:p>
          <a:p>
            <a:r>
              <a:rPr lang="en-US" dirty="0">
                <a:solidFill>
                  <a:schemeClr val="bg1"/>
                </a:solidFill>
              </a:rPr>
              <a:t>University Park (4,192 people)</a:t>
            </a:r>
          </a:p>
          <a:p>
            <a:r>
              <a:rPr lang="en-US" dirty="0">
                <a:solidFill>
                  <a:schemeClr val="bg1"/>
                </a:solidFill>
              </a:rPr>
              <a:t>Tombaugh Elementary (650 students)</a:t>
            </a:r>
          </a:p>
          <a:p>
            <a:r>
              <a:rPr lang="en-US" dirty="0">
                <a:solidFill>
                  <a:schemeClr val="bg1"/>
                </a:solidFill>
              </a:rPr>
              <a:t>Further downstream communities</a:t>
            </a: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pic>
        <p:nvPicPr>
          <p:cNvPr id="5" name="Picture 4">
            <a:extLst>
              <a:ext uri="{FF2B5EF4-FFF2-40B4-BE49-F238E27FC236}">
                <a16:creationId xmlns:a16="http://schemas.microsoft.com/office/drawing/2014/main" id="{8A73E99B-3659-50DB-F7A1-4DAE596390E3}"/>
              </a:ext>
            </a:extLst>
          </p:cNvPr>
          <p:cNvPicPr>
            <a:picLocks noChangeAspect="1"/>
          </p:cNvPicPr>
          <p:nvPr/>
        </p:nvPicPr>
        <p:blipFill>
          <a:blip r:embed="rId4"/>
          <a:stretch>
            <a:fillRect/>
          </a:stretch>
        </p:blipFill>
        <p:spPr>
          <a:xfrm>
            <a:off x="956861" y="1775498"/>
            <a:ext cx="6779097" cy="4663914"/>
          </a:xfrm>
          <a:prstGeom prst="rect">
            <a:avLst/>
          </a:prstGeom>
        </p:spPr>
      </p:pic>
      <p:cxnSp>
        <p:nvCxnSpPr>
          <p:cNvPr id="4" name="Straight Arrow Connector 3">
            <a:extLst>
              <a:ext uri="{FF2B5EF4-FFF2-40B4-BE49-F238E27FC236}">
                <a16:creationId xmlns:a16="http://schemas.microsoft.com/office/drawing/2014/main" id="{5D98542E-C022-DA02-8778-ABD25F24775C}"/>
              </a:ext>
            </a:extLst>
          </p:cNvPr>
          <p:cNvCxnSpPr/>
          <p:nvPr/>
        </p:nvCxnSpPr>
        <p:spPr>
          <a:xfrm flipV="1">
            <a:off x="7482102" y="5428730"/>
            <a:ext cx="0" cy="4794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3EE0CF3-1276-B792-82A5-B76CF432A1E6}"/>
              </a:ext>
            </a:extLst>
          </p:cNvPr>
          <p:cNvSpPr txBox="1"/>
          <p:nvPr/>
        </p:nvSpPr>
        <p:spPr>
          <a:xfrm>
            <a:off x="7234451" y="5854637"/>
            <a:ext cx="2694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panose="020F0502020204030204"/>
                <a:ea typeface="+mn-ea"/>
                <a:cs typeface="+mn-cs"/>
              </a:rPr>
              <a:t>N</a:t>
            </a:r>
          </a:p>
        </p:txBody>
      </p:sp>
      <p:sp>
        <p:nvSpPr>
          <p:cNvPr id="7" name="Rectangle 6">
            <a:extLst>
              <a:ext uri="{FF2B5EF4-FFF2-40B4-BE49-F238E27FC236}">
                <a16:creationId xmlns:a16="http://schemas.microsoft.com/office/drawing/2014/main" id="{7AC103AF-E8E9-232B-B31E-19B852F17AC7}"/>
              </a:ext>
            </a:extLst>
          </p:cNvPr>
          <p:cNvSpPr/>
          <p:nvPr/>
        </p:nvSpPr>
        <p:spPr>
          <a:xfrm>
            <a:off x="4179556" y="3850320"/>
            <a:ext cx="678194" cy="193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NMSU</a:t>
            </a:r>
          </a:p>
        </p:txBody>
      </p:sp>
      <p:sp>
        <p:nvSpPr>
          <p:cNvPr id="8" name="Rectangle 7">
            <a:extLst>
              <a:ext uri="{FF2B5EF4-FFF2-40B4-BE49-F238E27FC236}">
                <a16:creationId xmlns:a16="http://schemas.microsoft.com/office/drawing/2014/main" id="{229F90BD-45C8-B9D8-49CD-4DB43F30F977}"/>
              </a:ext>
            </a:extLst>
          </p:cNvPr>
          <p:cNvSpPr/>
          <p:nvPr/>
        </p:nvSpPr>
        <p:spPr>
          <a:xfrm rot="4322811">
            <a:off x="4871836" y="2524680"/>
            <a:ext cx="507614" cy="227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I-25</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E911D5A-A98D-2C06-6EA5-295C39CF505C}"/>
              </a:ext>
            </a:extLst>
          </p:cNvPr>
          <p:cNvSpPr/>
          <p:nvPr/>
        </p:nvSpPr>
        <p:spPr>
          <a:xfrm rot="1204615">
            <a:off x="2477108" y="3748291"/>
            <a:ext cx="547172" cy="2540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I-10</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DA68218-84E6-CEB9-2E40-88771D61841A}"/>
              </a:ext>
            </a:extLst>
          </p:cNvPr>
          <p:cNvSpPr/>
          <p:nvPr/>
        </p:nvSpPr>
        <p:spPr>
          <a:xfrm>
            <a:off x="3684316" y="3500918"/>
            <a:ext cx="1276228" cy="193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University Park</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40EE3BA0-7E43-4C48-7AB9-69A16198FC56}"/>
              </a:ext>
            </a:extLst>
          </p:cNvPr>
          <p:cNvCxnSpPr>
            <a:cxnSpLocks/>
          </p:cNvCxnSpPr>
          <p:nvPr/>
        </p:nvCxnSpPr>
        <p:spPr>
          <a:xfrm>
            <a:off x="2564130" y="5078730"/>
            <a:ext cx="1196172" cy="63735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A03F89F7-511F-9752-BC69-E23026EF5694}"/>
              </a:ext>
            </a:extLst>
          </p:cNvPr>
          <p:cNvSpPr/>
          <p:nvPr/>
        </p:nvSpPr>
        <p:spPr>
          <a:xfrm>
            <a:off x="1565910" y="4754881"/>
            <a:ext cx="1036320" cy="365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Tombaugh Elementary</a:t>
            </a:r>
          </a:p>
        </p:txBody>
      </p:sp>
      <p:pic>
        <p:nvPicPr>
          <p:cNvPr id="16" name="Picture 15">
            <a:extLst>
              <a:ext uri="{FF2B5EF4-FFF2-40B4-BE49-F238E27FC236}">
                <a16:creationId xmlns:a16="http://schemas.microsoft.com/office/drawing/2014/main" id="{9898B448-AA96-D817-CD2F-D50F6858DC0B}"/>
              </a:ext>
            </a:extLst>
          </p:cNvPr>
          <p:cNvPicPr>
            <a:picLocks noChangeAspect="1"/>
          </p:cNvPicPr>
          <p:nvPr/>
        </p:nvPicPr>
        <p:blipFill>
          <a:blip r:embed="rId5"/>
          <a:stretch>
            <a:fillRect/>
          </a:stretch>
        </p:blipFill>
        <p:spPr>
          <a:xfrm>
            <a:off x="956861" y="1778137"/>
            <a:ext cx="1438476" cy="1762371"/>
          </a:xfrm>
          <a:prstGeom prst="rect">
            <a:avLst/>
          </a:prstGeom>
        </p:spPr>
      </p:pic>
    </p:spTree>
    <p:extLst>
      <p:ext uri="{BB962C8B-B14F-4D97-AF65-F5344CB8AC3E}">
        <p14:creationId xmlns:p14="http://schemas.microsoft.com/office/powerpoint/2010/main" val="215419632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4236EBA7-DB31-24D2-8026-6137D6A87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827DF-FA4F-C4A2-6504-9C6B1862E663}"/>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Dam Breach Inundation</a:t>
            </a:r>
            <a:endParaRPr lang="en-US" sz="48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40A2B6B4-0285-A3DC-C0DE-D4C2A8B79A05}"/>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6E1FFC2-4091-B811-DBD2-28D9CBD089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536A73E-84EE-FF31-2635-20C1B8FF96D4}"/>
              </a:ext>
            </a:extLst>
          </p:cNvPr>
          <p:cNvPicPr>
            <a:picLocks noChangeAspect="1"/>
          </p:cNvPicPr>
          <p:nvPr/>
        </p:nvPicPr>
        <p:blipFill>
          <a:blip r:embed="rId4"/>
          <a:stretch>
            <a:fillRect/>
          </a:stretch>
        </p:blipFill>
        <p:spPr>
          <a:xfrm>
            <a:off x="2869560" y="1385633"/>
            <a:ext cx="6452879" cy="5214827"/>
          </a:xfrm>
          <a:prstGeom prst="rect">
            <a:avLst/>
          </a:prstGeom>
        </p:spPr>
      </p:pic>
      <p:cxnSp>
        <p:nvCxnSpPr>
          <p:cNvPr id="4" name="Straight Arrow Connector 3">
            <a:extLst>
              <a:ext uri="{FF2B5EF4-FFF2-40B4-BE49-F238E27FC236}">
                <a16:creationId xmlns:a16="http://schemas.microsoft.com/office/drawing/2014/main" id="{FDD12196-D0D7-E9D5-199A-F99EBDBDE4CA}"/>
              </a:ext>
            </a:extLst>
          </p:cNvPr>
          <p:cNvCxnSpPr/>
          <p:nvPr/>
        </p:nvCxnSpPr>
        <p:spPr>
          <a:xfrm flipV="1">
            <a:off x="9126076" y="5671746"/>
            <a:ext cx="0" cy="4794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1544E6-5DB0-C849-7EF7-CCB528D49303}"/>
              </a:ext>
            </a:extLst>
          </p:cNvPr>
          <p:cNvSpPr txBox="1"/>
          <p:nvPr/>
        </p:nvSpPr>
        <p:spPr>
          <a:xfrm>
            <a:off x="8878425" y="6097653"/>
            <a:ext cx="2694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panose="020F0502020204030204"/>
                <a:ea typeface="+mn-ea"/>
                <a:cs typeface="+mn-cs"/>
              </a:rPr>
              <a:t>N</a:t>
            </a:r>
          </a:p>
        </p:txBody>
      </p:sp>
      <p:pic>
        <p:nvPicPr>
          <p:cNvPr id="6" name="Picture 5">
            <a:extLst>
              <a:ext uri="{FF2B5EF4-FFF2-40B4-BE49-F238E27FC236}">
                <a16:creationId xmlns:a16="http://schemas.microsoft.com/office/drawing/2014/main" id="{20DA5275-15B0-F291-F550-27160FF7B96B}"/>
              </a:ext>
            </a:extLst>
          </p:cNvPr>
          <p:cNvPicPr>
            <a:picLocks noChangeAspect="1"/>
          </p:cNvPicPr>
          <p:nvPr/>
        </p:nvPicPr>
        <p:blipFill>
          <a:blip r:embed="rId5"/>
          <a:stretch>
            <a:fillRect/>
          </a:stretch>
        </p:blipFill>
        <p:spPr>
          <a:xfrm>
            <a:off x="1337550" y="1385633"/>
            <a:ext cx="1438476" cy="1762371"/>
          </a:xfrm>
          <a:prstGeom prst="rect">
            <a:avLst/>
          </a:prstGeom>
        </p:spPr>
      </p:pic>
    </p:spTree>
    <p:extLst>
      <p:ext uri="{BB962C8B-B14F-4D97-AF65-F5344CB8AC3E}">
        <p14:creationId xmlns:p14="http://schemas.microsoft.com/office/powerpoint/2010/main" val="283654027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206B7450-F325-E1D4-4579-1415E555C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48F4AA-666A-F304-CD2E-1CFD73D6E3AD}"/>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Dam Breach Inundation</a:t>
            </a:r>
            <a:endParaRPr lang="en-US" sz="48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103480EF-2CB7-8DA6-86B9-D331A1A29E6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8024376-E44B-AA80-E8EE-331F38F81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AA33DD3-C912-B82E-AF50-C576B3AB7DED}"/>
              </a:ext>
            </a:extLst>
          </p:cNvPr>
          <p:cNvPicPr>
            <a:picLocks noChangeAspect="1"/>
          </p:cNvPicPr>
          <p:nvPr/>
        </p:nvPicPr>
        <p:blipFill>
          <a:blip r:embed="rId4"/>
          <a:stretch>
            <a:fillRect/>
          </a:stretch>
        </p:blipFill>
        <p:spPr>
          <a:xfrm>
            <a:off x="2878242" y="1385633"/>
            <a:ext cx="6435515" cy="5212080"/>
          </a:xfrm>
          <a:prstGeom prst="rect">
            <a:avLst/>
          </a:prstGeom>
        </p:spPr>
      </p:pic>
      <p:cxnSp>
        <p:nvCxnSpPr>
          <p:cNvPr id="4" name="Straight Arrow Connector 3">
            <a:extLst>
              <a:ext uri="{FF2B5EF4-FFF2-40B4-BE49-F238E27FC236}">
                <a16:creationId xmlns:a16="http://schemas.microsoft.com/office/drawing/2014/main" id="{491551D8-4A87-1919-E7D3-372FA071BA8E}"/>
              </a:ext>
            </a:extLst>
          </p:cNvPr>
          <p:cNvCxnSpPr/>
          <p:nvPr/>
        </p:nvCxnSpPr>
        <p:spPr>
          <a:xfrm flipV="1">
            <a:off x="9126076" y="5671746"/>
            <a:ext cx="0" cy="4794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DCFEBD1-2343-E2D8-C6D9-D604B5FB1C77}"/>
              </a:ext>
            </a:extLst>
          </p:cNvPr>
          <p:cNvSpPr txBox="1"/>
          <p:nvPr/>
        </p:nvSpPr>
        <p:spPr>
          <a:xfrm>
            <a:off x="8878425" y="6097653"/>
            <a:ext cx="2694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panose="020F0502020204030204"/>
                <a:ea typeface="+mn-ea"/>
                <a:cs typeface="+mn-cs"/>
              </a:rPr>
              <a:t>N</a:t>
            </a:r>
          </a:p>
        </p:txBody>
      </p:sp>
      <p:pic>
        <p:nvPicPr>
          <p:cNvPr id="7" name="Picture 6">
            <a:extLst>
              <a:ext uri="{FF2B5EF4-FFF2-40B4-BE49-F238E27FC236}">
                <a16:creationId xmlns:a16="http://schemas.microsoft.com/office/drawing/2014/main" id="{EFAC476C-54D4-A76C-CBDF-3AB1ABDD03F3}"/>
              </a:ext>
            </a:extLst>
          </p:cNvPr>
          <p:cNvPicPr>
            <a:picLocks noChangeAspect="1"/>
          </p:cNvPicPr>
          <p:nvPr/>
        </p:nvPicPr>
        <p:blipFill>
          <a:blip r:embed="rId5"/>
          <a:stretch>
            <a:fillRect/>
          </a:stretch>
        </p:blipFill>
        <p:spPr>
          <a:xfrm>
            <a:off x="1337550" y="1385633"/>
            <a:ext cx="1438476" cy="1762371"/>
          </a:xfrm>
          <a:prstGeom prst="rect">
            <a:avLst/>
          </a:prstGeom>
        </p:spPr>
      </p:pic>
    </p:spTree>
    <p:extLst>
      <p:ext uri="{BB962C8B-B14F-4D97-AF65-F5344CB8AC3E}">
        <p14:creationId xmlns:p14="http://schemas.microsoft.com/office/powerpoint/2010/main" val="3697164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ADE0BC87-D0EF-AD81-5130-B3FD9035F5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DF387B-4961-65C0-5413-8433EDE2A3D8}"/>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Dam Breach Inundation</a:t>
            </a:r>
            <a:endParaRPr lang="en-US" sz="48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B502A962-B6BE-6876-59D2-FC719B848C65}"/>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D97CF21-A6E5-C5CA-103F-AB72A0278D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A075478-A229-0F35-3369-CD770EDD2E75}"/>
              </a:ext>
            </a:extLst>
          </p:cNvPr>
          <p:cNvPicPr>
            <a:picLocks noChangeAspect="1"/>
          </p:cNvPicPr>
          <p:nvPr/>
        </p:nvPicPr>
        <p:blipFill>
          <a:blip r:embed="rId4"/>
          <a:stretch>
            <a:fillRect/>
          </a:stretch>
        </p:blipFill>
        <p:spPr>
          <a:xfrm>
            <a:off x="2880634" y="1380783"/>
            <a:ext cx="6430732" cy="5212080"/>
          </a:xfrm>
          <a:prstGeom prst="rect">
            <a:avLst/>
          </a:prstGeom>
        </p:spPr>
      </p:pic>
      <p:cxnSp>
        <p:nvCxnSpPr>
          <p:cNvPr id="4" name="Straight Arrow Connector 3">
            <a:extLst>
              <a:ext uri="{FF2B5EF4-FFF2-40B4-BE49-F238E27FC236}">
                <a16:creationId xmlns:a16="http://schemas.microsoft.com/office/drawing/2014/main" id="{0200D604-3B28-496C-BE60-2B9DDC7C2810}"/>
              </a:ext>
            </a:extLst>
          </p:cNvPr>
          <p:cNvCxnSpPr/>
          <p:nvPr/>
        </p:nvCxnSpPr>
        <p:spPr>
          <a:xfrm flipV="1">
            <a:off x="9126076" y="5671746"/>
            <a:ext cx="0" cy="4794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E8FAD2-7537-69B1-17A5-3AC7090941F1}"/>
              </a:ext>
            </a:extLst>
          </p:cNvPr>
          <p:cNvSpPr txBox="1"/>
          <p:nvPr/>
        </p:nvSpPr>
        <p:spPr>
          <a:xfrm>
            <a:off x="8878425" y="6097653"/>
            <a:ext cx="2694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panose="020F0502020204030204"/>
                <a:ea typeface="+mn-ea"/>
                <a:cs typeface="+mn-cs"/>
              </a:rPr>
              <a:t>N</a:t>
            </a:r>
          </a:p>
        </p:txBody>
      </p:sp>
      <p:pic>
        <p:nvPicPr>
          <p:cNvPr id="7" name="Picture 6">
            <a:extLst>
              <a:ext uri="{FF2B5EF4-FFF2-40B4-BE49-F238E27FC236}">
                <a16:creationId xmlns:a16="http://schemas.microsoft.com/office/drawing/2014/main" id="{89F63709-3A1F-E33A-BA80-FD06197B8CE7}"/>
              </a:ext>
            </a:extLst>
          </p:cNvPr>
          <p:cNvPicPr>
            <a:picLocks noChangeAspect="1"/>
          </p:cNvPicPr>
          <p:nvPr/>
        </p:nvPicPr>
        <p:blipFill>
          <a:blip r:embed="rId5"/>
          <a:stretch>
            <a:fillRect/>
          </a:stretch>
        </p:blipFill>
        <p:spPr>
          <a:xfrm>
            <a:off x="1337550" y="1385633"/>
            <a:ext cx="1438476" cy="1762371"/>
          </a:xfrm>
          <a:prstGeom prst="rect">
            <a:avLst/>
          </a:prstGeom>
        </p:spPr>
      </p:pic>
      <p:cxnSp>
        <p:nvCxnSpPr>
          <p:cNvPr id="8" name="Straight Arrow Connector 7">
            <a:extLst>
              <a:ext uri="{FF2B5EF4-FFF2-40B4-BE49-F238E27FC236}">
                <a16:creationId xmlns:a16="http://schemas.microsoft.com/office/drawing/2014/main" id="{5183A8B7-9C11-96CE-ABA2-DA99767DA419}"/>
              </a:ext>
            </a:extLst>
          </p:cNvPr>
          <p:cNvCxnSpPr>
            <a:cxnSpLocks/>
          </p:cNvCxnSpPr>
          <p:nvPr/>
        </p:nvCxnSpPr>
        <p:spPr>
          <a:xfrm flipV="1">
            <a:off x="7086600" y="4619625"/>
            <a:ext cx="419100" cy="9334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99F39287-2B9F-8626-824F-C7AB9C1C096A}"/>
              </a:ext>
            </a:extLst>
          </p:cNvPr>
          <p:cNvSpPr/>
          <p:nvPr/>
        </p:nvSpPr>
        <p:spPr>
          <a:xfrm>
            <a:off x="5811786" y="5477217"/>
            <a:ext cx="1354451"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About 15 miles downstream of dam</a:t>
            </a:r>
          </a:p>
        </p:txBody>
      </p:sp>
    </p:spTree>
    <p:extLst>
      <p:ext uri="{BB962C8B-B14F-4D97-AF65-F5344CB8AC3E}">
        <p14:creationId xmlns:p14="http://schemas.microsoft.com/office/powerpoint/2010/main" val="188682444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A6A7764B-C821-65D8-33AA-1224B59A28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EC2BC5-2AB8-73AF-8F85-35D597F023BD}"/>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What is a watershed?</a:t>
            </a:r>
            <a:endParaRPr lang="en-US" sz="48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96933196-3DBE-D273-7390-0D4A23006B6A}"/>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E5B0455-7B5C-373D-49F8-896C8D04B31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9D504DD4-BEB9-46F0-AE01-7D7A5825A9BE}"/>
              </a:ext>
            </a:extLst>
          </p:cNvPr>
          <p:cNvSpPr>
            <a:spLocks noGrp="1"/>
          </p:cNvSpPr>
          <p:nvPr>
            <p:ph idx="1"/>
          </p:nvPr>
        </p:nvSpPr>
        <p:spPr>
          <a:xfrm>
            <a:off x="5257800" y="1593055"/>
            <a:ext cx="6534150" cy="4655339"/>
          </a:xfrm>
        </p:spPr>
        <p:txBody>
          <a:bodyPr>
            <a:normAutofit lnSpcReduction="10000"/>
          </a:bodyPr>
          <a:lstStyle/>
          <a:p>
            <a:pPr marL="457200" indent="-457200">
              <a:buFont typeface="Arial" panose="020B0604020202020204" pitchFamily="34" charset="0"/>
              <a:buChar char="•"/>
            </a:pPr>
            <a:r>
              <a:rPr lang="en-US" dirty="0">
                <a:solidFill>
                  <a:schemeClr val="accent4">
                    <a:lumMod val="60000"/>
                    <a:lumOff val="40000"/>
                  </a:schemeClr>
                </a:solidFill>
              </a:rPr>
              <a:t>Watershed </a:t>
            </a:r>
            <a:r>
              <a:rPr lang="en-US" dirty="0">
                <a:solidFill>
                  <a:schemeClr val="bg1"/>
                </a:solidFill>
              </a:rPr>
              <a:t>= the land that drains to one stream, lake, or river; includes surface water and underlying groundwater</a:t>
            </a:r>
          </a:p>
          <a:p>
            <a:pPr marL="457200" indent="-457200">
              <a:buFont typeface="Arial" panose="020B0604020202020204" pitchFamily="34" charset="0"/>
              <a:buChar char="•"/>
            </a:pPr>
            <a:r>
              <a:rPr lang="en-US" dirty="0">
                <a:solidFill>
                  <a:schemeClr val="accent4">
                    <a:lumMod val="60000"/>
                    <a:lumOff val="40000"/>
                  </a:schemeClr>
                </a:solidFill>
              </a:rPr>
              <a:t>Hydrologic Unit Codes </a:t>
            </a:r>
            <a:r>
              <a:rPr lang="en-US" dirty="0">
                <a:solidFill>
                  <a:schemeClr val="bg1"/>
                </a:solidFill>
              </a:rPr>
              <a:t>- </a:t>
            </a:r>
            <a:r>
              <a:rPr lang="en-US" b="0" dirty="0">
                <a:solidFill>
                  <a:schemeClr val="bg1"/>
                </a:solidFill>
              </a:rPr>
              <a:t>Used nationwide to describe drainage areas labelled with a series of numbers</a:t>
            </a:r>
          </a:p>
          <a:p>
            <a:pPr marL="457200" indent="-457200">
              <a:buFont typeface="Arial" panose="020B0604020202020204" pitchFamily="34" charset="0"/>
              <a:buChar char="•"/>
            </a:pPr>
            <a:r>
              <a:rPr lang="en-US" dirty="0">
                <a:solidFill>
                  <a:schemeClr val="bg1"/>
                </a:solidFill>
              </a:rPr>
              <a:t>Different numbers represent different scales</a:t>
            </a:r>
          </a:p>
          <a:p>
            <a:pPr marL="1143000" lvl="1" indent="-457200"/>
            <a:r>
              <a:rPr lang="en-US" dirty="0">
                <a:solidFill>
                  <a:schemeClr val="bg1"/>
                </a:solidFill>
              </a:rPr>
              <a:t>The smaller the number the LARGER the area</a:t>
            </a:r>
          </a:p>
          <a:p>
            <a:pPr marL="1600200" lvl="2" indent="-457200"/>
            <a:r>
              <a:rPr lang="en-US" dirty="0">
                <a:solidFill>
                  <a:schemeClr val="bg1"/>
                </a:solidFill>
              </a:rPr>
              <a:t>HUC-12 drainage basin will represent a smaller area than a HUC-8 drainage basin</a:t>
            </a:r>
          </a:p>
          <a:p>
            <a:pPr lvl="1"/>
            <a:endParaRPr lang="en-US" dirty="0"/>
          </a:p>
        </p:txBody>
      </p:sp>
      <p:pic>
        <p:nvPicPr>
          <p:cNvPr id="4" name="Picture 3">
            <a:extLst>
              <a:ext uri="{FF2B5EF4-FFF2-40B4-BE49-F238E27FC236}">
                <a16:creationId xmlns:a16="http://schemas.microsoft.com/office/drawing/2014/main" id="{1D04A752-5870-B046-D0D1-64A9B94A06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8199" y="1536416"/>
            <a:ext cx="3440810" cy="4511675"/>
          </a:xfrm>
          <a:prstGeom prst="rect">
            <a:avLst/>
          </a:prstGeom>
        </p:spPr>
      </p:pic>
    </p:spTree>
    <p:extLst>
      <p:ext uri="{BB962C8B-B14F-4D97-AF65-F5344CB8AC3E}">
        <p14:creationId xmlns:p14="http://schemas.microsoft.com/office/powerpoint/2010/main" val="3833495668"/>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3E345F19-F6DD-1964-7117-0D235D058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46D0F5-828B-E777-63BE-6734B07F041E}"/>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The “NRCS Watershed Umbrella”</a:t>
            </a:r>
          </a:p>
        </p:txBody>
      </p:sp>
      <p:cxnSp>
        <p:nvCxnSpPr>
          <p:cNvPr id="18" name="Straight Connector 17">
            <a:extLst>
              <a:ext uri="{FF2B5EF4-FFF2-40B4-BE49-F238E27FC236}">
                <a16:creationId xmlns:a16="http://schemas.microsoft.com/office/drawing/2014/main" id="{ABE7F9D4-AE94-2AB4-472D-92EA3F3B38FD}"/>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F6054AD-DFB1-5716-C2AA-0E97972C22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E9FD5BFD-8BF6-C8EA-93EC-7E93AB2965E8}"/>
              </a:ext>
            </a:extLst>
          </p:cNvPr>
          <p:cNvSpPr>
            <a:spLocks noGrp="1"/>
          </p:cNvSpPr>
          <p:nvPr/>
        </p:nvSpPr>
        <p:spPr>
          <a:xfrm>
            <a:off x="2152650" y="691353"/>
            <a:ext cx="7886700" cy="755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91C33F"/>
              </a:solidFill>
              <a:effectLst/>
              <a:uLnTx/>
              <a:uFillTx/>
              <a:latin typeface="Arial" panose="020B0604020202020204" pitchFamily="34" charset="0"/>
              <a:ea typeface="+mj-ea"/>
              <a:cs typeface="Arial" panose="020B0604020202020204" pitchFamily="34" charset="0"/>
            </a:endParaRPr>
          </a:p>
        </p:txBody>
      </p:sp>
      <p:sp>
        <p:nvSpPr>
          <p:cNvPr id="7" name="Text Placeholder 2">
            <a:extLst>
              <a:ext uri="{FF2B5EF4-FFF2-40B4-BE49-F238E27FC236}">
                <a16:creationId xmlns:a16="http://schemas.microsoft.com/office/drawing/2014/main" id="{AAF7D39A-57E9-39BF-2D37-6F388E53CF99}"/>
              </a:ext>
            </a:extLst>
          </p:cNvPr>
          <p:cNvSpPr>
            <a:spLocks noGrp="1"/>
          </p:cNvSpPr>
          <p:nvPr/>
        </p:nvSpPr>
        <p:spPr>
          <a:xfrm>
            <a:off x="2152650" y="1878593"/>
            <a:ext cx="2387352" cy="641168"/>
          </a:xfrm>
          <a:prstGeom prst="rect">
            <a:avLst/>
          </a:prstGeom>
          <a:ln w="28575">
            <a:solidFill>
              <a:schemeClr val="accent6">
                <a:lumMod val="60000"/>
                <a:lumOff val="40000"/>
              </a:schemeClr>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559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WFPO</a:t>
            </a:r>
          </a:p>
        </p:txBody>
      </p:sp>
      <p:sp>
        <p:nvSpPr>
          <p:cNvPr id="8" name="Content Placeholder 3">
            <a:extLst>
              <a:ext uri="{FF2B5EF4-FFF2-40B4-BE49-F238E27FC236}">
                <a16:creationId xmlns:a16="http://schemas.microsoft.com/office/drawing/2014/main" id="{E826C1D9-82B8-D92B-1EE4-C25136A33D27}"/>
              </a:ext>
            </a:extLst>
          </p:cNvPr>
          <p:cNvSpPr>
            <a:spLocks noGrp="1"/>
          </p:cNvSpPr>
          <p:nvPr/>
        </p:nvSpPr>
        <p:spPr>
          <a:xfrm>
            <a:off x="2152650" y="2810681"/>
            <a:ext cx="2387352" cy="3275793"/>
          </a:xfrm>
          <a:prstGeom prst="rect">
            <a:avLst/>
          </a:prstGeom>
          <a:ln>
            <a:solidFill>
              <a:schemeClr val="accent6">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5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Watershed &amp; Flood Prevention Operations Program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Helps units of federal, state, local and federally recognized tribal  governments (project sponsors) protect and restore watersheds.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 Placeholder 4">
            <a:extLst>
              <a:ext uri="{FF2B5EF4-FFF2-40B4-BE49-F238E27FC236}">
                <a16:creationId xmlns:a16="http://schemas.microsoft.com/office/drawing/2014/main" id="{9204D811-7961-552E-4A39-F948D09D4ECE}"/>
              </a:ext>
            </a:extLst>
          </p:cNvPr>
          <p:cNvSpPr>
            <a:spLocks noGrp="1"/>
          </p:cNvSpPr>
          <p:nvPr/>
        </p:nvSpPr>
        <p:spPr>
          <a:xfrm>
            <a:off x="4804325" y="1878593"/>
            <a:ext cx="2399110" cy="641168"/>
          </a:xfrm>
          <a:prstGeom prst="rect">
            <a:avLst/>
          </a:prstGeom>
          <a:ln w="28575">
            <a:solidFill>
              <a:schemeClr val="accent6">
                <a:lumMod val="60000"/>
                <a:lumOff val="40000"/>
              </a:schemeClr>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559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Rehab</a:t>
            </a:r>
          </a:p>
        </p:txBody>
      </p:sp>
      <p:sp>
        <p:nvSpPr>
          <p:cNvPr id="10" name="Content Placeholder 5">
            <a:extLst>
              <a:ext uri="{FF2B5EF4-FFF2-40B4-BE49-F238E27FC236}">
                <a16:creationId xmlns:a16="http://schemas.microsoft.com/office/drawing/2014/main" id="{3DFA7AA4-B288-21D8-4E5C-32D5CFD54BB7}"/>
              </a:ext>
            </a:extLst>
          </p:cNvPr>
          <p:cNvSpPr>
            <a:spLocks noGrp="1"/>
          </p:cNvSpPr>
          <p:nvPr/>
        </p:nvSpPr>
        <p:spPr>
          <a:xfrm>
            <a:off x="4804325" y="2810682"/>
            <a:ext cx="2399110" cy="3275792"/>
          </a:xfrm>
          <a:prstGeom prst="rect">
            <a:avLst/>
          </a:prstGeom>
          <a:ln>
            <a:solidFill>
              <a:schemeClr val="accent6">
                <a:lumMod val="75000"/>
              </a:schemeClr>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5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Rehabilitation Program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Helps</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project sponsors rehabilitate aging dams that are reaching the end of their design life and/or no longer meet federal or state safety criteria or performance standards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Placeholder 4">
            <a:extLst>
              <a:ext uri="{FF2B5EF4-FFF2-40B4-BE49-F238E27FC236}">
                <a16:creationId xmlns:a16="http://schemas.microsoft.com/office/drawing/2014/main" id="{09FB033F-6A3F-E8F6-BEFC-B0BC9DC08340}"/>
              </a:ext>
            </a:extLst>
          </p:cNvPr>
          <p:cNvSpPr txBox="1">
            <a:spLocks/>
          </p:cNvSpPr>
          <p:nvPr/>
        </p:nvSpPr>
        <p:spPr>
          <a:xfrm>
            <a:off x="7467758" y="1878593"/>
            <a:ext cx="2399110" cy="641168"/>
          </a:xfrm>
          <a:prstGeom prst="rect">
            <a:avLst/>
          </a:prstGeom>
          <a:ln w="28575">
            <a:solidFill>
              <a:schemeClr val="accent6">
                <a:lumMod val="60000"/>
                <a:lumOff val="40000"/>
              </a:schemeClr>
            </a:solidFill>
          </a:ln>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EWP</a:t>
            </a:r>
          </a:p>
        </p:txBody>
      </p:sp>
      <p:sp>
        <p:nvSpPr>
          <p:cNvPr id="12" name="Content Placeholder 5">
            <a:extLst>
              <a:ext uri="{FF2B5EF4-FFF2-40B4-BE49-F238E27FC236}">
                <a16:creationId xmlns:a16="http://schemas.microsoft.com/office/drawing/2014/main" id="{1897E914-DD31-7F8C-62E0-6796E94B4312}"/>
              </a:ext>
            </a:extLst>
          </p:cNvPr>
          <p:cNvSpPr txBox="1">
            <a:spLocks/>
          </p:cNvSpPr>
          <p:nvPr/>
        </p:nvSpPr>
        <p:spPr>
          <a:xfrm>
            <a:off x="7467758" y="2810681"/>
            <a:ext cx="2399110" cy="3275792"/>
          </a:xfrm>
          <a:prstGeom prst="rect">
            <a:avLst/>
          </a:prstGeom>
          <a:ln>
            <a:solidFill>
              <a:schemeClr val="accent6">
                <a:lumMod val="75000"/>
              </a:schemeClr>
            </a:solidFill>
          </a:ln>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Emergency Watershed Protection Program</a:t>
            </a:r>
          </a:p>
          <a:p>
            <a:pPr marL="22860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Helps people reduce imminent hazards to life and property threatened by excessive erosion and flooding caused by a natural disaster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5BFDD14-039D-8CCD-850C-D28E855A24F7}"/>
              </a:ext>
            </a:extLst>
          </p:cNvPr>
          <p:cNvSpPr/>
          <p:nvPr/>
        </p:nvSpPr>
        <p:spPr>
          <a:xfrm>
            <a:off x="4540002" y="1700059"/>
            <a:ext cx="2927756" cy="485648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12039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A603D90F-0396-470C-1374-D5D44AE02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BB95F-D388-1812-1EB9-C384113B2F06}"/>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Program Requirements</a:t>
            </a:r>
          </a:p>
        </p:txBody>
      </p:sp>
      <p:cxnSp>
        <p:nvCxnSpPr>
          <p:cNvPr id="18" name="Straight Connector 17">
            <a:extLst>
              <a:ext uri="{FF2B5EF4-FFF2-40B4-BE49-F238E27FC236}">
                <a16:creationId xmlns:a16="http://schemas.microsoft.com/office/drawing/2014/main" id="{5E4F4192-D7F8-8FC7-77B9-1767B8297C05}"/>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AFA0A23-40DB-19CA-0AF8-B0FB5B85D85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385EEDE6-D293-E623-ED55-395500404692}"/>
              </a:ext>
            </a:extLst>
          </p:cNvPr>
          <p:cNvSpPr>
            <a:spLocks noGrp="1"/>
          </p:cNvSpPr>
          <p:nvPr>
            <p:ph idx="1"/>
          </p:nvPr>
        </p:nvSpPr>
        <p:spPr/>
        <p:txBody>
          <a:bodyPr>
            <a:normAutofit lnSpcReduction="10000"/>
          </a:bodyPr>
          <a:lstStyle/>
          <a:p>
            <a:pPr marL="0" indent="0">
              <a:lnSpc>
                <a:spcPct val="120000"/>
              </a:lnSpc>
              <a:spcBef>
                <a:spcPts val="100"/>
              </a:spcBef>
              <a:spcAft>
                <a:spcPts val="100"/>
              </a:spcAft>
              <a:buNone/>
            </a:pPr>
            <a:r>
              <a:rPr lang="en-US" dirty="0">
                <a:solidFill>
                  <a:schemeClr val="accent4">
                    <a:lumMod val="60000"/>
                    <a:lumOff val="40000"/>
                  </a:schemeClr>
                </a:solidFill>
              </a:rPr>
              <a:t>Rehab Program work may include any of the following:</a:t>
            </a:r>
          </a:p>
          <a:p>
            <a:pPr marL="822960" lvl="1" indent="-457200">
              <a:lnSpc>
                <a:spcPct val="120000"/>
              </a:lnSpc>
              <a:spcBef>
                <a:spcPts val="100"/>
              </a:spcBef>
              <a:spcAft>
                <a:spcPts val="100"/>
              </a:spcAft>
            </a:pPr>
            <a:r>
              <a:rPr lang="en-US" dirty="0">
                <a:solidFill>
                  <a:schemeClr val="bg1"/>
                </a:solidFill>
              </a:rPr>
              <a:t>Protecting the integrity of the dam or extending the useful life of the dam beyond the original evaluated life expectancy.</a:t>
            </a:r>
          </a:p>
          <a:p>
            <a:pPr marL="822960" lvl="1" indent="-457200">
              <a:lnSpc>
                <a:spcPct val="120000"/>
              </a:lnSpc>
              <a:spcBef>
                <a:spcPts val="100"/>
              </a:spcBef>
              <a:spcAft>
                <a:spcPts val="100"/>
              </a:spcAft>
            </a:pPr>
            <a:r>
              <a:rPr lang="en-US" dirty="0">
                <a:solidFill>
                  <a:schemeClr val="bg1"/>
                </a:solidFill>
              </a:rPr>
              <a:t>Repairing damage to the dam from a catastrophic event.</a:t>
            </a:r>
          </a:p>
          <a:p>
            <a:pPr marL="822960" lvl="1" indent="-457200">
              <a:lnSpc>
                <a:spcPct val="120000"/>
              </a:lnSpc>
              <a:spcBef>
                <a:spcPts val="100"/>
              </a:spcBef>
              <a:spcAft>
                <a:spcPts val="100"/>
              </a:spcAft>
            </a:pPr>
            <a:r>
              <a:rPr lang="en-US" dirty="0">
                <a:solidFill>
                  <a:schemeClr val="bg1"/>
                </a:solidFill>
              </a:rPr>
              <a:t>Repairing structural components that are deteriorating at an abnormal rate.</a:t>
            </a:r>
          </a:p>
          <a:p>
            <a:pPr marL="822960" lvl="1" indent="-457200">
              <a:lnSpc>
                <a:spcPct val="120000"/>
              </a:lnSpc>
              <a:spcBef>
                <a:spcPts val="100"/>
              </a:spcBef>
              <a:spcAft>
                <a:spcPts val="100"/>
              </a:spcAft>
            </a:pPr>
            <a:r>
              <a:rPr lang="en-US" dirty="0">
                <a:solidFill>
                  <a:schemeClr val="bg1"/>
                </a:solidFill>
              </a:rPr>
              <a:t>Upgrading the structural works of improvement to meet changed land use conditions in the watershed served by the structural works of improvement or changed safety criteria applicable to the structural measure.</a:t>
            </a:r>
          </a:p>
          <a:p>
            <a:pPr marL="822960" lvl="1" indent="-457200">
              <a:lnSpc>
                <a:spcPct val="120000"/>
              </a:lnSpc>
              <a:spcBef>
                <a:spcPts val="100"/>
              </a:spcBef>
              <a:spcAft>
                <a:spcPts val="100"/>
              </a:spcAft>
            </a:pPr>
            <a:r>
              <a:rPr lang="en-US" dirty="0">
                <a:solidFill>
                  <a:schemeClr val="bg1"/>
                </a:solidFill>
              </a:rPr>
              <a:t>Decommissioning (removing) the structure and stabilizing the site, if requested by the sponsoring local organization (SLO).</a:t>
            </a:r>
          </a:p>
          <a:p>
            <a:pPr lvl="1"/>
            <a:endParaRPr lang="en-US" dirty="0">
              <a:solidFill>
                <a:schemeClr val="bg1"/>
              </a:solidFill>
            </a:endParaRPr>
          </a:p>
        </p:txBody>
      </p:sp>
    </p:spTree>
    <p:extLst>
      <p:ext uri="{BB962C8B-B14F-4D97-AF65-F5344CB8AC3E}">
        <p14:creationId xmlns:p14="http://schemas.microsoft.com/office/powerpoint/2010/main" val="1817376684"/>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39D3E746-B62F-60E6-071F-278CD723C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994AE-8E68-3702-5890-4EA863AA4562}"/>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Rehab Program Cost Share</a:t>
            </a:r>
          </a:p>
        </p:txBody>
      </p:sp>
      <p:cxnSp>
        <p:nvCxnSpPr>
          <p:cNvPr id="18" name="Straight Connector 17">
            <a:extLst>
              <a:ext uri="{FF2B5EF4-FFF2-40B4-BE49-F238E27FC236}">
                <a16:creationId xmlns:a16="http://schemas.microsoft.com/office/drawing/2014/main" id="{EF79A79C-6324-1FB0-F17F-1F7A3CF064BF}"/>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919E5C7-89D4-B469-77DD-B6B487A987B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6DA7469-1BC5-4A28-15F4-C902298E7806}"/>
              </a:ext>
            </a:extLst>
          </p:cNvPr>
          <p:cNvSpPr>
            <a:spLocks noGrp="1"/>
          </p:cNvSpPr>
          <p:nvPr>
            <p:ph idx="1"/>
          </p:nvPr>
        </p:nvSpPr>
        <p:spPr/>
        <p:txBody>
          <a:bodyPr>
            <a:normAutofit/>
          </a:bodyPr>
          <a:lstStyle/>
          <a:p>
            <a:pPr marL="0" indent="0">
              <a:lnSpc>
                <a:spcPct val="120000"/>
              </a:lnSpc>
              <a:spcBef>
                <a:spcPts val="100"/>
              </a:spcBef>
              <a:spcAft>
                <a:spcPts val="100"/>
              </a:spcAft>
              <a:buNone/>
            </a:pPr>
            <a:r>
              <a:rPr lang="en-US" sz="2400" dirty="0">
                <a:solidFill>
                  <a:schemeClr val="accent4">
                    <a:lumMod val="60000"/>
                    <a:lumOff val="40000"/>
                  </a:schemeClr>
                </a:solidFill>
              </a:rPr>
              <a:t>65% Federal / 35% Sponsor  </a:t>
            </a:r>
          </a:p>
          <a:p>
            <a:pPr marL="1143000" lvl="1" indent="-457200">
              <a:lnSpc>
                <a:spcPct val="120000"/>
              </a:lnSpc>
              <a:spcBef>
                <a:spcPts val="100"/>
              </a:spcBef>
              <a:spcAft>
                <a:spcPts val="100"/>
              </a:spcAft>
            </a:pPr>
            <a:r>
              <a:rPr lang="en-US" dirty="0">
                <a:solidFill>
                  <a:schemeClr val="bg1"/>
                </a:solidFill>
              </a:rPr>
              <a:t>Specific rate established in the statute</a:t>
            </a:r>
          </a:p>
          <a:p>
            <a:pPr marL="1143000" lvl="1" indent="-457200">
              <a:lnSpc>
                <a:spcPct val="120000"/>
              </a:lnSpc>
              <a:spcBef>
                <a:spcPts val="100"/>
              </a:spcBef>
              <a:spcAft>
                <a:spcPts val="100"/>
              </a:spcAft>
            </a:pPr>
            <a:r>
              <a:rPr lang="en-US" dirty="0">
                <a:solidFill>
                  <a:schemeClr val="bg1"/>
                </a:solidFill>
              </a:rPr>
              <a:t>Cost share revolves around the total eligible project cost, not to exceed 100% of the actual construction cost</a:t>
            </a:r>
          </a:p>
          <a:p>
            <a:pPr marL="1600200" lvl="2" indent="-457200">
              <a:lnSpc>
                <a:spcPct val="120000"/>
              </a:lnSpc>
              <a:spcBef>
                <a:spcPts val="100"/>
              </a:spcBef>
              <a:spcAft>
                <a:spcPts val="100"/>
              </a:spcAft>
            </a:pPr>
            <a:r>
              <a:rPr lang="en-US" dirty="0">
                <a:solidFill>
                  <a:schemeClr val="bg1"/>
                </a:solidFill>
              </a:rPr>
              <a:t>Project cost includes items like construction, in-kind services (planning, engineering, project administration), required replacement in-kind, required decent/safe/sanitary facilities, etc.</a:t>
            </a:r>
          </a:p>
          <a:p>
            <a:pPr lvl="1"/>
            <a:endParaRPr lang="en-US" dirty="0">
              <a:solidFill>
                <a:schemeClr val="bg1"/>
              </a:solidFill>
            </a:endParaRPr>
          </a:p>
        </p:txBody>
      </p:sp>
    </p:spTree>
    <p:extLst>
      <p:ext uri="{BB962C8B-B14F-4D97-AF65-F5344CB8AC3E}">
        <p14:creationId xmlns:p14="http://schemas.microsoft.com/office/powerpoint/2010/main" val="407957232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CEC9D787-0086-994B-E635-17B8B49044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1A8B9D-D694-A7AA-2CA7-2D60BF17E47E}"/>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Rehab Program Steps</a:t>
            </a:r>
          </a:p>
        </p:txBody>
      </p:sp>
      <p:cxnSp>
        <p:nvCxnSpPr>
          <p:cNvPr id="18" name="Straight Connector 17">
            <a:extLst>
              <a:ext uri="{FF2B5EF4-FFF2-40B4-BE49-F238E27FC236}">
                <a16:creationId xmlns:a16="http://schemas.microsoft.com/office/drawing/2014/main" id="{9377860F-F029-4061-15FD-B51A46CDECD2}"/>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202748-2B9C-38AD-34E3-197366A2DC3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431B8BE5-81AD-218D-5D99-A79B8FE36262}"/>
              </a:ext>
            </a:extLst>
          </p:cNvPr>
          <p:cNvSpPr>
            <a:spLocks noGrp="1"/>
          </p:cNvSpPr>
          <p:nvPr>
            <p:ph idx="1"/>
          </p:nvPr>
        </p:nvSpPr>
        <p:spPr>
          <a:xfrm>
            <a:off x="838199" y="1454149"/>
            <a:ext cx="10515600" cy="4822825"/>
          </a:xfrm>
        </p:spPr>
        <p:txBody>
          <a:bodyPr>
            <a:normAutofit fontScale="92500" lnSpcReduction="20000"/>
          </a:bodyPr>
          <a:lstStyle/>
          <a:p>
            <a:pPr marL="0" indent="0">
              <a:lnSpc>
                <a:spcPct val="100000"/>
              </a:lnSpc>
              <a:buNone/>
            </a:pPr>
            <a:r>
              <a:rPr lang="en-US" sz="2200" dirty="0">
                <a:solidFill>
                  <a:schemeClr val="accent4">
                    <a:lumMod val="60000"/>
                    <a:lumOff val="40000"/>
                  </a:schemeClr>
                </a:solidFill>
              </a:rPr>
              <a:t>1. Dam Assessment</a:t>
            </a:r>
          </a:p>
          <a:p>
            <a:pPr marL="822960" lvl="1" indent="-457200">
              <a:lnSpc>
                <a:spcPct val="100000"/>
              </a:lnSpc>
              <a:spcBef>
                <a:spcPts val="200"/>
              </a:spcBef>
            </a:pPr>
            <a:r>
              <a:rPr lang="en-US" sz="1900" dirty="0">
                <a:solidFill>
                  <a:schemeClr val="bg1"/>
                </a:solidFill>
              </a:rPr>
              <a:t>Typically funded by NRCS, and completed by NRCS or Contractor</a:t>
            </a:r>
          </a:p>
          <a:p>
            <a:pPr marL="822960" lvl="1" indent="-457200">
              <a:lnSpc>
                <a:spcPct val="100000"/>
              </a:lnSpc>
            </a:pPr>
            <a:r>
              <a:rPr lang="en-US" sz="1900" dirty="0">
                <a:solidFill>
                  <a:schemeClr val="bg1"/>
                </a:solidFill>
              </a:rPr>
              <a:t>Duration to complete is approx. 12 months</a:t>
            </a:r>
          </a:p>
          <a:p>
            <a:pPr marL="0" indent="0">
              <a:lnSpc>
                <a:spcPct val="100000"/>
              </a:lnSpc>
              <a:spcBef>
                <a:spcPts val="200"/>
              </a:spcBef>
              <a:buNone/>
            </a:pPr>
            <a:r>
              <a:rPr lang="en-US" sz="2200" dirty="0">
                <a:solidFill>
                  <a:schemeClr val="accent4">
                    <a:lumMod val="60000"/>
                    <a:lumOff val="40000"/>
                  </a:schemeClr>
                </a:solidFill>
              </a:rPr>
              <a:t>2. Rehab Planning </a:t>
            </a:r>
          </a:p>
          <a:p>
            <a:pPr marL="822960" lvl="1" indent="-457200">
              <a:lnSpc>
                <a:spcPct val="100000"/>
              </a:lnSpc>
              <a:spcBef>
                <a:spcPts val="200"/>
              </a:spcBef>
            </a:pPr>
            <a:r>
              <a:rPr lang="en-US" sz="1900" dirty="0">
                <a:solidFill>
                  <a:schemeClr val="bg1"/>
                </a:solidFill>
              </a:rPr>
              <a:t>Normally fully funded by NRCS</a:t>
            </a:r>
          </a:p>
          <a:p>
            <a:pPr marL="822960" lvl="1" indent="-457200">
              <a:lnSpc>
                <a:spcPct val="100000"/>
              </a:lnSpc>
              <a:spcBef>
                <a:spcPts val="200"/>
              </a:spcBef>
            </a:pPr>
            <a:r>
              <a:rPr lang="en-US" sz="1900" dirty="0">
                <a:solidFill>
                  <a:schemeClr val="bg1"/>
                </a:solidFill>
              </a:rPr>
              <a:t>Multiple options for who completes / creates the Watershed Plan</a:t>
            </a:r>
          </a:p>
          <a:p>
            <a:pPr marL="1280160" lvl="2" indent="-457200">
              <a:lnSpc>
                <a:spcPct val="100000"/>
              </a:lnSpc>
              <a:spcBef>
                <a:spcPts val="200"/>
              </a:spcBef>
            </a:pPr>
            <a:r>
              <a:rPr lang="en-US" sz="1700" dirty="0">
                <a:solidFill>
                  <a:schemeClr val="bg1"/>
                </a:solidFill>
              </a:rPr>
              <a:t>Federal Contract</a:t>
            </a:r>
          </a:p>
          <a:p>
            <a:pPr marL="1280160" lvl="2" indent="-457200">
              <a:lnSpc>
                <a:spcPct val="100000"/>
              </a:lnSpc>
              <a:spcBef>
                <a:spcPts val="200"/>
              </a:spcBef>
            </a:pPr>
            <a:r>
              <a:rPr lang="en-US" sz="1700" dirty="0">
                <a:solidFill>
                  <a:schemeClr val="bg1"/>
                </a:solidFill>
              </a:rPr>
              <a:t>Local-Led Agreement</a:t>
            </a:r>
          </a:p>
          <a:p>
            <a:pPr marL="822960" lvl="1" indent="-457200">
              <a:lnSpc>
                <a:spcPct val="100000"/>
              </a:lnSpc>
              <a:spcBef>
                <a:spcPts val="200"/>
              </a:spcBef>
            </a:pPr>
            <a:r>
              <a:rPr lang="en-US" sz="1900" dirty="0">
                <a:solidFill>
                  <a:schemeClr val="bg1"/>
                </a:solidFill>
              </a:rPr>
              <a:t>Duration to complete is approx. 18-24 months (+ or -)</a:t>
            </a:r>
          </a:p>
          <a:p>
            <a:pPr marL="0" indent="0">
              <a:lnSpc>
                <a:spcPct val="100000"/>
              </a:lnSpc>
              <a:spcBef>
                <a:spcPts val="200"/>
              </a:spcBef>
              <a:buNone/>
            </a:pPr>
            <a:r>
              <a:rPr lang="en-US" sz="2200" dirty="0">
                <a:solidFill>
                  <a:schemeClr val="accent4">
                    <a:lumMod val="60000"/>
                    <a:lumOff val="40000"/>
                  </a:schemeClr>
                </a:solidFill>
              </a:rPr>
              <a:t>3. Rehab Design</a:t>
            </a:r>
          </a:p>
          <a:p>
            <a:pPr marL="822960" lvl="1" indent="-457200">
              <a:lnSpc>
                <a:spcPct val="100000"/>
              </a:lnSpc>
              <a:spcBef>
                <a:spcPts val="200"/>
              </a:spcBef>
            </a:pPr>
            <a:r>
              <a:rPr lang="en-US" sz="1900" dirty="0">
                <a:solidFill>
                  <a:schemeClr val="bg1"/>
                </a:solidFill>
              </a:rPr>
              <a:t>Normally fully funded by NRCS</a:t>
            </a:r>
          </a:p>
          <a:p>
            <a:pPr marL="822960" lvl="1" indent="-457200">
              <a:lnSpc>
                <a:spcPct val="100000"/>
              </a:lnSpc>
              <a:spcBef>
                <a:spcPts val="200"/>
              </a:spcBef>
            </a:pPr>
            <a:r>
              <a:rPr lang="en-US" sz="1900" dirty="0">
                <a:solidFill>
                  <a:schemeClr val="bg1"/>
                </a:solidFill>
              </a:rPr>
              <a:t>Multiple options for who completes the design(s)</a:t>
            </a:r>
          </a:p>
          <a:p>
            <a:pPr marL="822960" lvl="1" indent="-457200">
              <a:lnSpc>
                <a:spcPct val="100000"/>
              </a:lnSpc>
              <a:spcBef>
                <a:spcPts val="200"/>
              </a:spcBef>
            </a:pPr>
            <a:r>
              <a:rPr lang="en-US" sz="1900" dirty="0">
                <a:solidFill>
                  <a:schemeClr val="bg1"/>
                </a:solidFill>
              </a:rPr>
              <a:t>Duration is approx. 1-2 years</a:t>
            </a:r>
          </a:p>
          <a:p>
            <a:pPr marL="0" indent="0">
              <a:lnSpc>
                <a:spcPct val="100000"/>
              </a:lnSpc>
              <a:spcBef>
                <a:spcPts val="200"/>
              </a:spcBef>
              <a:buNone/>
            </a:pPr>
            <a:r>
              <a:rPr lang="en-US" sz="2200" dirty="0">
                <a:solidFill>
                  <a:schemeClr val="accent4">
                    <a:lumMod val="60000"/>
                    <a:lumOff val="40000"/>
                  </a:schemeClr>
                </a:solidFill>
              </a:rPr>
              <a:t>4. Rehab Construction</a:t>
            </a:r>
          </a:p>
          <a:p>
            <a:pPr marL="822960" lvl="1" indent="-457200">
              <a:lnSpc>
                <a:spcPct val="100000"/>
              </a:lnSpc>
              <a:spcBef>
                <a:spcPts val="200"/>
              </a:spcBef>
            </a:pPr>
            <a:r>
              <a:rPr lang="en-US" sz="1900" dirty="0">
                <a:solidFill>
                  <a:schemeClr val="bg1"/>
                </a:solidFill>
              </a:rPr>
              <a:t>Funded at 65% Federal / 35% Sponsor for total construction costs </a:t>
            </a:r>
          </a:p>
          <a:p>
            <a:pPr marL="822960" lvl="1" indent="-457200">
              <a:lnSpc>
                <a:spcPct val="100000"/>
              </a:lnSpc>
              <a:spcBef>
                <a:spcPts val="200"/>
              </a:spcBef>
            </a:pPr>
            <a:r>
              <a:rPr lang="en-US" sz="1900" dirty="0">
                <a:solidFill>
                  <a:schemeClr val="bg1"/>
                </a:solidFill>
              </a:rPr>
              <a:t>Duration ranges from 2 years to 5 years due to:</a:t>
            </a:r>
          </a:p>
          <a:p>
            <a:pPr marL="1280160" lvl="2" indent="-457200">
              <a:lnSpc>
                <a:spcPct val="100000"/>
              </a:lnSpc>
              <a:spcBef>
                <a:spcPts val="200"/>
              </a:spcBef>
            </a:pPr>
            <a:r>
              <a:rPr lang="en-US" sz="1700" dirty="0">
                <a:solidFill>
                  <a:schemeClr val="bg1"/>
                </a:solidFill>
              </a:rPr>
              <a:t>Acquisition of easements and or land rights</a:t>
            </a:r>
          </a:p>
          <a:p>
            <a:pPr marL="1280160" lvl="2" indent="-457200">
              <a:lnSpc>
                <a:spcPct val="100000"/>
              </a:lnSpc>
              <a:spcBef>
                <a:spcPts val="200"/>
              </a:spcBef>
            </a:pPr>
            <a:r>
              <a:rPr lang="en-US" sz="1700" dirty="0">
                <a:solidFill>
                  <a:schemeClr val="bg1"/>
                </a:solidFill>
              </a:rPr>
              <a:t>Permits</a:t>
            </a:r>
          </a:p>
          <a:p>
            <a:pPr lvl="1"/>
            <a:endParaRPr lang="en-US" dirty="0">
              <a:solidFill>
                <a:schemeClr val="bg1"/>
              </a:solidFill>
            </a:endParaRPr>
          </a:p>
        </p:txBody>
      </p:sp>
      <p:sp>
        <p:nvSpPr>
          <p:cNvPr id="4" name="Rectangle: Rounded Corners 3">
            <a:extLst>
              <a:ext uri="{FF2B5EF4-FFF2-40B4-BE49-F238E27FC236}">
                <a16:creationId xmlns:a16="http://schemas.microsoft.com/office/drawing/2014/main" id="{A5B274B2-C6FE-F824-96E9-A252995DD9A5}"/>
              </a:ext>
            </a:extLst>
          </p:cNvPr>
          <p:cNvSpPr/>
          <p:nvPr/>
        </p:nvSpPr>
        <p:spPr>
          <a:xfrm>
            <a:off x="716061" y="2286000"/>
            <a:ext cx="8664377" cy="1400176"/>
          </a:xfrm>
          <a:prstGeom prst="roundRect">
            <a:avLst/>
          </a:prstGeom>
          <a:no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74864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Meeting Agenda</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327356"/>
            <a:ext cx="10515600" cy="5201036"/>
          </a:xfrm>
        </p:spPr>
        <p:txBody>
          <a:bodyPr>
            <a:normAutofit fontScale="25000" lnSpcReduction="20000"/>
          </a:bodyPr>
          <a:lstStyle/>
          <a:p>
            <a:pPr marL="514350" indent="-514350">
              <a:lnSpc>
                <a:spcPct val="150000"/>
              </a:lnSpc>
              <a:buFont typeface="+mj-lt"/>
              <a:buAutoNum type="arabicPeriod"/>
            </a:pPr>
            <a:r>
              <a:rPr lang="en-US" sz="7200" dirty="0">
                <a:solidFill>
                  <a:schemeClr val="bg1"/>
                </a:solidFill>
              </a:rPr>
              <a:t>Logistics and Introduction</a:t>
            </a:r>
          </a:p>
          <a:p>
            <a:pPr marL="514350" indent="-514350">
              <a:lnSpc>
                <a:spcPct val="150000"/>
              </a:lnSpc>
              <a:buFont typeface="+mj-lt"/>
              <a:buAutoNum type="arabicPeriod"/>
            </a:pPr>
            <a:r>
              <a:rPr lang="en-US" sz="7200" dirty="0">
                <a:solidFill>
                  <a:schemeClr val="bg1"/>
                </a:solidFill>
              </a:rPr>
              <a:t>Scoping Meeting Background</a:t>
            </a:r>
          </a:p>
          <a:p>
            <a:pPr marL="514350" indent="-514350">
              <a:lnSpc>
                <a:spcPct val="150000"/>
              </a:lnSpc>
              <a:buFont typeface="+mj-lt"/>
              <a:buAutoNum type="arabicPeriod"/>
            </a:pPr>
            <a:r>
              <a:rPr lang="en-US" sz="7200" dirty="0">
                <a:solidFill>
                  <a:schemeClr val="bg1"/>
                </a:solidFill>
              </a:rPr>
              <a:t>Project Location and Background</a:t>
            </a:r>
          </a:p>
          <a:p>
            <a:pPr marL="514350" indent="-514350">
              <a:lnSpc>
                <a:spcPct val="150000"/>
              </a:lnSpc>
              <a:buFont typeface="+mj-lt"/>
              <a:buAutoNum type="arabicPeriod"/>
            </a:pPr>
            <a:r>
              <a:rPr lang="en-US" sz="7200" dirty="0">
                <a:solidFill>
                  <a:schemeClr val="bg1"/>
                </a:solidFill>
              </a:rPr>
              <a:t>NRCS Watershed Rehabilitation Program</a:t>
            </a:r>
          </a:p>
          <a:p>
            <a:pPr marL="514350" indent="-514350">
              <a:lnSpc>
                <a:spcPct val="150000"/>
              </a:lnSpc>
              <a:buFont typeface="+mj-lt"/>
              <a:buAutoNum type="arabicPeriod"/>
            </a:pPr>
            <a:r>
              <a:rPr lang="en-US" sz="7200" dirty="0">
                <a:solidFill>
                  <a:schemeClr val="bg1"/>
                </a:solidFill>
              </a:rPr>
              <a:t>What Will the Supplemental Watershed Plan-EA include?</a:t>
            </a:r>
          </a:p>
          <a:p>
            <a:pPr marL="514350" indent="-514350">
              <a:lnSpc>
                <a:spcPct val="150000"/>
              </a:lnSpc>
              <a:buFont typeface="+mj-lt"/>
              <a:buAutoNum type="arabicPeriod"/>
            </a:pPr>
            <a:r>
              <a:rPr lang="en-US" sz="7200" dirty="0">
                <a:solidFill>
                  <a:schemeClr val="bg1"/>
                </a:solidFill>
              </a:rPr>
              <a:t>NEPA Process</a:t>
            </a:r>
          </a:p>
          <a:p>
            <a:pPr marL="514350" indent="-514350">
              <a:lnSpc>
                <a:spcPct val="150000"/>
              </a:lnSpc>
              <a:buFont typeface="+mj-lt"/>
              <a:buAutoNum type="arabicPeriod"/>
            </a:pPr>
            <a:r>
              <a:rPr lang="en-US" sz="7200" dirty="0">
                <a:solidFill>
                  <a:schemeClr val="bg1"/>
                </a:solidFill>
              </a:rPr>
              <a:t>Purpose and Need</a:t>
            </a:r>
          </a:p>
          <a:p>
            <a:pPr marL="514350" indent="-514350">
              <a:lnSpc>
                <a:spcPct val="150000"/>
              </a:lnSpc>
              <a:buFont typeface="+mj-lt"/>
              <a:buAutoNum type="arabicPeriod"/>
            </a:pPr>
            <a:r>
              <a:rPr lang="en-US" sz="7200" dirty="0">
                <a:solidFill>
                  <a:schemeClr val="bg1"/>
                </a:solidFill>
              </a:rPr>
              <a:t>Overview of Scope of Work</a:t>
            </a:r>
          </a:p>
          <a:p>
            <a:pPr marL="514350" indent="-514350">
              <a:lnSpc>
                <a:spcPct val="150000"/>
              </a:lnSpc>
              <a:buFont typeface="+mj-lt"/>
              <a:buAutoNum type="arabicPeriod"/>
            </a:pPr>
            <a:r>
              <a:rPr lang="en-US" sz="7200" dirty="0">
                <a:solidFill>
                  <a:schemeClr val="bg1"/>
                </a:solidFill>
              </a:rPr>
              <a:t>Initial Agency/Public Input</a:t>
            </a:r>
          </a:p>
          <a:p>
            <a:pPr marL="514350" indent="-514350">
              <a:lnSpc>
                <a:spcPct val="150000"/>
              </a:lnSpc>
              <a:buFont typeface="+mj-lt"/>
              <a:buAutoNum type="arabicPeriod"/>
            </a:pPr>
            <a:r>
              <a:rPr lang="en-US" sz="7200" dirty="0">
                <a:solidFill>
                  <a:schemeClr val="bg1"/>
                </a:solidFill>
              </a:rPr>
              <a:t>Agency/Tribal/Stakeholder Input and Comments</a:t>
            </a:r>
          </a:p>
          <a:p>
            <a:pPr marL="514350" indent="-514350">
              <a:lnSpc>
                <a:spcPct val="150000"/>
              </a:lnSpc>
              <a:buFont typeface="+mj-lt"/>
              <a:buAutoNum type="arabicPeriod"/>
            </a:pPr>
            <a:r>
              <a:rPr lang="en-US" sz="7200" dirty="0">
                <a:solidFill>
                  <a:schemeClr val="bg1"/>
                </a:solidFill>
              </a:rPr>
              <a:t>Discussion</a:t>
            </a:r>
          </a:p>
          <a:p>
            <a:pPr marL="514350" indent="-514350">
              <a:lnSpc>
                <a:spcPct val="150000"/>
              </a:lnSpc>
              <a:buFont typeface="+mj-lt"/>
              <a:buAutoNum type="arabicPeriod"/>
            </a:pPr>
            <a:endParaRPr lang="en-US" dirty="0">
              <a:solidFill>
                <a:schemeClr val="bg1"/>
              </a:solidFill>
            </a:endParaRPr>
          </a:p>
        </p:txBody>
      </p:sp>
      <p:sp>
        <p:nvSpPr>
          <p:cNvPr id="3" name="Slide Number Placeholder 2">
            <a:extLst>
              <a:ext uri="{FF2B5EF4-FFF2-40B4-BE49-F238E27FC236}">
                <a16:creationId xmlns:a16="http://schemas.microsoft.com/office/drawing/2014/main" id="{F20AFDFD-5452-74E6-2CC1-91B565DD58F8}"/>
              </a:ext>
            </a:extLst>
          </p:cNvPr>
          <p:cNvSpPr>
            <a:spLocks noGrp="1"/>
          </p:cNvSpPr>
          <p:nvPr>
            <p:ph type="sldNum" sz="quarter" idx="12"/>
          </p:nvPr>
        </p:nvSpPr>
        <p:spPr/>
        <p:txBody>
          <a:bodyPr/>
          <a:lstStyle/>
          <a:p>
            <a:fld id="{A92EDAE8-E70E-4CC0-9CAB-68447BBE7E3F}" type="slidenum">
              <a:rPr lang="en-US" sz="2400" smtClean="0">
                <a:effectLst>
                  <a:outerShdw blurRad="38100" dist="38100" dir="2700000" algn="tl">
                    <a:srgbClr val="000000">
                      <a:alpha val="43137"/>
                    </a:srgbClr>
                  </a:outerShdw>
                </a:effectLst>
              </a:rPr>
              <a:t>2</a:t>
            </a:fld>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5468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A17BDE4E-5A08-E805-EEBD-C1CFCD80D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A3CC6-0457-6A4A-F49D-9F84EA626D8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Link to NRCS WFPO Program Web Page:</a:t>
            </a:r>
          </a:p>
        </p:txBody>
      </p:sp>
      <p:cxnSp>
        <p:nvCxnSpPr>
          <p:cNvPr id="18" name="Straight Connector 17">
            <a:extLst>
              <a:ext uri="{FF2B5EF4-FFF2-40B4-BE49-F238E27FC236}">
                <a16:creationId xmlns:a16="http://schemas.microsoft.com/office/drawing/2014/main" id="{13E46E38-FEB8-08E5-CD59-721B32D1EC56}"/>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0523AB5-D9AA-DC52-E62B-DF14F823F0D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Content Placeholder 4">
            <a:hlinkClick r:id="rId4"/>
            <a:extLst>
              <a:ext uri="{FF2B5EF4-FFF2-40B4-BE49-F238E27FC236}">
                <a16:creationId xmlns:a16="http://schemas.microsoft.com/office/drawing/2014/main" id="{A135FA95-31A2-437F-3894-9ED8E0CB7D28}"/>
              </a:ext>
            </a:extLst>
          </p:cNvPr>
          <p:cNvPicPr>
            <a:picLocks noGrp="1" noChangeAspect="1"/>
          </p:cNvPicPr>
          <p:nvPr/>
        </p:nvPicPr>
        <p:blipFill>
          <a:blip r:embed="rId5">
            <a:extLst>
              <a:ext uri="{28A0092B-C50C-407E-A947-70E740481C1C}">
                <a14:useLocalDpi xmlns:a14="http://schemas.microsoft.com/office/drawing/2010/main" val="0"/>
              </a:ext>
            </a:extLst>
          </a:blip>
          <a:srcRect/>
          <a:stretch/>
        </p:blipFill>
        <p:spPr>
          <a:xfrm>
            <a:off x="2170932" y="1363120"/>
            <a:ext cx="7850135" cy="4435034"/>
          </a:xfrm>
          <a:prstGeom prst="rect">
            <a:avLst/>
          </a:prstGeom>
          <a:ln>
            <a:solidFill>
              <a:schemeClr val="tx1"/>
            </a:solidFill>
          </a:ln>
        </p:spPr>
      </p:pic>
      <p:sp>
        <p:nvSpPr>
          <p:cNvPr id="7" name="TextBox 5">
            <a:extLst>
              <a:ext uri="{FF2B5EF4-FFF2-40B4-BE49-F238E27FC236}">
                <a16:creationId xmlns:a16="http://schemas.microsoft.com/office/drawing/2014/main" id="{5FD43708-BE0D-9010-A983-B5E857DDE8A3}"/>
              </a:ext>
            </a:extLst>
          </p:cNvPr>
          <p:cNvSpPr txBox="1"/>
          <p:nvPr/>
        </p:nvSpPr>
        <p:spPr>
          <a:xfrm>
            <a:off x="2544392" y="5980174"/>
            <a:ext cx="72034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https://www.nrcs.usda.gov/programs-initiatives/watershed-and-flood-prevention-operations-wfpo-program/new-mexico/watershed</a:t>
            </a:r>
          </a:p>
        </p:txBody>
      </p:sp>
      <p:pic>
        <p:nvPicPr>
          <p:cNvPr id="4" name="Picture 3" descr="A qr code with a white background&#10;&#10;Description automatically generated">
            <a:extLst>
              <a:ext uri="{FF2B5EF4-FFF2-40B4-BE49-F238E27FC236}">
                <a16:creationId xmlns:a16="http://schemas.microsoft.com/office/drawing/2014/main" id="{3F161DF0-28D6-1F2B-1089-C4FD453601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930" y="4469257"/>
            <a:ext cx="2157248" cy="2157248"/>
          </a:xfrm>
          <a:prstGeom prst="rect">
            <a:avLst/>
          </a:prstGeom>
          <a:ln w="28575">
            <a:solidFill>
              <a:srgbClr val="FF0000"/>
            </a:solidFill>
          </a:ln>
        </p:spPr>
      </p:pic>
    </p:spTree>
    <p:extLst>
      <p:ext uri="{BB962C8B-B14F-4D97-AF65-F5344CB8AC3E}">
        <p14:creationId xmlns:p14="http://schemas.microsoft.com/office/powerpoint/2010/main" val="325277866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F5CAE761-E7B0-06B7-F3BB-FBB1EAD8714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9C5837-58CC-C514-CDE5-3143B7F12456}"/>
              </a:ext>
            </a:extLst>
          </p:cNvPr>
          <p:cNvSpPr>
            <a:spLocks noGrp="1"/>
          </p:cNvSpPr>
          <p:nvPr>
            <p:ph type="sldNum" sz="quarter" idx="12"/>
          </p:nvPr>
        </p:nvSpPr>
        <p:spPr/>
        <p:txBody>
          <a:bodyPr/>
          <a:lstStyle/>
          <a:p>
            <a:fld id="{A92EDAE8-E70E-4CC0-9CAB-68447BBE7E3F}" type="slidenum">
              <a:rPr lang="en-US" smtClean="0"/>
              <a:t>21</a:t>
            </a:fld>
            <a:endParaRPr lang="en-US"/>
          </a:p>
        </p:txBody>
      </p:sp>
      <p:pic>
        <p:nvPicPr>
          <p:cNvPr id="12" name="Picture 11">
            <a:extLst>
              <a:ext uri="{FF2B5EF4-FFF2-40B4-BE49-F238E27FC236}">
                <a16:creationId xmlns:a16="http://schemas.microsoft.com/office/drawing/2014/main" id="{AFE8C234-A95E-E2BD-15EC-FD508A029DE5}"/>
              </a:ext>
            </a:extLst>
          </p:cNvPr>
          <p:cNvPicPr>
            <a:picLocks noChangeAspect="1"/>
          </p:cNvPicPr>
          <p:nvPr/>
        </p:nvPicPr>
        <p:blipFill>
          <a:blip r:embed="rId3"/>
          <a:stretch>
            <a:fillRect/>
          </a:stretch>
        </p:blipFill>
        <p:spPr>
          <a:xfrm>
            <a:off x="7401140" y="2105258"/>
            <a:ext cx="4724809" cy="2938527"/>
          </a:xfrm>
          <a:prstGeom prst="rect">
            <a:avLst/>
          </a:prstGeom>
        </p:spPr>
      </p:pic>
      <p:sp>
        <p:nvSpPr>
          <p:cNvPr id="13" name="TextBox 12">
            <a:extLst>
              <a:ext uri="{FF2B5EF4-FFF2-40B4-BE49-F238E27FC236}">
                <a16:creationId xmlns:a16="http://schemas.microsoft.com/office/drawing/2014/main" id="{B755C5F9-9B47-543B-FCA0-6BDC3487AFBB}"/>
              </a:ext>
            </a:extLst>
          </p:cNvPr>
          <p:cNvSpPr txBox="1"/>
          <p:nvPr/>
        </p:nvSpPr>
        <p:spPr>
          <a:xfrm>
            <a:off x="8244620" y="2224383"/>
            <a:ext cx="3730798" cy="2819402"/>
          </a:xfrm>
          <a:prstGeom prst="rect">
            <a:avLst/>
          </a:prstGeom>
          <a:noFill/>
        </p:spPr>
        <p:txBody>
          <a:bodyPr wrap="square" numCol="2" rtlCol="0">
            <a:spAutoFit/>
          </a:bodyPr>
          <a:lstStyle/>
          <a:p>
            <a:pPr algn="ctr">
              <a:spcBef>
                <a:spcPts val="200"/>
              </a:spcBef>
              <a:spcAft>
                <a:spcPts val="200"/>
              </a:spcAft>
            </a:pPr>
            <a:r>
              <a:rPr lang="en-US" sz="1200" dirty="0">
                <a:solidFill>
                  <a:schemeClr val="bg1"/>
                </a:solidFill>
                <a:latin typeface="Arial Narrow" panose="020B0606020202030204" pitchFamily="34" charset="0"/>
              </a:rPr>
              <a:t>Soil Resources</a:t>
            </a:r>
          </a:p>
          <a:p>
            <a:pPr algn="ctr">
              <a:spcBef>
                <a:spcPts val="200"/>
              </a:spcBef>
              <a:spcAft>
                <a:spcPts val="200"/>
              </a:spcAft>
            </a:pPr>
            <a:r>
              <a:rPr lang="en-US" sz="1200" dirty="0">
                <a:solidFill>
                  <a:schemeClr val="bg1"/>
                </a:solidFill>
                <a:latin typeface="Arial Narrow" panose="020B0606020202030204" pitchFamily="34" charset="0"/>
              </a:rPr>
              <a:t>Prime and Unique Farmland</a:t>
            </a:r>
          </a:p>
          <a:p>
            <a:pPr algn="ctr">
              <a:spcBef>
                <a:spcPts val="200"/>
              </a:spcBef>
              <a:spcAft>
                <a:spcPts val="200"/>
              </a:spcAft>
            </a:pPr>
            <a:r>
              <a:rPr lang="en-US" sz="1200" dirty="0">
                <a:solidFill>
                  <a:schemeClr val="bg1"/>
                </a:solidFill>
                <a:latin typeface="Arial Narrow" panose="020B0606020202030204" pitchFamily="34" charset="0"/>
              </a:rPr>
              <a:t>Water Resources</a:t>
            </a:r>
          </a:p>
          <a:p>
            <a:pPr algn="ctr">
              <a:spcBef>
                <a:spcPts val="200"/>
              </a:spcBef>
              <a:spcAft>
                <a:spcPts val="200"/>
              </a:spcAft>
            </a:pPr>
            <a:r>
              <a:rPr lang="en-US" sz="1200" dirty="0">
                <a:solidFill>
                  <a:schemeClr val="bg1"/>
                </a:solidFill>
                <a:latin typeface="Arial Narrow" panose="020B0606020202030204" pitchFamily="34" charset="0"/>
              </a:rPr>
              <a:t>Sole Source Aquifers</a:t>
            </a:r>
          </a:p>
          <a:p>
            <a:pPr algn="ctr">
              <a:spcBef>
                <a:spcPts val="200"/>
              </a:spcBef>
              <a:spcAft>
                <a:spcPts val="200"/>
              </a:spcAft>
            </a:pPr>
            <a:r>
              <a:rPr lang="en-US" sz="1200" dirty="0">
                <a:solidFill>
                  <a:schemeClr val="bg1"/>
                </a:solidFill>
                <a:latin typeface="Arial Narrow" panose="020B0606020202030204" pitchFamily="34" charset="0"/>
              </a:rPr>
              <a:t>Water Quality</a:t>
            </a:r>
          </a:p>
          <a:p>
            <a:pPr algn="ctr">
              <a:spcBef>
                <a:spcPts val="200"/>
              </a:spcBef>
              <a:spcAft>
                <a:spcPts val="200"/>
              </a:spcAft>
            </a:pPr>
            <a:r>
              <a:rPr lang="en-US" sz="1200" dirty="0">
                <a:solidFill>
                  <a:schemeClr val="bg1"/>
                </a:solidFill>
                <a:latin typeface="Arial Narrow" panose="020B0606020202030204" pitchFamily="34" charset="0"/>
              </a:rPr>
              <a:t>Floodplain Management</a:t>
            </a:r>
          </a:p>
          <a:p>
            <a:pPr algn="ctr">
              <a:spcBef>
                <a:spcPts val="200"/>
              </a:spcBef>
              <a:spcAft>
                <a:spcPts val="200"/>
              </a:spcAft>
            </a:pPr>
            <a:r>
              <a:rPr lang="en-US" sz="1200" dirty="0">
                <a:solidFill>
                  <a:schemeClr val="bg1"/>
                </a:solidFill>
                <a:latin typeface="Arial Narrow" panose="020B0606020202030204" pitchFamily="34" charset="0"/>
              </a:rPr>
              <a:t>Wetlands</a:t>
            </a:r>
          </a:p>
          <a:p>
            <a:pPr algn="ctr">
              <a:spcBef>
                <a:spcPts val="200"/>
              </a:spcBef>
              <a:spcAft>
                <a:spcPts val="200"/>
              </a:spcAft>
            </a:pPr>
            <a:r>
              <a:rPr lang="en-US" sz="1200" dirty="0">
                <a:solidFill>
                  <a:schemeClr val="bg1"/>
                </a:solidFill>
                <a:latin typeface="Arial Narrow" panose="020B0606020202030204" pitchFamily="34" charset="0"/>
              </a:rPr>
              <a:t>Wild and Scenic Rivers</a:t>
            </a:r>
          </a:p>
          <a:p>
            <a:pPr algn="ctr">
              <a:spcBef>
                <a:spcPts val="200"/>
              </a:spcBef>
              <a:spcAft>
                <a:spcPts val="200"/>
              </a:spcAft>
            </a:pPr>
            <a:r>
              <a:rPr lang="en-US" sz="1200" dirty="0">
                <a:solidFill>
                  <a:schemeClr val="bg1"/>
                </a:solidFill>
                <a:latin typeface="Arial Narrow" panose="020B0606020202030204" pitchFamily="34" charset="0"/>
              </a:rPr>
              <a:t>Threatened and Endangered Species</a:t>
            </a:r>
          </a:p>
          <a:p>
            <a:pPr algn="ctr">
              <a:spcBef>
                <a:spcPts val="200"/>
              </a:spcBef>
              <a:spcAft>
                <a:spcPts val="200"/>
              </a:spcAft>
            </a:pPr>
            <a:r>
              <a:rPr lang="en-US" sz="1200" dirty="0">
                <a:solidFill>
                  <a:schemeClr val="bg1"/>
                </a:solidFill>
                <a:latin typeface="Arial Narrow" panose="020B0606020202030204" pitchFamily="34" charset="0"/>
              </a:rPr>
              <a:t>Migratory Birds</a:t>
            </a:r>
          </a:p>
          <a:p>
            <a:pPr algn="ctr">
              <a:spcBef>
                <a:spcPts val="200"/>
              </a:spcBef>
              <a:spcAft>
                <a:spcPts val="200"/>
              </a:spcAft>
            </a:pPr>
            <a:r>
              <a:rPr lang="en-US" sz="1200" dirty="0">
                <a:solidFill>
                  <a:schemeClr val="bg1"/>
                </a:solidFill>
                <a:latin typeface="Arial Narrow" panose="020B0606020202030204" pitchFamily="34" charset="0"/>
              </a:rPr>
              <a:t>Invasive Species</a:t>
            </a:r>
          </a:p>
          <a:p>
            <a:pPr algn="ctr">
              <a:spcBef>
                <a:spcPts val="200"/>
              </a:spcBef>
              <a:spcAft>
                <a:spcPts val="200"/>
              </a:spcAft>
            </a:pPr>
            <a:r>
              <a:rPr lang="en-US" sz="1200" dirty="0">
                <a:solidFill>
                  <a:schemeClr val="bg1"/>
                </a:solidFill>
                <a:latin typeface="Arial Narrow" panose="020B0606020202030204" pitchFamily="34" charset="0"/>
              </a:rPr>
              <a:t>Fish and Wildlife</a:t>
            </a:r>
          </a:p>
          <a:p>
            <a:pPr algn="ctr">
              <a:spcBef>
                <a:spcPts val="200"/>
              </a:spcBef>
              <a:spcAft>
                <a:spcPts val="200"/>
              </a:spcAft>
            </a:pPr>
            <a:r>
              <a:rPr lang="en-US" sz="1200" dirty="0">
                <a:solidFill>
                  <a:schemeClr val="bg1"/>
                </a:solidFill>
                <a:latin typeface="Arial Narrow" panose="020B0606020202030204" pitchFamily="34" charset="0"/>
              </a:rPr>
              <a:t>Cultural Resources</a:t>
            </a:r>
          </a:p>
          <a:p>
            <a:pPr algn="ctr">
              <a:spcBef>
                <a:spcPts val="200"/>
              </a:spcBef>
              <a:spcAft>
                <a:spcPts val="200"/>
              </a:spcAft>
            </a:pPr>
            <a:r>
              <a:rPr lang="en-US" sz="1200" dirty="0">
                <a:solidFill>
                  <a:schemeClr val="bg1"/>
                </a:solidFill>
                <a:latin typeface="Arial Narrow" panose="020B0606020202030204" pitchFamily="34" charset="0"/>
              </a:rPr>
              <a:t>Historic Properties</a:t>
            </a:r>
          </a:p>
          <a:p>
            <a:pPr algn="ctr">
              <a:spcBef>
                <a:spcPts val="200"/>
              </a:spcBef>
              <a:spcAft>
                <a:spcPts val="200"/>
              </a:spcAft>
            </a:pPr>
            <a:r>
              <a:rPr lang="en-US" sz="1200" dirty="0">
                <a:solidFill>
                  <a:schemeClr val="bg1"/>
                </a:solidFill>
                <a:latin typeface="Arial Narrow" panose="020B0606020202030204" pitchFamily="34" charset="0"/>
              </a:rPr>
              <a:t>Environmental Justice</a:t>
            </a:r>
          </a:p>
          <a:p>
            <a:pPr algn="ctr">
              <a:spcBef>
                <a:spcPts val="200"/>
              </a:spcBef>
              <a:spcAft>
                <a:spcPts val="200"/>
              </a:spcAft>
            </a:pPr>
            <a:r>
              <a:rPr lang="en-US" sz="1200" dirty="0">
                <a:solidFill>
                  <a:schemeClr val="bg1"/>
                </a:solidFill>
                <a:latin typeface="Arial Narrow" panose="020B0606020202030204" pitchFamily="34" charset="0"/>
              </a:rPr>
              <a:t>Public Health and Safety</a:t>
            </a:r>
          </a:p>
          <a:p>
            <a:pPr algn="ctr">
              <a:spcBef>
                <a:spcPts val="200"/>
              </a:spcBef>
              <a:spcAft>
                <a:spcPts val="200"/>
              </a:spcAft>
            </a:pPr>
            <a:r>
              <a:rPr lang="en-US" sz="1200" dirty="0">
                <a:solidFill>
                  <a:schemeClr val="bg1"/>
                </a:solidFill>
                <a:latin typeface="Arial Narrow" panose="020B0606020202030204" pitchFamily="34" charset="0"/>
              </a:rPr>
              <a:t>Economic and Social Conditions</a:t>
            </a:r>
          </a:p>
          <a:p>
            <a:pPr algn="ctr">
              <a:spcBef>
                <a:spcPts val="200"/>
              </a:spcBef>
              <a:spcAft>
                <a:spcPts val="200"/>
              </a:spcAft>
            </a:pPr>
            <a:r>
              <a:rPr lang="en-US" sz="1200" dirty="0">
                <a:solidFill>
                  <a:schemeClr val="bg1"/>
                </a:solidFill>
                <a:latin typeface="Arial Narrow" panose="020B0606020202030204" pitchFamily="34" charset="0"/>
              </a:rPr>
              <a:t>Scenic Beauty</a:t>
            </a:r>
          </a:p>
          <a:p>
            <a:pPr algn="ctr">
              <a:spcBef>
                <a:spcPts val="200"/>
              </a:spcBef>
              <a:spcAft>
                <a:spcPts val="200"/>
              </a:spcAft>
            </a:pPr>
            <a:r>
              <a:rPr lang="en-US" sz="1200" dirty="0">
                <a:solidFill>
                  <a:schemeClr val="bg1"/>
                </a:solidFill>
                <a:latin typeface="Arial Narrow" panose="020B0606020202030204" pitchFamily="34" charset="0"/>
              </a:rPr>
              <a:t>Land Use</a:t>
            </a:r>
          </a:p>
          <a:p>
            <a:pPr algn="ctr">
              <a:spcBef>
                <a:spcPts val="200"/>
              </a:spcBef>
              <a:spcAft>
                <a:spcPts val="200"/>
              </a:spcAft>
            </a:pPr>
            <a:r>
              <a:rPr lang="en-US" sz="1200" dirty="0">
                <a:solidFill>
                  <a:schemeClr val="bg1"/>
                </a:solidFill>
                <a:latin typeface="Arial Narrow" panose="020B0606020202030204" pitchFamily="34" charset="0"/>
              </a:rPr>
              <a:t>Air Quality</a:t>
            </a:r>
          </a:p>
          <a:p>
            <a:pPr algn="ctr">
              <a:spcBef>
                <a:spcPts val="200"/>
              </a:spcBef>
              <a:spcAft>
                <a:spcPts val="200"/>
              </a:spcAft>
            </a:pPr>
            <a:r>
              <a:rPr lang="en-US" sz="1200" dirty="0">
                <a:solidFill>
                  <a:schemeClr val="bg1"/>
                </a:solidFill>
                <a:latin typeface="Arial Narrow" panose="020B0606020202030204" pitchFamily="34" charset="0"/>
              </a:rPr>
              <a:t>Noise</a:t>
            </a:r>
          </a:p>
        </p:txBody>
      </p:sp>
      <p:sp>
        <p:nvSpPr>
          <p:cNvPr id="5" name="Rectangle: Rounded Corners 4">
            <a:extLst>
              <a:ext uri="{FF2B5EF4-FFF2-40B4-BE49-F238E27FC236}">
                <a16:creationId xmlns:a16="http://schemas.microsoft.com/office/drawing/2014/main" id="{9B093417-6AFC-B751-CEAF-3E2199A1A29D}"/>
              </a:ext>
            </a:extLst>
          </p:cNvPr>
          <p:cNvSpPr/>
          <p:nvPr/>
        </p:nvSpPr>
        <p:spPr>
          <a:xfrm>
            <a:off x="4179989" y="1655956"/>
            <a:ext cx="3233534" cy="638125"/>
          </a:xfrm>
          <a:prstGeom prst="roundRect">
            <a:avLst/>
          </a:prstGeom>
          <a:solidFill>
            <a:srgbClr val="028ECF"/>
          </a:solidFill>
          <a:ln>
            <a:solidFill>
              <a:srgbClr val="028AC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000" dirty="0">
                <a:solidFill>
                  <a:schemeClr val="bg1"/>
                </a:solidFill>
                <a:latin typeface="Arial" panose="020B0604020202020204" pitchFamily="34" charset="0"/>
                <a:cs typeface="Arial" panose="020B0604020202020204" pitchFamily="34" charset="0"/>
              </a:rPr>
              <a:t>Project Background Information</a:t>
            </a:r>
          </a:p>
        </p:txBody>
      </p:sp>
      <p:sp>
        <p:nvSpPr>
          <p:cNvPr id="7" name="Rectangle: Rounded Corners 6">
            <a:extLst>
              <a:ext uri="{FF2B5EF4-FFF2-40B4-BE49-F238E27FC236}">
                <a16:creationId xmlns:a16="http://schemas.microsoft.com/office/drawing/2014/main" id="{A8DB2979-7135-A802-6E5F-ED314D302318}"/>
              </a:ext>
            </a:extLst>
          </p:cNvPr>
          <p:cNvSpPr/>
          <p:nvPr/>
        </p:nvSpPr>
        <p:spPr>
          <a:xfrm>
            <a:off x="4179989" y="2395084"/>
            <a:ext cx="3233534" cy="638125"/>
          </a:xfrm>
          <a:prstGeom prst="roundRect">
            <a:avLst/>
          </a:prstGeom>
          <a:solidFill>
            <a:srgbClr val="028ECF"/>
          </a:solidFill>
          <a:ln>
            <a:solidFill>
              <a:srgbClr val="028AC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000" dirty="0">
                <a:solidFill>
                  <a:schemeClr val="bg1"/>
                </a:solidFill>
                <a:latin typeface="Arial" panose="020B0604020202020204" pitchFamily="34" charset="0"/>
                <a:cs typeface="Arial" panose="020B0604020202020204" pitchFamily="34" charset="0"/>
              </a:rPr>
              <a:t>Purpose and Need for the Project</a:t>
            </a:r>
          </a:p>
        </p:txBody>
      </p:sp>
      <p:sp>
        <p:nvSpPr>
          <p:cNvPr id="8" name="Rectangle: Rounded Corners 7">
            <a:extLst>
              <a:ext uri="{FF2B5EF4-FFF2-40B4-BE49-F238E27FC236}">
                <a16:creationId xmlns:a16="http://schemas.microsoft.com/office/drawing/2014/main" id="{10F005AE-425C-1E51-C551-C772AB6AFD46}"/>
              </a:ext>
            </a:extLst>
          </p:cNvPr>
          <p:cNvSpPr/>
          <p:nvPr/>
        </p:nvSpPr>
        <p:spPr>
          <a:xfrm>
            <a:off x="4179989" y="3134212"/>
            <a:ext cx="3233534" cy="638125"/>
          </a:xfrm>
          <a:prstGeom prst="roundRect">
            <a:avLst/>
          </a:prstGeom>
          <a:solidFill>
            <a:srgbClr val="028ECF"/>
          </a:solidFill>
          <a:ln>
            <a:solidFill>
              <a:srgbClr val="028AC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000" dirty="0">
                <a:solidFill>
                  <a:schemeClr val="bg1"/>
                </a:solidFill>
                <a:latin typeface="Arial" panose="020B0604020202020204" pitchFamily="34" charset="0"/>
                <a:cs typeface="Arial" panose="020B0604020202020204" pitchFamily="34" charset="0"/>
              </a:rPr>
              <a:t>Affected Environment</a:t>
            </a:r>
          </a:p>
        </p:txBody>
      </p:sp>
      <p:sp>
        <p:nvSpPr>
          <p:cNvPr id="9" name="Rectangle: Rounded Corners 8">
            <a:extLst>
              <a:ext uri="{FF2B5EF4-FFF2-40B4-BE49-F238E27FC236}">
                <a16:creationId xmlns:a16="http://schemas.microsoft.com/office/drawing/2014/main" id="{1E3D7678-2E7D-4DCA-717E-0767058F2E71}"/>
              </a:ext>
            </a:extLst>
          </p:cNvPr>
          <p:cNvSpPr/>
          <p:nvPr/>
        </p:nvSpPr>
        <p:spPr>
          <a:xfrm>
            <a:off x="4179989" y="3873340"/>
            <a:ext cx="3233534" cy="638125"/>
          </a:xfrm>
          <a:prstGeom prst="roundRect">
            <a:avLst/>
          </a:prstGeom>
          <a:solidFill>
            <a:srgbClr val="028ECF"/>
          </a:solidFill>
          <a:ln>
            <a:solidFill>
              <a:srgbClr val="028AC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000" dirty="0">
                <a:solidFill>
                  <a:schemeClr val="bg1"/>
                </a:solidFill>
                <a:latin typeface="Arial" panose="020B0604020202020204" pitchFamily="34" charset="0"/>
                <a:cs typeface="Arial" panose="020B0604020202020204" pitchFamily="34" charset="0"/>
              </a:rPr>
              <a:t>Development of Alternatives</a:t>
            </a:r>
          </a:p>
        </p:txBody>
      </p:sp>
      <p:sp>
        <p:nvSpPr>
          <p:cNvPr id="10" name="Rectangle: Rounded Corners 9">
            <a:extLst>
              <a:ext uri="{FF2B5EF4-FFF2-40B4-BE49-F238E27FC236}">
                <a16:creationId xmlns:a16="http://schemas.microsoft.com/office/drawing/2014/main" id="{7487AC41-94DB-57BA-86BD-0585011DF19E}"/>
              </a:ext>
            </a:extLst>
          </p:cNvPr>
          <p:cNvSpPr/>
          <p:nvPr/>
        </p:nvSpPr>
        <p:spPr>
          <a:xfrm>
            <a:off x="4179989" y="4612468"/>
            <a:ext cx="3233534" cy="638125"/>
          </a:xfrm>
          <a:prstGeom prst="roundRect">
            <a:avLst/>
          </a:prstGeom>
          <a:solidFill>
            <a:srgbClr val="028ECF"/>
          </a:solidFill>
          <a:ln>
            <a:solidFill>
              <a:srgbClr val="028AC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000" dirty="0">
                <a:solidFill>
                  <a:schemeClr val="bg1"/>
                </a:solidFill>
                <a:latin typeface="Arial" panose="020B0604020202020204" pitchFamily="34" charset="0"/>
                <a:cs typeface="Arial" panose="020B0604020202020204" pitchFamily="34" charset="0"/>
              </a:rPr>
              <a:t>Environmental Consequences</a:t>
            </a:r>
          </a:p>
        </p:txBody>
      </p:sp>
      <p:sp>
        <p:nvSpPr>
          <p:cNvPr id="11" name="Rectangle: Rounded Corners 10">
            <a:extLst>
              <a:ext uri="{FF2B5EF4-FFF2-40B4-BE49-F238E27FC236}">
                <a16:creationId xmlns:a16="http://schemas.microsoft.com/office/drawing/2014/main" id="{97F2680E-E967-B2B1-EBF7-A16FAE69E168}"/>
              </a:ext>
            </a:extLst>
          </p:cNvPr>
          <p:cNvSpPr/>
          <p:nvPr/>
        </p:nvSpPr>
        <p:spPr>
          <a:xfrm>
            <a:off x="4179989" y="5351596"/>
            <a:ext cx="3233534" cy="638125"/>
          </a:xfrm>
          <a:prstGeom prst="roundRect">
            <a:avLst/>
          </a:prstGeom>
          <a:solidFill>
            <a:srgbClr val="028ECF"/>
          </a:solidFill>
          <a:ln>
            <a:solidFill>
              <a:srgbClr val="028AC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000" dirty="0">
                <a:solidFill>
                  <a:schemeClr val="bg1"/>
                </a:solidFill>
                <a:latin typeface="Arial" panose="020B0604020202020204" pitchFamily="34" charset="0"/>
                <a:cs typeface="Arial" panose="020B0604020202020204" pitchFamily="34" charset="0"/>
              </a:rPr>
              <a:t>Evaluation of Alternatives</a:t>
            </a:r>
          </a:p>
        </p:txBody>
      </p:sp>
      <p:sp>
        <p:nvSpPr>
          <p:cNvPr id="14" name="Rectangle: Rounded Corners 13">
            <a:extLst>
              <a:ext uri="{FF2B5EF4-FFF2-40B4-BE49-F238E27FC236}">
                <a16:creationId xmlns:a16="http://schemas.microsoft.com/office/drawing/2014/main" id="{ED63CF0B-C258-4F43-1B0D-D9CE0DCCF94D}"/>
              </a:ext>
            </a:extLst>
          </p:cNvPr>
          <p:cNvSpPr/>
          <p:nvPr/>
        </p:nvSpPr>
        <p:spPr>
          <a:xfrm>
            <a:off x="4179989" y="6090724"/>
            <a:ext cx="3233534" cy="638125"/>
          </a:xfrm>
          <a:prstGeom prst="roundRect">
            <a:avLst/>
          </a:prstGeom>
          <a:solidFill>
            <a:srgbClr val="028ECF"/>
          </a:solidFill>
          <a:ln>
            <a:solidFill>
              <a:srgbClr val="028AC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000" dirty="0">
                <a:solidFill>
                  <a:schemeClr val="bg1"/>
                </a:solidFill>
                <a:latin typeface="Arial" panose="020B0604020202020204" pitchFamily="34" charset="0"/>
                <a:cs typeface="Arial" panose="020B0604020202020204" pitchFamily="34" charset="0"/>
              </a:rPr>
              <a:t>Selection of Preferred Alternative</a:t>
            </a:r>
          </a:p>
        </p:txBody>
      </p:sp>
      <p:sp>
        <p:nvSpPr>
          <p:cNvPr id="15" name="Title 1">
            <a:extLst>
              <a:ext uri="{FF2B5EF4-FFF2-40B4-BE49-F238E27FC236}">
                <a16:creationId xmlns:a16="http://schemas.microsoft.com/office/drawing/2014/main" id="{E34749EB-EBC2-58EC-98F2-EF7747DAB40A}"/>
              </a:ext>
            </a:extLst>
          </p:cNvPr>
          <p:cNvSpPr txBox="1">
            <a:spLocks/>
          </p:cNvSpPr>
          <p:nvPr/>
        </p:nvSpPr>
        <p:spPr>
          <a:xfrm>
            <a:off x="838199" y="418588"/>
            <a:ext cx="10615827" cy="762512"/>
          </a:xfrm>
          <a:prstGeom prst="rect">
            <a:avLst/>
          </a:prstGeom>
          <a:solidFill>
            <a:schemeClr val="bg1">
              <a:lumMod val="65000"/>
              <a:alpha val="3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cs typeface="Segoe UI" panose="020B0502040204020203" pitchFamily="34" charset="0"/>
              </a:rPr>
              <a:t>What will the Supplemental Watershed Plan-EA Include?</a:t>
            </a:r>
            <a:r>
              <a:rPr lang="en-US" sz="4800" dirty="0">
                <a:solidFill>
                  <a:schemeClr val="bg1"/>
                </a:solidFill>
                <a:cs typeface="Segoe UI" panose="020B0502040204020203" pitchFamily="34" charset="0"/>
              </a:rPr>
              <a:t> </a:t>
            </a:r>
          </a:p>
        </p:txBody>
      </p:sp>
      <p:cxnSp>
        <p:nvCxnSpPr>
          <p:cNvPr id="16" name="Straight Connector 15">
            <a:extLst>
              <a:ext uri="{FF2B5EF4-FFF2-40B4-BE49-F238E27FC236}">
                <a16:creationId xmlns:a16="http://schemas.microsoft.com/office/drawing/2014/main" id="{9B650F1A-FEC8-3DEF-D2A7-D722600D1F42}"/>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632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4F8C170D-063F-8DF6-26F9-379568CC60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CC03A-0E75-0A42-4803-0F8EBE6E8F8F}"/>
              </a:ext>
            </a:extLst>
          </p:cNvPr>
          <p:cNvSpPr>
            <a:spLocks noGrp="1"/>
          </p:cNvSpPr>
          <p:nvPr>
            <p:ph type="title"/>
          </p:nvPr>
        </p:nvSpPr>
        <p:spPr>
          <a:xfrm>
            <a:off x="838199" y="418588"/>
            <a:ext cx="10615827" cy="1081738"/>
          </a:xfrm>
          <a:solidFill>
            <a:schemeClr val="bg1">
              <a:lumMod val="65000"/>
              <a:alpha val="30000"/>
            </a:schemeClr>
          </a:solidFill>
        </p:spPr>
        <p:txBody>
          <a:bodyPr>
            <a:normAutofit fontScale="90000"/>
          </a:bodyPr>
          <a:lstStyle/>
          <a:p>
            <a:r>
              <a:rPr lang="en-US" sz="4800" dirty="0">
                <a:solidFill>
                  <a:schemeClr val="bg1"/>
                </a:solidFill>
                <a:cs typeface="Segoe UI" panose="020B0502040204020203" pitchFamily="34" charset="0"/>
              </a:rPr>
              <a:t>National Environmental Policy Act (NEPA) Process </a:t>
            </a:r>
          </a:p>
        </p:txBody>
      </p:sp>
      <p:cxnSp>
        <p:nvCxnSpPr>
          <p:cNvPr id="18" name="Straight Connector 17">
            <a:extLst>
              <a:ext uri="{FF2B5EF4-FFF2-40B4-BE49-F238E27FC236}">
                <a16:creationId xmlns:a16="http://schemas.microsoft.com/office/drawing/2014/main" id="{A22749C2-2630-D6BE-8282-1A963E62C48A}"/>
              </a:ext>
            </a:extLst>
          </p:cNvPr>
          <p:cNvCxnSpPr>
            <a:cxnSpLocks/>
          </p:cNvCxnSpPr>
          <p:nvPr/>
        </p:nvCxnSpPr>
        <p:spPr>
          <a:xfrm>
            <a:off x="859222" y="1500326"/>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2FE5A02D-060A-9E16-CBB4-6C72FFDB1748}"/>
              </a:ext>
            </a:extLst>
          </p:cNvPr>
          <p:cNvSpPr>
            <a:spLocks noGrp="1"/>
          </p:cNvSpPr>
          <p:nvPr>
            <p:ph idx="1"/>
          </p:nvPr>
        </p:nvSpPr>
        <p:spPr>
          <a:xfrm>
            <a:off x="838200" y="1762775"/>
            <a:ext cx="10515600" cy="4676637"/>
          </a:xfrm>
        </p:spPr>
        <p:txBody>
          <a:bodyPr>
            <a:normAutofit/>
          </a:bodyPr>
          <a:lstStyle/>
          <a:p>
            <a:r>
              <a:rPr lang="en-US" dirty="0">
                <a:solidFill>
                  <a:schemeClr val="bg1"/>
                </a:solidFill>
                <a:cs typeface="Calibri"/>
              </a:rPr>
              <a:t>NEPA ensures that federal actions comply with federal, state, and local laws and regulations and that federal agencies </a:t>
            </a:r>
            <a:r>
              <a:rPr lang="en-US" dirty="0">
                <a:solidFill>
                  <a:schemeClr val="accent4">
                    <a:lumMod val="60000"/>
                    <a:lumOff val="40000"/>
                  </a:schemeClr>
                </a:solidFill>
                <a:cs typeface="Calibri"/>
              </a:rPr>
              <a:t>consider the environment in decision-making</a:t>
            </a:r>
          </a:p>
          <a:p>
            <a:r>
              <a:rPr lang="en-US" dirty="0">
                <a:solidFill>
                  <a:schemeClr val="bg1"/>
                </a:solidFill>
                <a:cs typeface="Calibri"/>
              </a:rPr>
              <a:t>NRCS funding or approval of a supplemental watershed project plan is a </a:t>
            </a:r>
            <a:r>
              <a:rPr lang="en-US" dirty="0">
                <a:solidFill>
                  <a:schemeClr val="accent4">
                    <a:lumMod val="60000"/>
                    <a:lumOff val="40000"/>
                  </a:schemeClr>
                </a:solidFill>
                <a:cs typeface="Calibri"/>
              </a:rPr>
              <a:t>federal action</a:t>
            </a:r>
            <a:r>
              <a:rPr lang="en-US" dirty="0">
                <a:solidFill>
                  <a:schemeClr val="accent4"/>
                </a:solidFill>
                <a:cs typeface="Calibri"/>
              </a:rPr>
              <a:t> </a:t>
            </a:r>
            <a:r>
              <a:rPr lang="en-US" dirty="0">
                <a:solidFill>
                  <a:schemeClr val="bg1"/>
                </a:solidFill>
                <a:cs typeface="Calibri"/>
              </a:rPr>
              <a:t>subject to NEPA</a:t>
            </a:r>
          </a:p>
          <a:p>
            <a:r>
              <a:rPr lang="en-US" dirty="0">
                <a:solidFill>
                  <a:schemeClr val="bg1"/>
                </a:solidFill>
                <a:cs typeface="Calibri"/>
              </a:rPr>
              <a:t>An EA will be part of the supplemental watershed project plan to assess the </a:t>
            </a:r>
            <a:r>
              <a:rPr lang="en-US" dirty="0">
                <a:solidFill>
                  <a:schemeClr val="accent4">
                    <a:lumMod val="60000"/>
                    <a:lumOff val="40000"/>
                  </a:schemeClr>
                </a:solidFill>
                <a:cs typeface="Calibri"/>
              </a:rPr>
              <a:t>environmental, social, cultural, and economic impacts </a:t>
            </a:r>
            <a:r>
              <a:rPr lang="en-US" dirty="0">
                <a:solidFill>
                  <a:schemeClr val="bg1"/>
                </a:solidFill>
                <a:cs typeface="Calibri"/>
              </a:rPr>
              <a:t>of the identified alternatives  </a:t>
            </a:r>
          </a:p>
        </p:txBody>
      </p:sp>
      <p:sp>
        <p:nvSpPr>
          <p:cNvPr id="3" name="Slide Number Placeholder 2">
            <a:extLst>
              <a:ext uri="{FF2B5EF4-FFF2-40B4-BE49-F238E27FC236}">
                <a16:creationId xmlns:a16="http://schemas.microsoft.com/office/drawing/2014/main" id="{3B676EB8-4FD7-B87E-AF57-C56002A57815}"/>
              </a:ext>
            </a:extLst>
          </p:cNvPr>
          <p:cNvSpPr>
            <a:spLocks noGrp="1"/>
          </p:cNvSpPr>
          <p:nvPr>
            <p:ph type="sldNum" sz="quarter" idx="12"/>
          </p:nvPr>
        </p:nvSpPr>
        <p:spPr/>
        <p:txBody>
          <a:bodyPr/>
          <a:lstStyle/>
          <a:p>
            <a:fld id="{A92EDAE8-E70E-4CC0-9CAB-68447BBE7E3F}" type="slidenum">
              <a:rPr lang="en-US" smtClean="0"/>
              <a:t>22</a:t>
            </a:fld>
            <a:endParaRPr lang="en-US"/>
          </a:p>
        </p:txBody>
      </p:sp>
    </p:spTree>
    <p:extLst>
      <p:ext uri="{BB962C8B-B14F-4D97-AF65-F5344CB8AC3E}">
        <p14:creationId xmlns:p14="http://schemas.microsoft.com/office/powerpoint/2010/main" val="2223912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Purpose and Need</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pPr marL="0" indent="0">
              <a:buNone/>
            </a:pPr>
            <a:r>
              <a:rPr lang="en-US" dirty="0">
                <a:solidFill>
                  <a:schemeClr val="accent4">
                    <a:lumMod val="60000"/>
                    <a:lumOff val="40000"/>
                  </a:schemeClr>
                </a:solidFill>
              </a:rPr>
              <a:t>Purpose</a:t>
            </a:r>
          </a:p>
          <a:p>
            <a:pPr lvl="1"/>
            <a:r>
              <a:rPr lang="en-US" dirty="0">
                <a:solidFill>
                  <a:schemeClr val="bg1"/>
                </a:solidFill>
                <a:cs typeface="Calibri"/>
              </a:rPr>
              <a:t>Maintain flood prevention</a:t>
            </a:r>
          </a:p>
          <a:p>
            <a:pPr lvl="1"/>
            <a:r>
              <a:rPr lang="en-US" dirty="0">
                <a:solidFill>
                  <a:schemeClr val="bg1"/>
                </a:solidFill>
                <a:cs typeface="Calibri"/>
              </a:rPr>
              <a:t>Continue to reduce downstream sediment deposition</a:t>
            </a:r>
          </a:p>
          <a:p>
            <a:pPr marL="0" indent="0">
              <a:buNone/>
            </a:pPr>
            <a:r>
              <a:rPr lang="en-US" dirty="0">
                <a:solidFill>
                  <a:schemeClr val="accent4">
                    <a:lumMod val="60000"/>
                    <a:lumOff val="40000"/>
                  </a:schemeClr>
                </a:solidFill>
              </a:rPr>
              <a:t>Need</a:t>
            </a:r>
          </a:p>
          <a:p>
            <a:pPr lvl="1"/>
            <a:r>
              <a:rPr lang="en-US" dirty="0">
                <a:solidFill>
                  <a:schemeClr val="bg1"/>
                </a:solidFill>
                <a:cs typeface="Calibri"/>
              </a:rPr>
              <a:t>Address dam safety and performance deficiencies</a:t>
            </a:r>
          </a:p>
          <a:p>
            <a:pPr lvl="1"/>
            <a:r>
              <a:rPr lang="en-US" dirty="0">
                <a:solidFill>
                  <a:schemeClr val="bg1"/>
                </a:solidFill>
                <a:cs typeface="Calibri"/>
              </a:rPr>
              <a:t>Improve public safety</a:t>
            </a:r>
          </a:p>
        </p:txBody>
      </p:sp>
      <p:sp>
        <p:nvSpPr>
          <p:cNvPr id="3" name="Slide Number Placeholder 2">
            <a:extLst>
              <a:ext uri="{FF2B5EF4-FFF2-40B4-BE49-F238E27FC236}">
                <a16:creationId xmlns:a16="http://schemas.microsoft.com/office/drawing/2014/main" id="{66AEEFBD-AB20-E6B6-3F06-545E1C9FF882}"/>
              </a:ext>
            </a:extLst>
          </p:cNvPr>
          <p:cNvSpPr>
            <a:spLocks noGrp="1"/>
          </p:cNvSpPr>
          <p:nvPr>
            <p:ph type="sldNum" sz="quarter" idx="12"/>
          </p:nvPr>
        </p:nvSpPr>
        <p:spPr/>
        <p:txBody>
          <a:bodyPr/>
          <a:lstStyle/>
          <a:p>
            <a:fld id="{A92EDAE8-E70E-4CC0-9CAB-68447BBE7E3F}" type="slidenum">
              <a:rPr lang="en-US" smtClean="0"/>
              <a:t>23</a:t>
            </a:fld>
            <a:endParaRPr lang="en-US"/>
          </a:p>
        </p:txBody>
      </p:sp>
    </p:spTree>
    <p:extLst>
      <p:ext uri="{BB962C8B-B14F-4D97-AF65-F5344CB8AC3E}">
        <p14:creationId xmlns:p14="http://schemas.microsoft.com/office/powerpoint/2010/main" val="226246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Scope of Work</a:t>
            </a:r>
            <a:endParaRPr lang="en-US" sz="48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pPr marL="0" indent="0">
              <a:buNone/>
            </a:pPr>
            <a:r>
              <a:rPr lang="en-US" dirty="0">
                <a:solidFill>
                  <a:schemeClr val="bg1"/>
                </a:solidFill>
              </a:rPr>
              <a:t>Project Planning Phases</a:t>
            </a:r>
          </a:p>
          <a:p>
            <a:r>
              <a:rPr lang="en-US" dirty="0">
                <a:solidFill>
                  <a:schemeClr val="accent4">
                    <a:lumMod val="60000"/>
                    <a:lumOff val="40000"/>
                  </a:schemeClr>
                </a:solidFill>
              </a:rPr>
              <a:t>Phase 1</a:t>
            </a:r>
            <a:r>
              <a:rPr lang="en-US" dirty="0">
                <a:solidFill>
                  <a:schemeClr val="bg1"/>
                </a:solidFill>
              </a:rPr>
              <a:t>: Goals, Objectives, Purpose and Need </a:t>
            </a:r>
          </a:p>
          <a:p>
            <a:r>
              <a:rPr lang="en-US" dirty="0">
                <a:solidFill>
                  <a:schemeClr val="accent4">
                    <a:lumMod val="60000"/>
                    <a:lumOff val="40000"/>
                  </a:schemeClr>
                </a:solidFill>
              </a:rPr>
              <a:t>Phase 2</a:t>
            </a:r>
            <a:r>
              <a:rPr lang="en-US" dirty="0">
                <a:solidFill>
                  <a:schemeClr val="bg1"/>
                </a:solidFill>
              </a:rPr>
              <a:t>: Inventory and Analyze Resources</a:t>
            </a:r>
          </a:p>
          <a:p>
            <a:r>
              <a:rPr lang="en-US" dirty="0">
                <a:solidFill>
                  <a:schemeClr val="accent4">
                    <a:lumMod val="60000"/>
                    <a:lumOff val="40000"/>
                  </a:schemeClr>
                </a:solidFill>
              </a:rPr>
              <a:t>Phase 3</a:t>
            </a:r>
            <a:r>
              <a:rPr lang="en-US" dirty="0">
                <a:solidFill>
                  <a:schemeClr val="bg1"/>
                </a:solidFill>
              </a:rPr>
              <a:t>: Alternatives Formulation </a:t>
            </a:r>
          </a:p>
          <a:p>
            <a:r>
              <a:rPr lang="en-US" dirty="0">
                <a:solidFill>
                  <a:schemeClr val="accent4">
                    <a:lumMod val="60000"/>
                    <a:lumOff val="40000"/>
                  </a:schemeClr>
                </a:solidFill>
              </a:rPr>
              <a:t>Phase 4</a:t>
            </a:r>
            <a:r>
              <a:rPr lang="en-US" dirty="0">
                <a:solidFill>
                  <a:schemeClr val="bg1"/>
                </a:solidFill>
              </a:rPr>
              <a:t>: Prepare Final Supplemental Plan-Environmental Document</a:t>
            </a:r>
          </a:p>
          <a:p>
            <a:pPr marL="457200" lvl="1" indent="0">
              <a:buNone/>
            </a:pPr>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38CD750-CEC9-17C5-61CC-57C4EA01083C}"/>
              </a:ext>
            </a:extLst>
          </p:cNvPr>
          <p:cNvSpPr>
            <a:spLocks noGrp="1"/>
          </p:cNvSpPr>
          <p:nvPr>
            <p:ph type="sldNum" sz="quarter" idx="12"/>
          </p:nvPr>
        </p:nvSpPr>
        <p:spPr/>
        <p:txBody>
          <a:bodyPr/>
          <a:lstStyle/>
          <a:p>
            <a:fld id="{A92EDAE8-E70E-4CC0-9CAB-68447BBE7E3F}" type="slidenum">
              <a:rPr lang="en-US" smtClean="0"/>
              <a:t>24</a:t>
            </a:fld>
            <a:endParaRPr lang="en-US"/>
          </a:p>
        </p:txBody>
      </p:sp>
    </p:spTree>
    <p:extLst>
      <p:ext uri="{BB962C8B-B14F-4D97-AF65-F5344CB8AC3E}">
        <p14:creationId xmlns:p14="http://schemas.microsoft.com/office/powerpoint/2010/main" val="296018857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fontScale="90000"/>
          </a:bodyPr>
          <a:lstStyle/>
          <a:p>
            <a:r>
              <a:rPr lang="en-US" sz="4800" dirty="0">
                <a:solidFill>
                  <a:schemeClr val="bg1"/>
                </a:solidFill>
              </a:rPr>
              <a:t>Phase 1: Goals, Objectives, Purpose and Need</a:t>
            </a:r>
            <a:endParaRPr lang="en-US" sz="48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accent4">
                    <a:lumMod val="60000"/>
                    <a:lumOff val="40000"/>
                  </a:schemeClr>
                </a:solidFill>
              </a:rPr>
              <a:t>Compile and Review Existing Data</a:t>
            </a:r>
          </a:p>
          <a:p>
            <a:r>
              <a:rPr lang="en-US" dirty="0">
                <a:solidFill>
                  <a:schemeClr val="accent4">
                    <a:lumMod val="60000"/>
                    <a:lumOff val="40000"/>
                  </a:schemeClr>
                </a:solidFill>
              </a:rPr>
              <a:t>Collect Additional Data </a:t>
            </a:r>
          </a:p>
          <a:p>
            <a:pPr lvl="1"/>
            <a:r>
              <a:rPr lang="en-US" dirty="0">
                <a:solidFill>
                  <a:schemeClr val="bg1"/>
                </a:solidFill>
              </a:rPr>
              <a:t>Subsurface investigation - complete</a:t>
            </a:r>
          </a:p>
          <a:p>
            <a:pPr lvl="1"/>
            <a:r>
              <a:rPr lang="en-US" dirty="0">
                <a:solidFill>
                  <a:schemeClr val="bg1"/>
                </a:solidFill>
              </a:rPr>
              <a:t>Topographic Survey – complete</a:t>
            </a:r>
          </a:p>
          <a:p>
            <a:pPr lvl="1"/>
            <a:r>
              <a:rPr lang="en-US" dirty="0">
                <a:solidFill>
                  <a:schemeClr val="bg1"/>
                </a:solidFill>
              </a:rPr>
              <a:t>Sediment Survey – in progress</a:t>
            </a:r>
          </a:p>
          <a:p>
            <a:pPr lvl="1"/>
            <a:r>
              <a:rPr lang="en-US" dirty="0">
                <a:solidFill>
                  <a:schemeClr val="bg1"/>
                </a:solidFill>
              </a:rPr>
              <a:t>Flooding Evaluations – in progress</a:t>
            </a:r>
          </a:p>
          <a:p>
            <a:pPr lvl="1"/>
            <a:r>
              <a:rPr lang="en-US" dirty="0">
                <a:solidFill>
                  <a:schemeClr val="bg1"/>
                </a:solidFill>
              </a:rPr>
              <a:t>Public Participation – complete (2021)</a:t>
            </a:r>
          </a:p>
          <a:p>
            <a:r>
              <a:rPr lang="en-US" dirty="0">
                <a:solidFill>
                  <a:schemeClr val="accent4">
                    <a:lumMod val="60000"/>
                    <a:lumOff val="40000"/>
                  </a:schemeClr>
                </a:solidFill>
              </a:rPr>
              <a:t>Refine Purpose and Need</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8FC307B-CF77-D6EA-B4D0-AFE3D08D5206}"/>
              </a:ext>
            </a:extLst>
          </p:cNvPr>
          <p:cNvSpPr>
            <a:spLocks noGrp="1"/>
          </p:cNvSpPr>
          <p:nvPr>
            <p:ph type="sldNum" sz="quarter" idx="12"/>
          </p:nvPr>
        </p:nvSpPr>
        <p:spPr/>
        <p:txBody>
          <a:bodyPr/>
          <a:lstStyle/>
          <a:p>
            <a:fld id="{A92EDAE8-E70E-4CC0-9CAB-68447BBE7E3F}" type="slidenum">
              <a:rPr lang="en-US" smtClean="0"/>
              <a:t>25</a:t>
            </a:fld>
            <a:endParaRPr lang="en-US"/>
          </a:p>
        </p:txBody>
      </p:sp>
      <p:pic>
        <p:nvPicPr>
          <p:cNvPr id="6" name="Picture 5">
            <a:extLst>
              <a:ext uri="{FF2B5EF4-FFF2-40B4-BE49-F238E27FC236}">
                <a16:creationId xmlns:a16="http://schemas.microsoft.com/office/drawing/2014/main" id="{57A72559-4A2A-F9E8-E13B-EC4D594303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61547" y="1359840"/>
            <a:ext cx="4892478" cy="3669359"/>
          </a:xfrm>
          <a:prstGeom prst="rect">
            <a:avLst/>
          </a:prstGeom>
        </p:spPr>
      </p:pic>
    </p:spTree>
    <p:extLst>
      <p:ext uri="{BB962C8B-B14F-4D97-AF65-F5344CB8AC3E}">
        <p14:creationId xmlns:p14="http://schemas.microsoft.com/office/powerpoint/2010/main" val="25930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Phase 2: Inventory and Analyze Resources</a:t>
            </a:r>
            <a:endParaRPr lang="en-US" sz="48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accent4">
                    <a:lumMod val="60000"/>
                    <a:lumOff val="40000"/>
                  </a:schemeClr>
                </a:solidFill>
              </a:rPr>
              <a:t>Inventory Resources </a:t>
            </a:r>
          </a:p>
          <a:p>
            <a:pPr lvl="1"/>
            <a:r>
              <a:rPr lang="en-US" dirty="0">
                <a:solidFill>
                  <a:schemeClr val="bg1"/>
                </a:solidFill>
              </a:rPr>
              <a:t>Environmental </a:t>
            </a:r>
          </a:p>
          <a:p>
            <a:pPr lvl="1"/>
            <a:r>
              <a:rPr lang="en-US" dirty="0">
                <a:solidFill>
                  <a:schemeClr val="bg1"/>
                </a:solidFill>
              </a:rPr>
              <a:t>Economic</a:t>
            </a:r>
          </a:p>
          <a:p>
            <a:pPr lvl="1"/>
            <a:r>
              <a:rPr lang="en-US" dirty="0">
                <a:solidFill>
                  <a:schemeClr val="bg1"/>
                </a:solidFill>
              </a:rPr>
              <a:t>Social</a:t>
            </a:r>
          </a:p>
          <a:p>
            <a:pPr lvl="1"/>
            <a:r>
              <a:rPr lang="en-US" dirty="0">
                <a:solidFill>
                  <a:schemeClr val="bg1"/>
                </a:solidFill>
              </a:rPr>
              <a:t>Cultural</a:t>
            </a:r>
          </a:p>
          <a:p>
            <a:r>
              <a:rPr lang="en-US" dirty="0">
                <a:solidFill>
                  <a:schemeClr val="accent4">
                    <a:lumMod val="60000"/>
                    <a:lumOff val="40000"/>
                  </a:schemeClr>
                </a:solidFill>
              </a:rPr>
              <a:t>Analyze Identified Resources</a:t>
            </a:r>
          </a:p>
          <a:p>
            <a:pPr lvl="1"/>
            <a:r>
              <a:rPr lang="en-US" dirty="0">
                <a:solidFill>
                  <a:schemeClr val="bg1"/>
                </a:solidFill>
              </a:rPr>
              <a:t>Local Research</a:t>
            </a:r>
          </a:p>
          <a:p>
            <a:pPr lvl="1"/>
            <a:r>
              <a:rPr lang="en-US" dirty="0">
                <a:solidFill>
                  <a:schemeClr val="bg1"/>
                </a:solidFill>
              </a:rPr>
              <a:t>Desktop Analysis </a:t>
            </a:r>
          </a:p>
          <a:p>
            <a:pPr lvl="1"/>
            <a:r>
              <a:rPr lang="en-US" dirty="0">
                <a:solidFill>
                  <a:schemeClr val="bg1"/>
                </a:solidFill>
              </a:rPr>
              <a:t>Field Investigations </a:t>
            </a:r>
          </a:p>
          <a:p>
            <a:pPr lvl="1"/>
            <a:r>
              <a:rPr lang="en-US" dirty="0">
                <a:solidFill>
                  <a:schemeClr val="bg1"/>
                </a:solidFill>
              </a:rPr>
              <a:t>Evaluate Potential Impacts</a:t>
            </a:r>
          </a:p>
          <a:p>
            <a:pPr marL="457200" lvl="1" indent="0">
              <a:buNone/>
            </a:pPr>
            <a:endParaRPr lang="en-US" dirty="0">
              <a:solidFill>
                <a:schemeClr val="bg1"/>
              </a:solidFill>
            </a:endParaRPr>
          </a:p>
          <a:p>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72CB144-5E1E-F0AA-4546-54AAB0DA1EB1}"/>
              </a:ext>
            </a:extLst>
          </p:cNvPr>
          <p:cNvSpPr>
            <a:spLocks noGrp="1"/>
          </p:cNvSpPr>
          <p:nvPr>
            <p:ph type="sldNum" sz="quarter" idx="12"/>
          </p:nvPr>
        </p:nvSpPr>
        <p:spPr/>
        <p:txBody>
          <a:bodyPr/>
          <a:lstStyle/>
          <a:p>
            <a:fld id="{A92EDAE8-E70E-4CC0-9CAB-68447BBE7E3F}" type="slidenum">
              <a:rPr lang="en-US" smtClean="0"/>
              <a:t>26</a:t>
            </a:fld>
            <a:endParaRPr lang="en-US"/>
          </a:p>
        </p:txBody>
      </p:sp>
      <p:pic>
        <p:nvPicPr>
          <p:cNvPr id="5" name="Picture 4" descr="A dirt road with trees in the background&#10;&#10;Description automatically generated">
            <a:extLst>
              <a:ext uri="{FF2B5EF4-FFF2-40B4-BE49-F238E27FC236}">
                <a16:creationId xmlns:a16="http://schemas.microsoft.com/office/drawing/2014/main" id="{DFFB64F8-F450-00C1-F0EC-E791E028E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426" y="1499680"/>
            <a:ext cx="5816600" cy="4362450"/>
          </a:xfrm>
          <a:prstGeom prst="rect">
            <a:avLst/>
          </a:prstGeom>
        </p:spPr>
      </p:pic>
    </p:spTree>
    <p:extLst>
      <p:ext uri="{BB962C8B-B14F-4D97-AF65-F5344CB8AC3E}">
        <p14:creationId xmlns:p14="http://schemas.microsoft.com/office/powerpoint/2010/main" val="355091785"/>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200" y="365126"/>
            <a:ext cx="10515600" cy="765584"/>
          </a:xfrm>
          <a:solidFill>
            <a:schemeClr val="bg1">
              <a:lumMod val="65000"/>
              <a:alpha val="30000"/>
            </a:schemeClr>
          </a:solidFill>
        </p:spPr>
        <p:txBody>
          <a:bodyPr>
            <a:normAutofit/>
          </a:bodyPr>
          <a:lstStyle/>
          <a:p>
            <a:r>
              <a:rPr lang="en-US" sz="4800" dirty="0">
                <a:solidFill>
                  <a:schemeClr val="bg1"/>
                </a:solidFill>
              </a:rPr>
              <a:t>Environmental Resources</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200" y="1101213"/>
            <a:ext cx="10515600"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3AB4B9F-D991-4622-3B51-1D258D8C3532}"/>
              </a:ext>
            </a:extLst>
          </p:cNvPr>
          <p:cNvSpPr>
            <a:spLocks noGrp="1"/>
          </p:cNvSpPr>
          <p:nvPr>
            <p:ph type="sldNum" sz="quarter" idx="12"/>
          </p:nvPr>
        </p:nvSpPr>
        <p:spPr/>
        <p:txBody>
          <a:bodyPr/>
          <a:lstStyle/>
          <a:p>
            <a:fld id="{A92EDAE8-E70E-4CC0-9CAB-68447BBE7E3F}" type="slidenum">
              <a:rPr lang="en-US" smtClean="0"/>
              <a:t>27</a:t>
            </a:fld>
            <a:endParaRPr lang="en-US"/>
          </a:p>
        </p:txBody>
      </p:sp>
      <p:sp>
        <p:nvSpPr>
          <p:cNvPr id="3" name="Content Placeholder 10">
            <a:extLst>
              <a:ext uri="{FF2B5EF4-FFF2-40B4-BE49-F238E27FC236}">
                <a16:creationId xmlns:a16="http://schemas.microsoft.com/office/drawing/2014/main" id="{8DCA142F-86ED-720B-605F-2B7EC972C976}"/>
              </a:ext>
            </a:extLst>
          </p:cNvPr>
          <p:cNvSpPr>
            <a:spLocks noGrp="1"/>
          </p:cNvSpPr>
          <p:nvPr>
            <p:ph idx="1"/>
          </p:nvPr>
        </p:nvSpPr>
        <p:spPr>
          <a:xfrm>
            <a:off x="838200" y="1500326"/>
            <a:ext cx="5695950" cy="4992547"/>
          </a:xfrm>
        </p:spPr>
        <p:txBody>
          <a:bodyPr>
            <a:normAutofit fontScale="92500" lnSpcReduction="20000"/>
          </a:bodyPr>
          <a:lstStyle/>
          <a:p>
            <a:r>
              <a:rPr lang="en-US" dirty="0">
                <a:solidFill>
                  <a:schemeClr val="bg1"/>
                </a:solidFill>
              </a:rPr>
              <a:t>An initial desktop analysis was performed in March 2024.  The Environmental Technical Report (Stantec, 2024) identified:</a:t>
            </a:r>
          </a:p>
          <a:p>
            <a:pPr lvl="1"/>
            <a:r>
              <a:rPr lang="en-US" dirty="0">
                <a:solidFill>
                  <a:schemeClr val="bg1"/>
                </a:solidFill>
              </a:rPr>
              <a:t>None of the soils within project area are hydric; soils range from well drained to somewhat excessively drained.</a:t>
            </a:r>
          </a:p>
          <a:p>
            <a:pPr lvl="1"/>
            <a:r>
              <a:rPr lang="en-US" dirty="0">
                <a:solidFill>
                  <a:schemeClr val="bg1"/>
                </a:solidFill>
              </a:rPr>
              <a:t>Doña Ana County and the City of Las Cruces have local dust ordinances for improving local air quality.</a:t>
            </a:r>
          </a:p>
          <a:p>
            <a:pPr lvl="1"/>
            <a:r>
              <a:rPr lang="en-US" dirty="0">
                <a:solidFill>
                  <a:schemeClr val="bg1"/>
                </a:solidFill>
              </a:rPr>
              <a:t>Species with the potential to occur in the project area:</a:t>
            </a:r>
          </a:p>
          <a:p>
            <a:pPr lvl="2"/>
            <a:r>
              <a:rPr lang="en-US" dirty="0">
                <a:solidFill>
                  <a:schemeClr val="bg1"/>
                </a:solidFill>
              </a:rPr>
              <a:t>Sneed pincushion cactus, night-blooming cereus</a:t>
            </a:r>
          </a:p>
          <a:p>
            <a:pPr lvl="1"/>
            <a:r>
              <a:rPr lang="en-US" dirty="0">
                <a:solidFill>
                  <a:schemeClr val="bg1"/>
                </a:solidFill>
              </a:rPr>
              <a:t>Construction activities have potential to impact breeding or nesting activity for species provided protection under the Migratory Bird Treaty Act (MBTA).</a:t>
            </a:r>
          </a:p>
        </p:txBody>
      </p:sp>
      <p:pic>
        <p:nvPicPr>
          <p:cNvPr id="5" name="Content Placeholder 6" descr="A close-up of a cactus&#10;&#10;Description automatically generated">
            <a:extLst>
              <a:ext uri="{FF2B5EF4-FFF2-40B4-BE49-F238E27FC236}">
                <a16:creationId xmlns:a16="http://schemas.microsoft.com/office/drawing/2014/main" id="{A13468EF-9434-0011-0936-A4442AE190E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34150" y="2245801"/>
            <a:ext cx="4915380" cy="3510986"/>
          </a:xfrm>
        </p:spPr>
      </p:pic>
    </p:spTree>
    <p:extLst>
      <p:ext uri="{BB962C8B-B14F-4D97-AF65-F5344CB8AC3E}">
        <p14:creationId xmlns:p14="http://schemas.microsoft.com/office/powerpoint/2010/main" val="608537106"/>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1E39457C-9311-392A-4147-DDFEE698EF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8AF8D-3BEE-8E7D-6E79-DA5334A007C8}"/>
              </a:ext>
            </a:extLst>
          </p:cNvPr>
          <p:cNvSpPr>
            <a:spLocks noGrp="1"/>
          </p:cNvSpPr>
          <p:nvPr>
            <p:ph type="title"/>
          </p:nvPr>
        </p:nvSpPr>
        <p:spPr>
          <a:xfrm>
            <a:off x="838200" y="365126"/>
            <a:ext cx="10515600" cy="765584"/>
          </a:xfrm>
          <a:solidFill>
            <a:schemeClr val="bg1">
              <a:lumMod val="65000"/>
              <a:alpha val="30000"/>
            </a:schemeClr>
          </a:solidFill>
        </p:spPr>
        <p:txBody>
          <a:bodyPr>
            <a:normAutofit/>
          </a:bodyPr>
          <a:lstStyle/>
          <a:p>
            <a:r>
              <a:rPr lang="en-US" sz="4800" dirty="0">
                <a:solidFill>
                  <a:schemeClr val="bg1"/>
                </a:solidFill>
              </a:rPr>
              <a:t>Environmental Resources</a:t>
            </a:r>
          </a:p>
        </p:txBody>
      </p:sp>
      <p:cxnSp>
        <p:nvCxnSpPr>
          <p:cNvPr id="18" name="Straight Connector 17">
            <a:extLst>
              <a:ext uri="{FF2B5EF4-FFF2-40B4-BE49-F238E27FC236}">
                <a16:creationId xmlns:a16="http://schemas.microsoft.com/office/drawing/2014/main" id="{C53F7A07-EBC6-DC7E-BAE0-4EC0AF30B334}"/>
              </a:ext>
            </a:extLst>
          </p:cNvPr>
          <p:cNvCxnSpPr>
            <a:cxnSpLocks/>
          </p:cNvCxnSpPr>
          <p:nvPr/>
        </p:nvCxnSpPr>
        <p:spPr>
          <a:xfrm>
            <a:off x="838200" y="1101213"/>
            <a:ext cx="10515600"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443C48F-7749-871D-CCEC-44B7B0BDFFE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10">
            <a:extLst>
              <a:ext uri="{FF2B5EF4-FFF2-40B4-BE49-F238E27FC236}">
                <a16:creationId xmlns:a16="http://schemas.microsoft.com/office/drawing/2014/main" id="{05720428-431D-03B2-1DB8-4505AB28A03D}"/>
              </a:ext>
            </a:extLst>
          </p:cNvPr>
          <p:cNvSpPr>
            <a:spLocks noGrp="1"/>
          </p:cNvSpPr>
          <p:nvPr>
            <p:ph idx="1"/>
          </p:nvPr>
        </p:nvSpPr>
        <p:spPr>
          <a:xfrm>
            <a:off x="838201" y="1500326"/>
            <a:ext cx="6515100" cy="4992548"/>
          </a:xfrm>
        </p:spPr>
        <p:txBody>
          <a:bodyPr>
            <a:normAutofit fontScale="85000" lnSpcReduction="10000"/>
          </a:bodyPr>
          <a:lstStyle/>
          <a:p>
            <a:r>
              <a:rPr lang="en-US" dirty="0">
                <a:solidFill>
                  <a:schemeClr val="bg1"/>
                </a:solidFill>
              </a:rPr>
              <a:t>Further evaluation of this information and an update as needed will be performed:</a:t>
            </a:r>
          </a:p>
          <a:p>
            <a:pPr lvl="1"/>
            <a:r>
              <a:rPr lang="en-US" dirty="0">
                <a:solidFill>
                  <a:schemeClr val="bg1"/>
                </a:solidFill>
              </a:rPr>
              <a:t>Soil Resources - an updated NRCS Soil Data Report was collected</a:t>
            </a:r>
          </a:p>
          <a:p>
            <a:pPr lvl="2"/>
            <a:r>
              <a:rPr lang="en-US" dirty="0">
                <a:solidFill>
                  <a:schemeClr val="bg1"/>
                </a:solidFill>
              </a:rPr>
              <a:t>Prime and unique farmland</a:t>
            </a:r>
          </a:p>
          <a:p>
            <a:pPr lvl="1"/>
            <a:r>
              <a:rPr lang="en-US" dirty="0">
                <a:solidFill>
                  <a:schemeClr val="bg1"/>
                </a:solidFill>
              </a:rPr>
              <a:t>Water Resources (surface, groundwater, wetlands, etc.)</a:t>
            </a:r>
          </a:p>
          <a:p>
            <a:pPr lvl="2"/>
            <a:r>
              <a:rPr lang="en-US" dirty="0">
                <a:solidFill>
                  <a:schemeClr val="bg1"/>
                </a:solidFill>
              </a:rPr>
              <a:t>While the Tortugas Arroyo is predominantly ephemeral, the latest guidance requires an analysis of any intermittent waterway which will be conducted using the Streamflow Duration Assessment Method (SDAMs)</a:t>
            </a:r>
          </a:p>
          <a:p>
            <a:pPr lvl="1"/>
            <a:r>
              <a:rPr lang="en-US" dirty="0">
                <a:solidFill>
                  <a:schemeClr val="bg1"/>
                </a:solidFill>
              </a:rPr>
              <a:t>Special Status Species – federally listed species, state Rare Plants</a:t>
            </a:r>
          </a:p>
          <a:p>
            <a:pPr lvl="2"/>
            <a:r>
              <a:rPr lang="en-US" dirty="0">
                <a:solidFill>
                  <a:schemeClr val="bg1"/>
                </a:solidFill>
              </a:rPr>
              <a:t>Sneed pincushion cactus – federally endangered</a:t>
            </a:r>
          </a:p>
          <a:p>
            <a:pPr lvl="2"/>
            <a:r>
              <a:rPr lang="en-US" dirty="0">
                <a:solidFill>
                  <a:schemeClr val="bg1"/>
                </a:solidFill>
              </a:rPr>
              <a:t>Black spine prickly pear – state endangered</a:t>
            </a:r>
          </a:p>
          <a:p>
            <a:pPr lvl="2"/>
            <a:r>
              <a:rPr lang="en-US" dirty="0">
                <a:solidFill>
                  <a:schemeClr val="bg1"/>
                </a:solidFill>
              </a:rPr>
              <a:t>MBTA Species</a:t>
            </a:r>
          </a:p>
          <a:p>
            <a:pPr lvl="1"/>
            <a:r>
              <a:rPr lang="en-US" dirty="0">
                <a:solidFill>
                  <a:schemeClr val="bg1"/>
                </a:solidFill>
              </a:rPr>
              <a:t>Other (non-listed) Fish and Wildlife Habitat</a:t>
            </a:r>
          </a:p>
          <a:p>
            <a:pPr lvl="1"/>
            <a:r>
              <a:rPr lang="en-US" dirty="0">
                <a:solidFill>
                  <a:schemeClr val="bg1"/>
                </a:solidFill>
              </a:rPr>
              <a:t>Updates to other resources: air quality, climate, etc.</a:t>
            </a:r>
          </a:p>
        </p:txBody>
      </p:sp>
      <p:pic>
        <p:nvPicPr>
          <p:cNvPr id="5" name="Content Placeholder 6">
            <a:extLst>
              <a:ext uri="{FF2B5EF4-FFF2-40B4-BE49-F238E27FC236}">
                <a16:creationId xmlns:a16="http://schemas.microsoft.com/office/drawing/2014/main" id="{D8FA1FCD-98BC-8DCC-0BA7-948977660A96}"/>
              </a:ext>
            </a:extLst>
          </p:cNvPr>
          <p:cNvPicPr>
            <a:picLocks noGrp="1" noChangeAspect="1"/>
          </p:cNvPicPr>
          <p:nvPr>
            <p:ph sz="half" idx="2"/>
          </p:nvPr>
        </p:nvPicPr>
        <p:blipFill>
          <a:blip r:embed="rId4"/>
          <a:stretch>
            <a:fillRect/>
          </a:stretch>
        </p:blipFill>
        <p:spPr>
          <a:xfrm>
            <a:off x="7308662" y="1876369"/>
            <a:ext cx="4883338" cy="3667181"/>
          </a:xfrm>
        </p:spPr>
      </p:pic>
    </p:spTree>
    <p:extLst>
      <p:ext uri="{BB962C8B-B14F-4D97-AF65-F5344CB8AC3E}">
        <p14:creationId xmlns:p14="http://schemas.microsoft.com/office/powerpoint/2010/main" val="113554064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3" name="Content Placeholder 10">
            <a:extLst>
              <a:ext uri="{FF2B5EF4-FFF2-40B4-BE49-F238E27FC236}">
                <a16:creationId xmlns:a16="http://schemas.microsoft.com/office/drawing/2014/main" id="{07C6435C-F571-8C6D-3E5A-194431DEC760}"/>
              </a:ext>
            </a:extLst>
          </p:cNvPr>
          <p:cNvSpPr>
            <a:spLocks noGrp="1"/>
          </p:cNvSpPr>
          <p:nvPr>
            <p:ph sz="half" idx="1"/>
          </p:nvPr>
        </p:nvSpPr>
        <p:spPr/>
        <p:txBody>
          <a:bodyPr>
            <a:normAutofit fontScale="92500" lnSpcReduction="20000"/>
          </a:bodyPr>
          <a:lstStyle/>
          <a:p>
            <a:r>
              <a:rPr lang="en-US" dirty="0">
                <a:solidFill>
                  <a:schemeClr val="bg1"/>
                </a:solidFill>
              </a:rPr>
              <a:t>Resources to be evaluated:</a:t>
            </a:r>
          </a:p>
          <a:p>
            <a:pPr lvl="1"/>
            <a:r>
              <a:rPr lang="en-US" dirty="0">
                <a:solidFill>
                  <a:schemeClr val="bg1"/>
                </a:solidFill>
              </a:rPr>
              <a:t>Urban flood damages</a:t>
            </a:r>
          </a:p>
          <a:p>
            <a:pPr lvl="1"/>
            <a:r>
              <a:rPr lang="en-US" dirty="0">
                <a:solidFill>
                  <a:schemeClr val="bg1"/>
                </a:solidFill>
              </a:rPr>
              <a:t>Agricultural production and estimated flood damages</a:t>
            </a:r>
          </a:p>
          <a:p>
            <a:pPr lvl="1"/>
            <a:r>
              <a:rPr lang="en-US" dirty="0">
                <a:solidFill>
                  <a:schemeClr val="bg1"/>
                </a:solidFill>
              </a:rPr>
              <a:t>Demographic economic drivers</a:t>
            </a:r>
          </a:p>
          <a:p>
            <a:pPr lvl="1"/>
            <a:r>
              <a:rPr lang="en-US" dirty="0">
                <a:solidFill>
                  <a:schemeClr val="bg1"/>
                </a:solidFill>
              </a:rPr>
              <a:t>Land use and property values</a:t>
            </a:r>
          </a:p>
          <a:p>
            <a:pPr lvl="1"/>
            <a:r>
              <a:rPr lang="en-US" dirty="0">
                <a:solidFill>
                  <a:schemeClr val="bg1"/>
                </a:solidFill>
              </a:rPr>
              <a:t>Number and characteristics of structures at risk in the 500-year floodplain</a:t>
            </a:r>
          </a:p>
          <a:p>
            <a:pPr lvl="1"/>
            <a:r>
              <a:rPr lang="en-US" dirty="0">
                <a:solidFill>
                  <a:schemeClr val="bg1"/>
                </a:solidFill>
              </a:rPr>
              <a:t>Water supply effects and costs</a:t>
            </a:r>
          </a:p>
          <a:p>
            <a:pPr lvl="1"/>
            <a:r>
              <a:rPr lang="en-US" dirty="0">
                <a:solidFill>
                  <a:schemeClr val="bg1"/>
                </a:solidFill>
              </a:rPr>
              <a:t>Recreation analysis</a:t>
            </a:r>
          </a:p>
          <a:p>
            <a:pPr lvl="1"/>
            <a:r>
              <a:rPr lang="en-US" dirty="0">
                <a:solidFill>
                  <a:schemeClr val="bg1"/>
                </a:solidFill>
              </a:rPr>
              <a:t>Operation, maintenance, and replacement costs</a:t>
            </a:r>
          </a:p>
          <a:p>
            <a:pPr lvl="1"/>
            <a:r>
              <a:rPr lang="en-US" dirty="0">
                <a:solidFill>
                  <a:schemeClr val="bg1"/>
                </a:solidFill>
              </a:rPr>
              <a:t>Climate Change – reservoir O&amp;M</a:t>
            </a:r>
          </a:p>
        </p:txBody>
      </p:sp>
      <p:pic>
        <p:nvPicPr>
          <p:cNvPr id="12" name="Content Placeholder 11">
            <a:extLst>
              <a:ext uri="{FF2B5EF4-FFF2-40B4-BE49-F238E27FC236}">
                <a16:creationId xmlns:a16="http://schemas.microsoft.com/office/drawing/2014/main" id="{F1F43B3B-8110-E93B-94AB-94A1349E3B3F}"/>
              </a:ext>
            </a:extLst>
          </p:cNvPr>
          <p:cNvPicPr>
            <a:picLocks noGrp="1" noChangeAspect="1"/>
          </p:cNvPicPr>
          <p:nvPr>
            <p:ph sz="half" idx="2"/>
          </p:nvPr>
        </p:nvPicPr>
        <p:blipFill>
          <a:blip r:embed="rId4"/>
          <a:stretch>
            <a:fillRect/>
          </a:stretch>
        </p:blipFill>
        <p:spPr>
          <a:xfrm>
            <a:off x="7074213" y="1825625"/>
            <a:ext cx="3377573" cy="4351338"/>
          </a:xfrm>
        </p:spPr>
      </p:pic>
      <p:sp>
        <p:nvSpPr>
          <p:cNvPr id="5" name="Slide Number Placeholder 4">
            <a:extLst>
              <a:ext uri="{FF2B5EF4-FFF2-40B4-BE49-F238E27FC236}">
                <a16:creationId xmlns:a16="http://schemas.microsoft.com/office/drawing/2014/main" id="{743297C5-75DE-7E6C-457B-F056546C0457}"/>
              </a:ext>
            </a:extLst>
          </p:cNvPr>
          <p:cNvSpPr>
            <a:spLocks noGrp="1"/>
          </p:cNvSpPr>
          <p:nvPr>
            <p:ph type="sldNum" sz="quarter" idx="12"/>
          </p:nvPr>
        </p:nvSpPr>
        <p:spPr/>
        <p:txBody>
          <a:bodyPr/>
          <a:lstStyle/>
          <a:p>
            <a:fld id="{A92EDAE8-E70E-4CC0-9CAB-68447BBE7E3F}" type="slidenum">
              <a:rPr lang="en-US" smtClean="0"/>
              <a:t>29</a:t>
            </a:fld>
            <a:endParaRPr lang="en-US"/>
          </a:p>
        </p:txBody>
      </p:sp>
      <p:sp>
        <p:nvSpPr>
          <p:cNvPr id="7" name="Title 1">
            <a:extLst>
              <a:ext uri="{FF2B5EF4-FFF2-40B4-BE49-F238E27FC236}">
                <a16:creationId xmlns:a16="http://schemas.microsoft.com/office/drawing/2014/main" id="{CDB52BEE-22E1-B5E2-DFFF-091E056842C5}"/>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200" dirty="0">
                <a:solidFill>
                  <a:schemeClr val="bg1"/>
                </a:solidFill>
              </a:rPr>
              <a:t>Economic Evaluation</a:t>
            </a:r>
            <a:endParaRPr lang="en-US" sz="4200" dirty="0">
              <a:solidFill>
                <a:schemeClr val="bg1"/>
              </a:solidFill>
              <a:cs typeface="Segoe UI" panose="020B0502040204020203" pitchFamily="34" charset="0"/>
            </a:endParaRPr>
          </a:p>
        </p:txBody>
      </p:sp>
      <p:cxnSp>
        <p:nvCxnSpPr>
          <p:cNvPr id="8" name="Straight Connector 7">
            <a:extLst>
              <a:ext uri="{FF2B5EF4-FFF2-40B4-BE49-F238E27FC236}">
                <a16:creationId xmlns:a16="http://schemas.microsoft.com/office/drawing/2014/main" id="{E2560CFD-BEC0-AEB4-BE58-9BCC71ACFAAA}"/>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66130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BB9CFCA7-ECA6-4763-C113-E874EDCFBC78}"/>
              </a:ext>
            </a:extLst>
          </p:cNvPr>
          <p:cNvCxnSpPr>
            <a:cxnSpLocks/>
          </p:cNvCxnSpPr>
          <p:nvPr/>
        </p:nvCxnSpPr>
        <p:spPr>
          <a:xfrm flipV="1">
            <a:off x="2791796" y="4518498"/>
            <a:ext cx="4460" cy="504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Meeting Logistics</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pPr>
              <a:lnSpc>
                <a:spcPct val="150000"/>
              </a:lnSpc>
              <a:spcBef>
                <a:spcPts val="500"/>
              </a:spcBef>
            </a:pPr>
            <a:r>
              <a:rPr lang="en-US" dirty="0">
                <a:solidFill>
                  <a:schemeClr val="bg1"/>
                </a:solidFill>
              </a:rPr>
              <a:t>Attendance Record</a:t>
            </a:r>
          </a:p>
          <a:p>
            <a:pPr>
              <a:lnSpc>
                <a:spcPct val="150000"/>
              </a:lnSpc>
              <a:spcBef>
                <a:spcPts val="500"/>
              </a:spcBef>
            </a:pPr>
            <a:r>
              <a:rPr lang="en-US" dirty="0">
                <a:solidFill>
                  <a:schemeClr val="bg1"/>
                </a:solidFill>
              </a:rPr>
              <a:t>Meeting Functions</a:t>
            </a:r>
          </a:p>
        </p:txBody>
      </p:sp>
      <p:cxnSp>
        <p:nvCxnSpPr>
          <p:cNvPr id="6" name="Straight Arrow Connector 5">
            <a:extLst>
              <a:ext uri="{FF2B5EF4-FFF2-40B4-BE49-F238E27FC236}">
                <a16:creationId xmlns:a16="http://schemas.microsoft.com/office/drawing/2014/main" id="{955F9B0B-2FFC-B3C4-E537-598F6010B21F}"/>
              </a:ext>
            </a:extLst>
          </p:cNvPr>
          <p:cNvCxnSpPr>
            <a:cxnSpLocks/>
          </p:cNvCxnSpPr>
          <p:nvPr/>
        </p:nvCxnSpPr>
        <p:spPr>
          <a:xfrm>
            <a:off x="9820892" y="4630994"/>
            <a:ext cx="0" cy="9563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E959265-FF1E-3E4A-498A-8FE6D5E415FF}"/>
              </a:ext>
            </a:extLst>
          </p:cNvPr>
          <p:cNvCxnSpPr>
            <a:cxnSpLocks/>
          </p:cNvCxnSpPr>
          <p:nvPr/>
        </p:nvCxnSpPr>
        <p:spPr>
          <a:xfrm>
            <a:off x="5274682" y="4881691"/>
            <a:ext cx="0" cy="70568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1FE52F5-7AB3-1508-935A-4D71EA9CC392}"/>
              </a:ext>
            </a:extLst>
          </p:cNvPr>
          <p:cNvSpPr>
            <a:spLocks noGrp="1"/>
          </p:cNvSpPr>
          <p:nvPr>
            <p:ph type="sldNum" sz="quarter" idx="12"/>
          </p:nvPr>
        </p:nvSpPr>
        <p:spPr/>
        <p:txBody>
          <a:bodyPr/>
          <a:lstStyle/>
          <a:p>
            <a:fld id="{A92EDAE8-E70E-4CC0-9CAB-68447BBE7E3F}" type="slidenum">
              <a:rPr lang="en-US" smtClean="0"/>
              <a:t>3</a:t>
            </a:fld>
            <a:endParaRPr lang="en-US"/>
          </a:p>
        </p:txBody>
      </p:sp>
      <p:pic>
        <p:nvPicPr>
          <p:cNvPr id="7" name="Picture 6">
            <a:extLst>
              <a:ext uri="{FF2B5EF4-FFF2-40B4-BE49-F238E27FC236}">
                <a16:creationId xmlns:a16="http://schemas.microsoft.com/office/drawing/2014/main" id="{C2B6D4D6-3031-1186-83F0-B71EFF09B758}"/>
              </a:ext>
            </a:extLst>
          </p:cNvPr>
          <p:cNvPicPr>
            <a:picLocks noChangeAspect="1"/>
          </p:cNvPicPr>
          <p:nvPr/>
        </p:nvPicPr>
        <p:blipFill>
          <a:blip r:embed="rId3"/>
          <a:stretch>
            <a:fillRect/>
          </a:stretch>
        </p:blipFill>
        <p:spPr>
          <a:xfrm>
            <a:off x="0" y="5622827"/>
            <a:ext cx="12192000" cy="508392"/>
          </a:xfrm>
          <a:prstGeom prst="rect">
            <a:avLst/>
          </a:prstGeom>
        </p:spPr>
      </p:pic>
      <p:cxnSp>
        <p:nvCxnSpPr>
          <p:cNvPr id="9" name="Straight Arrow Connector 8">
            <a:extLst>
              <a:ext uri="{FF2B5EF4-FFF2-40B4-BE49-F238E27FC236}">
                <a16:creationId xmlns:a16="http://schemas.microsoft.com/office/drawing/2014/main" id="{79E04D9D-92B8-B5E5-BDAD-C1070B11CCBD}"/>
              </a:ext>
            </a:extLst>
          </p:cNvPr>
          <p:cNvCxnSpPr>
            <a:cxnSpLocks/>
          </p:cNvCxnSpPr>
          <p:nvPr/>
        </p:nvCxnSpPr>
        <p:spPr>
          <a:xfrm>
            <a:off x="4215502" y="5004578"/>
            <a:ext cx="0" cy="58279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EE209B7-163A-0ACE-F13E-74C16A0732CA}"/>
              </a:ext>
            </a:extLst>
          </p:cNvPr>
          <p:cNvCxnSpPr>
            <a:cxnSpLocks/>
          </p:cNvCxnSpPr>
          <p:nvPr/>
        </p:nvCxnSpPr>
        <p:spPr>
          <a:xfrm>
            <a:off x="9118972" y="4375484"/>
            <a:ext cx="0" cy="121189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313A318-669D-2370-1A11-6FAD659433F6}"/>
              </a:ext>
            </a:extLst>
          </p:cNvPr>
          <p:cNvSpPr txBox="1"/>
          <p:nvPr/>
        </p:nvSpPr>
        <p:spPr>
          <a:xfrm>
            <a:off x="8456752" y="3807200"/>
            <a:ext cx="1525448" cy="646331"/>
          </a:xfrm>
          <a:prstGeom prst="rect">
            <a:avLst/>
          </a:prstGeom>
          <a:solidFill>
            <a:schemeClr val="bg1"/>
          </a:solidFill>
        </p:spPr>
        <p:txBody>
          <a:bodyPr wrap="square" rtlCol="0">
            <a:spAutoFit/>
          </a:bodyPr>
          <a:lstStyle/>
          <a:p>
            <a:r>
              <a:rPr lang="en-US" dirty="0"/>
              <a:t>Camera on/off control</a:t>
            </a:r>
          </a:p>
        </p:txBody>
      </p:sp>
      <p:sp>
        <p:nvSpPr>
          <p:cNvPr id="15" name="TextBox 14">
            <a:extLst>
              <a:ext uri="{FF2B5EF4-FFF2-40B4-BE49-F238E27FC236}">
                <a16:creationId xmlns:a16="http://schemas.microsoft.com/office/drawing/2014/main" id="{9BED825C-EE67-B97D-66E2-5FB896076989}"/>
              </a:ext>
            </a:extLst>
          </p:cNvPr>
          <p:cNvSpPr txBox="1"/>
          <p:nvPr/>
        </p:nvSpPr>
        <p:spPr>
          <a:xfrm>
            <a:off x="1341330" y="2988480"/>
            <a:ext cx="2874172" cy="1754326"/>
          </a:xfrm>
          <a:prstGeom prst="rect">
            <a:avLst/>
          </a:prstGeom>
          <a:solidFill>
            <a:schemeClr val="bg1"/>
          </a:solidFill>
        </p:spPr>
        <p:txBody>
          <a:bodyPr wrap="square" rtlCol="0">
            <a:spAutoFit/>
          </a:bodyPr>
          <a:lstStyle/>
          <a:p>
            <a:r>
              <a:rPr lang="en-US" dirty="0"/>
              <a:t>Chat function is enabled and being monitored;</a:t>
            </a:r>
          </a:p>
          <a:p>
            <a:endParaRPr lang="en-US" dirty="0"/>
          </a:p>
          <a:p>
            <a:r>
              <a:rPr lang="en-US" dirty="0"/>
              <a:t>Enter name, organization, and email/phone number to the meeting chat</a:t>
            </a:r>
          </a:p>
        </p:txBody>
      </p:sp>
      <p:sp>
        <p:nvSpPr>
          <p:cNvPr id="17" name="TextBox 16">
            <a:extLst>
              <a:ext uri="{FF2B5EF4-FFF2-40B4-BE49-F238E27FC236}">
                <a16:creationId xmlns:a16="http://schemas.microsoft.com/office/drawing/2014/main" id="{F4FD90AF-4425-9EB6-0227-D9FD32223AA7}"/>
              </a:ext>
            </a:extLst>
          </p:cNvPr>
          <p:cNvSpPr txBox="1"/>
          <p:nvPr/>
        </p:nvSpPr>
        <p:spPr>
          <a:xfrm>
            <a:off x="4518803" y="3956662"/>
            <a:ext cx="1914421" cy="923330"/>
          </a:xfrm>
          <a:prstGeom prst="rect">
            <a:avLst/>
          </a:prstGeom>
          <a:solidFill>
            <a:schemeClr val="bg1"/>
          </a:solidFill>
        </p:spPr>
        <p:txBody>
          <a:bodyPr wrap="square" rtlCol="0">
            <a:spAutoFit/>
          </a:bodyPr>
          <a:lstStyle/>
          <a:p>
            <a:r>
              <a:rPr lang="en-US" dirty="0"/>
              <a:t>Raise hand for comments/asking questions</a:t>
            </a:r>
          </a:p>
        </p:txBody>
      </p:sp>
      <p:cxnSp>
        <p:nvCxnSpPr>
          <p:cNvPr id="19" name="Straight Connector 18">
            <a:extLst>
              <a:ext uri="{FF2B5EF4-FFF2-40B4-BE49-F238E27FC236}">
                <a16:creationId xmlns:a16="http://schemas.microsoft.com/office/drawing/2014/main" id="{BA0A13AE-01FE-500A-30DD-2E3BDD312FA9}"/>
              </a:ext>
            </a:extLst>
          </p:cNvPr>
          <p:cNvCxnSpPr>
            <a:cxnSpLocks/>
          </p:cNvCxnSpPr>
          <p:nvPr/>
        </p:nvCxnSpPr>
        <p:spPr>
          <a:xfrm flipH="1">
            <a:off x="2796256" y="5004578"/>
            <a:ext cx="14370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09B4FF8-001D-97C1-3AE1-1670B4C8E1A4}"/>
              </a:ext>
            </a:extLst>
          </p:cNvPr>
          <p:cNvPicPr>
            <a:picLocks noChangeAspect="1"/>
          </p:cNvPicPr>
          <p:nvPr/>
        </p:nvPicPr>
        <p:blipFill>
          <a:blip r:embed="rId4"/>
          <a:stretch>
            <a:fillRect/>
          </a:stretch>
        </p:blipFill>
        <p:spPr>
          <a:xfrm>
            <a:off x="5775042" y="807261"/>
            <a:ext cx="3887090" cy="2846990"/>
          </a:xfrm>
          <a:prstGeom prst="rect">
            <a:avLst/>
          </a:prstGeom>
        </p:spPr>
      </p:pic>
      <p:cxnSp>
        <p:nvCxnSpPr>
          <p:cNvPr id="10" name="Straight Connector 9">
            <a:extLst>
              <a:ext uri="{FF2B5EF4-FFF2-40B4-BE49-F238E27FC236}">
                <a16:creationId xmlns:a16="http://schemas.microsoft.com/office/drawing/2014/main" id="{6B601FA6-A771-939A-FD8F-72FE089A0E5C}"/>
              </a:ext>
            </a:extLst>
          </p:cNvPr>
          <p:cNvCxnSpPr>
            <a:cxnSpLocks/>
          </p:cNvCxnSpPr>
          <p:nvPr/>
        </p:nvCxnSpPr>
        <p:spPr>
          <a:xfrm flipH="1">
            <a:off x="9801228" y="4630994"/>
            <a:ext cx="14370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2FCDED-4A47-47B6-8ADC-E9AD5595D5E9}"/>
              </a:ext>
            </a:extLst>
          </p:cNvPr>
          <p:cNvCxnSpPr>
            <a:cxnSpLocks/>
          </p:cNvCxnSpPr>
          <p:nvPr/>
        </p:nvCxnSpPr>
        <p:spPr>
          <a:xfrm flipV="1">
            <a:off x="11217350" y="3807823"/>
            <a:ext cx="0" cy="84461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6074986-9EB6-637A-0C8A-FBA2F55C5DCC}"/>
              </a:ext>
            </a:extLst>
          </p:cNvPr>
          <p:cNvSpPr txBox="1"/>
          <p:nvPr/>
        </p:nvSpPr>
        <p:spPr>
          <a:xfrm>
            <a:off x="10391599" y="3429000"/>
            <a:ext cx="1664120" cy="646331"/>
          </a:xfrm>
          <a:prstGeom prst="rect">
            <a:avLst/>
          </a:prstGeom>
          <a:solidFill>
            <a:schemeClr val="bg1"/>
          </a:solidFill>
        </p:spPr>
        <p:txBody>
          <a:bodyPr wrap="square" rtlCol="0">
            <a:spAutoFit/>
          </a:bodyPr>
          <a:lstStyle/>
          <a:p>
            <a:r>
              <a:rPr lang="en-US" dirty="0"/>
              <a:t>Muted and unable to speak</a:t>
            </a:r>
          </a:p>
        </p:txBody>
      </p:sp>
      <p:cxnSp>
        <p:nvCxnSpPr>
          <p:cNvPr id="24" name="Straight Arrow Connector 23">
            <a:extLst>
              <a:ext uri="{FF2B5EF4-FFF2-40B4-BE49-F238E27FC236}">
                <a16:creationId xmlns:a16="http://schemas.microsoft.com/office/drawing/2014/main" id="{0025BCB7-6382-652D-3BC2-88302833AAB1}"/>
              </a:ext>
            </a:extLst>
          </p:cNvPr>
          <p:cNvCxnSpPr>
            <a:cxnSpLocks/>
          </p:cNvCxnSpPr>
          <p:nvPr/>
        </p:nvCxnSpPr>
        <p:spPr>
          <a:xfrm>
            <a:off x="8421140" y="4630994"/>
            <a:ext cx="0" cy="9563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E3EBA45-1019-4C54-4EE7-0A21576C4965}"/>
              </a:ext>
            </a:extLst>
          </p:cNvPr>
          <p:cNvCxnSpPr>
            <a:cxnSpLocks/>
          </p:cNvCxnSpPr>
          <p:nvPr/>
        </p:nvCxnSpPr>
        <p:spPr>
          <a:xfrm flipH="1">
            <a:off x="7007633" y="4637852"/>
            <a:ext cx="14135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5049BB0-968D-723D-1A24-DCD453E4EAA4}"/>
              </a:ext>
            </a:extLst>
          </p:cNvPr>
          <p:cNvCxnSpPr>
            <a:cxnSpLocks/>
          </p:cNvCxnSpPr>
          <p:nvPr/>
        </p:nvCxnSpPr>
        <p:spPr>
          <a:xfrm flipV="1">
            <a:off x="7007633" y="3284621"/>
            <a:ext cx="0" cy="136927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3CB9569-F408-442E-5166-B6B24FF4EDD1}"/>
              </a:ext>
            </a:extLst>
          </p:cNvPr>
          <p:cNvSpPr/>
          <p:nvPr/>
        </p:nvSpPr>
        <p:spPr>
          <a:xfrm>
            <a:off x="7650633" y="2344299"/>
            <a:ext cx="1654191" cy="2481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CDBF49E-62FC-DC61-EBF1-AB37CE58DE41}"/>
              </a:ext>
            </a:extLst>
          </p:cNvPr>
          <p:cNvSpPr/>
          <p:nvPr/>
        </p:nvSpPr>
        <p:spPr>
          <a:xfrm>
            <a:off x="5791535" y="2420519"/>
            <a:ext cx="1321486" cy="2481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452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8B493F95-9879-C78A-7A01-016111BD61E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5DAB75-8234-B2A8-9122-B1E8CD3AF1A5}"/>
              </a:ext>
            </a:extLst>
          </p:cNvPr>
          <p:cNvSpPr>
            <a:spLocks noGrp="1"/>
          </p:cNvSpPr>
          <p:nvPr>
            <p:ph sz="half" idx="1"/>
          </p:nvPr>
        </p:nvSpPr>
        <p:spPr>
          <a:xfrm>
            <a:off x="357809" y="1825625"/>
            <a:ext cx="5661991" cy="4351338"/>
          </a:xfrm>
        </p:spPr>
        <p:txBody>
          <a:bodyPr>
            <a:normAutofit lnSpcReduction="10000"/>
          </a:bodyPr>
          <a:lstStyle/>
          <a:p>
            <a:pPr algn="l"/>
            <a:r>
              <a:rPr lang="en-US" sz="2000" b="0" i="0" u="none" strike="noStrike" baseline="0" dirty="0">
                <a:solidFill>
                  <a:schemeClr val="bg1"/>
                </a:solidFill>
              </a:rPr>
              <a:t>Ecosystem services (either tangible or intangible) are the critical link between ecological function and social well-being. </a:t>
            </a:r>
            <a:endParaRPr lang="en-US" sz="2000" dirty="0">
              <a:solidFill>
                <a:schemeClr val="bg1"/>
              </a:solidFill>
              <a:effectLst/>
              <a:ea typeface="Georgia" panose="02040502050405020303" pitchFamily="18" charset="0"/>
              <a:cs typeface="Times New Roman" panose="02020603050405020304" pitchFamily="18" charset="0"/>
            </a:endParaRPr>
          </a:p>
          <a:p>
            <a:pPr lvl="1"/>
            <a:r>
              <a:rPr lang="en-US" sz="2000" dirty="0">
                <a:solidFill>
                  <a:schemeClr val="bg1"/>
                </a:solidFill>
                <a:cs typeface="Times New Roman" panose="02020603050405020304" pitchFamily="18" charset="0"/>
              </a:rPr>
              <a:t>Provisioning</a:t>
            </a:r>
          </a:p>
          <a:p>
            <a:pPr lvl="2"/>
            <a:r>
              <a:rPr lang="en-US" dirty="0">
                <a:solidFill>
                  <a:schemeClr val="bg1"/>
                </a:solidFill>
                <a:cs typeface="Times New Roman" panose="02020603050405020304" pitchFamily="18" charset="0"/>
              </a:rPr>
              <a:t>Food and Water</a:t>
            </a:r>
          </a:p>
          <a:p>
            <a:pPr lvl="1"/>
            <a:r>
              <a:rPr lang="en-US" sz="2000" dirty="0">
                <a:solidFill>
                  <a:schemeClr val="bg1"/>
                </a:solidFill>
                <a:cs typeface="Times New Roman" panose="02020603050405020304" pitchFamily="18" charset="0"/>
              </a:rPr>
              <a:t>Regulating</a:t>
            </a:r>
          </a:p>
          <a:p>
            <a:pPr lvl="2"/>
            <a:r>
              <a:rPr lang="en-US" dirty="0">
                <a:solidFill>
                  <a:schemeClr val="bg1"/>
                </a:solidFill>
                <a:cs typeface="Times New Roman" panose="02020603050405020304" pitchFamily="18" charset="0"/>
              </a:rPr>
              <a:t>Regulation of ecosystem processes – flood control, erosion control, air quality, climate regulation, pollinator services for agriculture, regulation of human disease, water purification</a:t>
            </a:r>
          </a:p>
          <a:p>
            <a:pPr lvl="1"/>
            <a:r>
              <a:rPr lang="en-US" sz="2000" dirty="0">
                <a:solidFill>
                  <a:schemeClr val="bg1"/>
                </a:solidFill>
                <a:cs typeface="Times New Roman" panose="02020603050405020304" pitchFamily="18" charset="0"/>
              </a:rPr>
              <a:t>Cultural</a:t>
            </a:r>
          </a:p>
          <a:p>
            <a:pPr lvl="2"/>
            <a:r>
              <a:rPr lang="en-US" dirty="0">
                <a:solidFill>
                  <a:schemeClr val="bg1"/>
                </a:solidFill>
                <a:cs typeface="Times New Roman" panose="02020603050405020304" pitchFamily="18" charset="0"/>
              </a:rPr>
              <a:t>Recreational, spiritual and religious</a:t>
            </a:r>
          </a:p>
          <a:p>
            <a:pPr lvl="1"/>
            <a:r>
              <a:rPr lang="en-US" sz="2000" dirty="0">
                <a:solidFill>
                  <a:schemeClr val="bg1"/>
                </a:solidFill>
                <a:cs typeface="Times New Roman" panose="02020603050405020304" pitchFamily="18" charset="0"/>
              </a:rPr>
              <a:t>Supporting</a:t>
            </a:r>
          </a:p>
          <a:p>
            <a:pPr lvl="2"/>
            <a:r>
              <a:rPr lang="en-US" dirty="0">
                <a:solidFill>
                  <a:schemeClr val="bg1"/>
                </a:solidFill>
                <a:cs typeface="Times New Roman" panose="02020603050405020304" pitchFamily="18" charset="0"/>
              </a:rPr>
              <a:t>Soil formation and nutrient cycling</a:t>
            </a:r>
            <a:endParaRPr lang="en-US" dirty="0">
              <a:solidFill>
                <a:schemeClr val="bg1"/>
              </a:solidFill>
            </a:endParaRPr>
          </a:p>
        </p:txBody>
      </p:sp>
      <p:sp>
        <p:nvSpPr>
          <p:cNvPr id="3" name="Slide Number Placeholder 2">
            <a:extLst>
              <a:ext uri="{FF2B5EF4-FFF2-40B4-BE49-F238E27FC236}">
                <a16:creationId xmlns:a16="http://schemas.microsoft.com/office/drawing/2014/main" id="{63EF7303-B746-5DBE-1BDE-EA0CB109CD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CE1ACE74-E936-F6CB-9AE4-782A1BCE670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08711" y="2362479"/>
            <a:ext cx="4108578" cy="3277630"/>
          </a:xfrm>
          <a:prstGeom prst="rect">
            <a:avLst/>
          </a:prstGeom>
          <a:ln w="9525">
            <a:solidFill>
              <a:schemeClr val="tx1"/>
            </a:solidFill>
          </a:ln>
        </p:spPr>
      </p:pic>
      <p:sp>
        <p:nvSpPr>
          <p:cNvPr id="8" name="Title 1">
            <a:extLst>
              <a:ext uri="{FF2B5EF4-FFF2-40B4-BE49-F238E27FC236}">
                <a16:creationId xmlns:a16="http://schemas.microsoft.com/office/drawing/2014/main" id="{F5DD1184-FF02-B4CF-9D0F-FE271ED6EC56}"/>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200" dirty="0">
                <a:solidFill>
                  <a:schemeClr val="bg1"/>
                </a:solidFill>
              </a:rPr>
              <a:t>Ecosystem Services</a:t>
            </a:r>
            <a:endParaRPr lang="en-US" sz="4200" dirty="0">
              <a:solidFill>
                <a:schemeClr val="bg1"/>
              </a:solidFill>
              <a:cs typeface="Segoe UI" panose="020B0502040204020203" pitchFamily="34" charset="0"/>
            </a:endParaRPr>
          </a:p>
        </p:txBody>
      </p:sp>
      <p:cxnSp>
        <p:nvCxnSpPr>
          <p:cNvPr id="9" name="Straight Connector 8">
            <a:extLst>
              <a:ext uri="{FF2B5EF4-FFF2-40B4-BE49-F238E27FC236}">
                <a16:creationId xmlns:a16="http://schemas.microsoft.com/office/drawing/2014/main" id="{F343A437-1211-04CD-3CCA-0B2FF403FB4E}"/>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640350"/>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31D9E6C0-9D82-3693-DB05-B5FA91370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AAFE6-ECD2-0952-4173-8363A168D53C}"/>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200" dirty="0">
                <a:solidFill>
                  <a:schemeClr val="bg1"/>
                </a:solidFill>
              </a:rPr>
              <a:t>Social Resources </a:t>
            </a:r>
            <a:endParaRPr lang="en-US" sz="42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018BB68E-FBED-08A9-3E94-7F0C4D7AB07F}"/>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9C4C254-BA52-CB0E-9C74-3E5B7480AE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10">
            <a:extLst>
              <a:ext uri="{FF2B5EF4-FFF2-40B4-BE49-F238E27FC236}">
                <a16:creationId xmlns:a16="http://schemas.microsoft.com/office/drawing/2014/main" id="{C45F3054-80F0-9089-0EA6-A7C7FBA4B6E8}"/>
              </a:ext>
            </a:extLst>
          </p:cNvPr>
          <p:cNvSpPr>
            <a:spLocks noGrp="1"/>
          </p:cNvSpPr>
          <p:nvPr>
            <p:ph idx="1"/>
          </p:nvPr>
        </p:nvSpPr>
        <p:spPr>
          <a:xfrm>
            <a:off x="838200" y="1500326"/>
            <a:ext cx="10515600" cy="4676637"/>
          </a:xfrm>
        </p:spPr>
        <p:txBody>
          <a:bodyPr>
            <a:normAutofit/>
          </a:bodyPr>
          <a:lstStyle/>
          <a:p>
            <a:r>
              <a:rPr lang="en-US" dirty="0">
                <a:solidFill>
                  <a:schemeClr val="bg1"/>
                </a:solidFill>
              </a:rPr>
              <a:t>Social Population and Demographics Existing Conditions Study (Stantec, 2024) identified:</a:t>
            </a:r>
          </a:p>
          <a:p>
            <a:pPr lvl="1"/>
            <a:r>
              <a:rPr lang="en-US" dirty="0">
                <a:solidFill>
                  <a:schemeClr val="bg1"/>
                </a:solidFill>
              </a:rPr>
              <a:t>Environmental Justice (EJ), Civil Rights, and Social Issues</a:t>
            </a:r>
          </a:p>
          <a:p>
            <a:pPr lvl="2"/>
            <a:r>
              <a:rPr lang="en-US" dirty="0">
                <a:solidFill>
                  <a:schemeClr val="bg1"/>
                </a:solidFill>
              </a:rPr>
              <a:t>Population, demographics, economic activity</a:t>
            </a:r>
          </a:p>
          <a:p>
            <a:pPr lvl="2"/>
            <a:r>
              <a:rPr lang="en-US" dirty="0">
                <a:solidFill>
                  <a:schemeClr val="bg1"/>
                </a:solidFill>
              </a:rPr>
              <a:t>Ensure fair treatment</a:t>
            </a:r>
          </a:p>
          <a:p>
            <a:pPr lvl="1"/>
            <a:r>
              <a:rPr lang="en-US" dirty="0">
                <a:solidFill>
                  <a:schemeClr val="bg1"/>
                </a:solidFill>
              </a:rPr>
              <a:t>Public engagement completed should include outreach to EJ communities</a:t>
            </a:r>
          </a:p>
          <a:p>
            <a:pPr lvl="1"/>
            <a:r>
              <a:rPr lang="en-US" dirty="0">
                <a:solidFill>
                  <a:schemeClr val="bg1"/>
                </a:solidFill>
              </a:rPr>
              <a:t>Alternatives should consider potential impacts to community facilities and transportation infrastructure within the Study Area</a:t>
            </a:r>
            <a:endParaRPr lang="en-US" dirty="0">
              <a:solidFill>
                <a:schemeClr val="accent4">
                  <a:lumMod val="60000"/>
                  <a:lumOff val="40000"/>
                </a:schemeClr>
              </a:solidFill>
            </a:endParaRPr>
          </a:p>
          <a:p>
            <a:r>
              <a:rPr lang="en-US" dirty="0">
                <a:solidFill>
                  <a:schemeClr val="bg1"/>
                </a:solidFill>
              </a:rPr>
              <a:t>A review of the previous survey and report is being conducted to identify additional needs</a:t>
            </a:r>
          </a:p>
        </p:txBody>
      </p:sp>
    </p:spTree>
    <p:extLst>
      <p:ext uri="{BB962C8B-B14F-4D97-AF65-F5344CB8AC3E}">
        <p14:creationId xmlns:p14="http://schemas.microsoft.com/office/powerpoint/2010/main" val="3701689339"/>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D334C0D5-343A-D25F-A7A0-625768C74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4F615-26AD-8B48-363E-48BBB0F6817D}"/>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200" dirty="0">
                <a:solidFill>
                  <a:schemeClr val="bg1"/>
                </a:solidFill>
              </a:rPr>
              <a:t>Cultural Resources </a:t>
            </a:r>
            <a:endParaRPr lang="en-US" sz="42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844024F0-AF57-890D-A4E7-C06AEC3FB99F}"/>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BD69BF6-114B-B309-369C-FBF507834306}"/>
              </a:ext>
            </a:extLst>
          </p:cNvPr>
          <p:cNvSpPr>
            <a:spLocks noGrp="1"/>
          </p:cNvSpPr>
          <p:nvPr>
            <p:ph type="sldNum" sz="quarter" idx="12"/>
          </p:nvPr>
        </p:nvSpPr>
        <p:spPr/>
        <p:txBody>
          <a:bodyPr/>
          <a:lstStyle/>
          <a:p>
            <a:fld id="{A92EDAE8-E70E-4CC0-9CAB-68447BBE7E3F}" type="slidenum">
              <a:rPr lang="en-US" smtClean="0"/>
              <a:t>32</a:t>
            </a:fld>
            <a:endParaRPr lang="en-US"/>
          </a:p>
        </p:txBody>
      </p:sp>
      <p:sp>
        <p:nvSpPr>
          <p:cNvPr id="3" name="Content Placeholder 10">
            <a:extLst>
              <a:ext uri="{FF2B5EF4-FFF2-40B4-BE49-F238E27FC236}">
                <a16:creationId xmlns:a16="http://schemas.microsoft.com/office/drawing/2014/main" id="{DFBF3A4E-18E0-F072-0EF4-8B6A360A4956}"/>
              </a:ext>
            </a:extLst>
          </p:cNvPr>
          <p:cNvSpPr>
            <a:spLocks noGrp="1"/>
          </p:cNvSpPr>
          <p:nvPr>
            <p:ph idx="1"/>
          </p:nvPr>
        </p:nvSpPr>
        <p:spPr>
          <a:xfrm>
            <a:off x="838200" y="1500326"/>
            <a:ext cx="10515600" cy="4676637"/>
          </a:xfrm>
        </p:spPr>
        <p:txBody>
          <a:bodyPr>
            <a:normAutofit/>
          </a:bodyPr>
          <a:lstStyle/>
          <a:p>
            <a:r>
              <a:rPr lang="en-US" dirty="0">
                <a:solidFill>
                  <a:schemeClr val="bg1"/>
                </a:solidFill>
              </a:rPr>
              <a:t>Cultural Resources Survey (Zia, 2023) identified:</a:t>
            </a:r>
          </a:p>
          <a:p>
            <a:pPr lvl="1"/>
            <a:r>
              <a:rPr lang="en-US" dirty="0">
                <a:solidFill>
                  <a:schemeClr val="bg1"/>
                </a:solidFill>
              </a:rPr>
              <a:t>The dam site is not considered to be associated with an important event.</a:t>
            </a:r>
          </a:p>
          <a:p>
            <a:pPr lvl="1"/>
            <a:r>
              <a:rPr lang="en-US" dirty="0">
                <a:solidFill>
                  <a:schemeClr val="bg1"/>
                </a:solidFill>
              </a:rPr>
              <a:t>The dam site is ineligible for inclusion in the National Register of Historic Places.</a:t>
            </a:r>
          </a:p>
          <a:p>
            <a:pPr lvl="1"/>
            <a:r>
              <a:rPr lang="en-US" dirty="0">
                <a:solidFill>
                  <a:schemeClr val="bg1"/>
                </a:solidFill>
              </a:rPr>
              <a:t>Domestic refuse dumps are present in the reservoir area, but do not contain important information potential. </a:t>
            </a:r>
          </a:p>
          <a:p>
            <a:pPr lvl="1"/>
            <a:r>
              <a:rPr lang="en-US" dirty="0">
                <a:solidFill>
                  <a:schemeClr val="bg1"/>
                </a:solidFill>
              </a:rPr>
              <a:t>There are no potential adverse effects to cultural resources.</a:t>
            </a:r>
          </a:p>
          <a:p>
            <a:r>
              <a:rPr lang="en-US" dirty="0">
                <a:solidFill>
                  <a:schemeClr val="bg1"/>
                </a:solidFill>
              </a:rPr>
              <a:t>A review of the previous survey and report identified the need for:</a:t>
            </a:r>
          </a:p>
          <a:p>
            <a:pPr lvl="1"/>
            <a:r>
              <a:rPr lang="en-US" dirty="0">
                <a:solidFill>
                  <a:schemeClr val="bg1"/>
                </a:solidFill>
              </a:rPr>
              <a:t>Historic context of the dam under National Register Criterion A and C</a:t>
            </a:r>
          </a:p>
          <a:p>
            <a:r>
              <a:rPr lang="en-US" dirty="0">
                <a:solidFill>
                  <a:schemeClr val="bg1"/>
                </a:solidFill>
              </a:rPr>
              <a:t>NRCS will complete this assessment and is coordinating with SHPO and will complete the consultation for the project</a:t>
            </a:r>
          </a:p>
          <a:p>
            <a:pPr lvl="1"/>
            <a:endParaRPr lang="en-US"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4125435225"/>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Phase 3: Alternatives Formulation </a:t>
            </a:r>
            <a:endParaRPr lang="en-US" sz="48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accent4">
                    <a:lumMod val="60000"/>
                    <a:lumOff val="40000"/>
                  </a:schemeClr>
                </a:solidFill>
              </a:rPr>
              <a:t>Identify and formulate reasonable alternatives</a:t>
            </a:r>
          </a:p>
          <a:p>
            <a:pPr lvl="1"/>
            <a:r>
              <a:rPr lang="en-US" dirty="0">
                <a:solidFill>
                  <a:schemeClr val="bg1"/>
                </a:solidFill>
              </a:rPr>
              <a:t>No action</a:t>
            </a:r>
          </a:p>
          <a:p>
            <a:pPr lvl="1"/>
            <a:r>
              <a:rPr lang="en-US" dirty="0">
                <a:solidFill>
                  <a:schemeClr val="bg1"/>
                </a:solidFill>
              </a:rPr>
              <a:t>Nonstructural (could include decommission)</a:t>
            </a:r>
          </a:p>
          <a:p>
            <a:pPr lvl="1"/>
            <a:r>
              <a:rPr lang="en-US" dirty="0">
                <a:solidFill>
                  <a:schemeClr val="bg1"/>
                </a:solidFill>
              </a:rPr>
              <a:t>Structural rehabilitation</a:t>
            </a:r>
          </a:p>
          <a:p>
            <a:pPr lvl="1"/>
            <a:r>
              <a:rPr lang="en-US" dirty="0">
                <a:solidFill>
                  <a:schemeClr val="bg1"/>
                </a:solidFill>
              </a:rPr>
              <a:t>Locally preferred (if requested by Sponsor)</a:t>
            </a:r>
          </a:p>
          <a:p>
            <a:pPr lvl="1"/>
            <a:r>
              <a:rPr lang="en-US" dirty="0">
                <a:solidFill>
                  <a:schemeClr val="bg1"/>
                </a:solidFill>
              </a:rPr>
              <a:t>Evaluate impacts to resources </a:t>
            </a:r>
          </a:p>
          <a:p>
            <a:pPr lvl="1"/>
            <a:r>
              <a:rPr lang="en-US" dirty="0">
                <a:solidFill>
                  <a:schemeClr val="bg1"/>
                </a:solidFill>
              </a:rPr>
              <a:t>Cost Estimates</a:t>
            </a:r>
          </a:p>
          <a:p>
            <a:r>
              <a:rPr lang="en-US" dirty="0">
                <a:solidFill>
                  <a:schemeClr val="accent4">
                    <a:lumMod val="60000"/>
                    <a:lumOff val="40000"/>
                  </a:schemeClr>
                </a:solidFill>
              </a:rPr>
              <a:t>Identify the preferred alternative  </a:t>
            </a:r>
          </a:p>
          <a:p>
            <a:pPr lvl="1"/>
            <a:endParaRPr lang="en-US" dirty="0">
              <a:solidFill>
                <a:schemeClr val="bg1"/>
              </a:solidFill>
            </a:endParaRPr>
          </a:p>
          <a:p>
            <a:pPr marL="457200" lvl="1" indent="0">
              <a:buNone/>
            </a:pPr>
            <a:endParaRPr lang="en-US" dirty="0">
              <a:solidFill>
                <a:schemeClr val="bg1"/>
              </a:solidFill>
            </a:endParaRPr>
          </a:p>
          <a:p>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B587F44-C90B-2436-DCAE-A9281DED0F1B}"/>
              </a:ext>
            </a:extLst>
          </p:cNvPr>
          <p:cNvSpPr>
            <a:spLocks noGrp="1"/>
          </p:cNvSpPr>
          <p:nvPr>
            <p:ph type="sldNum" sz="quarter" idx="12"/>
          </p:nvPr>
        </p:nvSpPr>
        <p:spPr/>
        <p:txBody>
          <a:bodyPr/>
          <a:lstStyle/>
          <a:p>
            <a:fld id="{A92EDAE8-E70E-4CC0-9CAB-68447BBE7E3F}" type="slidenum">
              <a:rPr lang="en-US" smtClean="0"/>
              <a:t>33</a:t>
            </a:fld>
            <a:endParaRPr lang="en-US"/>
          </a:p>
        </p:txBody>
      </p:sp>
    </p:spTree>
    <p:extLst>
      <p:ext uri="{BB962C8B-B14F-4D97-AF65-F5344CB8AC3E}">
        <p14:creationId xmlns:p14="http://schemas.microsoft.com/office/powerpoint/2010/main" val="110415417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3200" dirty="0">
                <a:solidFill>
                  <a:schemeClr val="bg1"/>
                </a:solidFill>
              </a:rPr>
              <a:t>Phase 4: Prepare Supplemental Plan-Environmental Assessment</a:t>
            </a:r>
            <a:endParaRPr lang="en-US" sz="32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bg1"/>
                </a:solidFill>
              </a:rPr>
              <a:t>Compile </a:t>
            </a:r>
            <a:r>
              <a:rPr lang="en-US" dirty="0">
                <a:solidFill>
                  <a:schemeClr val="accent4">
                    <a:lumMod val="60000"/>
                    <a:lumOff val="40000"/>
                  </a:schemeClr>
                </a:solidFill>
              </a:rPr>
              <a:t>collected data </a:t>
            </a:r>
            <a:r>
              <a:rPr lang="en-US" dirty="0">
                <a:solidFill>
                  <a:schemeClr val="bg1"/>
                </a:solidFill>
              </a:rPr>
              <a:t>for existing structures</a:t>
            </a:r>
          </a:p>
          <a:p>
            <a:r>
              <a:rPr lang="en-US" dirty="0">
                <a:solidFill>
                  <a:schemeClr val="bg1"/>
                </a:solidFill>
              </a:rPr>
              <a:t>Identify and </a:t>
            </a:r>
            <a:r>
              <a:rPr lang="en-US" dirty="0">
                <a:solidFill>
                  <a:schemeClr val="accent4">
                    <a:lumMod val="60000"/>
                    <a:lumOff val="40000"/>
                  </a:schemeClr>
                </a:solidFill>
              </a:rPr>
              <a:t>evaluate alternatives</a:t>
            </a:r>
          </a:p>
          <a:p>
            <a:r>
              <a:rPr lang="en-US" dirty="0">
                <a:solidFill>
                  <a:schemeClr val="bg1"/>
                </a:solidFill>
              </a:rPr>
              <a:t>Identify and evaluate </a:t>
            </a:r>
            <a:r>
              <a:rPr lang="en-US" dirty="0">
                <a:solidFill>
                  <a:schemeClr val="accent4">
                    <a:lumMod val="60000"/>
                    <a:lumOff val="40000"/>
                  </a:schemeClr>
                </a:solidFill>
              </a:rPr>
              <a:t>impacts</a:t>
            </a:r>
            <a:r>
              <a:rPr lang="en-US" dirty="0">
                <a:solidFill>
                  <a:schemeClr val="bg1"/>
                </a:solidFill>
              </a:rPr>
              <a:t> </a:t>
            </a:r>
            <a:r>
              <a:rPr lang="en-US" dirty="0">
                <a:solidFill>
                  <a:schemeClr val="accent4">
                    <a:lumMod val="60000"/>
                    <a:lumOff val="40000"/>
                  </a:schemeClr>
                </a:solidFill>
              </a:rPr>
              <a:t>of alternatives</a:t>
            </a:r>
          </a:p>
          <a:p>
            <a:r>
              <a:rPr lang="en-US" dirty="0">
                <a:solidFill>
                  <a:schemeClr val="bg1"/>
                </a:solidFill>
              </a:rPr>
              <a:t>Select </a:t>
            </a:r>
            <a:r>
              <a:rPr lang="en-US" dirty="0">
                <a:solidFill>
                  <a:schemeClr val="accent4">
                    <a:lumMod val="60000"/>
                    <a:lumOff val="40000"/>
                  </a:schemeClr>
                </a:solidFill>
              </a:rPr>
              <a:t>preferred alternative</a:t>
            </a:r>
            <a:r>
              <a:rPr lang="en-US" dirty="0">
                <a:solidFill>
                  <a:schemeClr val="bg1"/>
                </a:solidFill>
              </a:rPr>
              <a:t> with public input</a:t>
            </a:r>
          </a:p>
          <a:p>
            <a:endParaRPr lang="en-US" dirty="0">
              <a:solidFill>
                <a:schemeClr val="bg1"/>
              </a:solidFill>
            </a:endParaRPr>
          </a:p>
          <a:p>
            <a:pPr marL="457200" lvl="1" indent="0">
              <a:buNone/>
            </a:pPr>
            <a:endParaRPr lang="en-US" dirty="0">
              <a:solidFill>
                <a:schemeClr val="bg1"/>
              </a:solidFill>
            </a:endParaRPr>
          </a:p>
          <a:p>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8554410-AF84-1BEF-C168-EB3BAF73D824}"/>
              </a:ext>
            </a:extLst>
          </p:cNvPr>
          <p:cNvSpPr>
            <a:spLocks noGrp="1"/>
          </p:cNvSpPr>
          <p:nvPr>
            <p:ph type="sldNum" sz="quarter" idx="12"/>
          </p:nvPr>
        </p:nvSpPr>
        <p:spPr/>
        <p:txBody>
          <a:bodyPr/>
          <a:lstStyle/>
          <a:p>
            <a:fld id="{A92EDAE8-E70E-4CC0-9CAB-68447BBE7E3F}" type="slidenum">
              <a:rPr lang="en-US" smtClean="0"/>
              <a:t>34</a:t>
            </a:fld>
            <a:endParaRPr lang="en-US"/>
          </a:p>
        </p:txBody>
      </p:sp>
      <p:pic>
        <p:nvPicPr>
          <p:cNvPr id="4" name="Picture 2" descr="Report Stock Photo - Download Image Now - Report - Document, Finance,  Newspaper - iStock">
            <a:extLst>
              <a:ext uri="{FF2B5EF4-FFF2-40B4-BE49-F238E27FC236}">
                <a16:creationId xmlns:a16="http://schemas.microsoft.com/office/drawing/2014/main" id="{BBECC996-E457-96B9-95DE-44C880849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9357" y="3613553"/>
            <a:ext cx="3973286" cy="25634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E7D828-ACDD-0B02-C32B-95FC3C0A5C33}"/>
              </a:ext>
            </a:extLst>
          </p:cNvPr>
          <p:cNvSpPr txBox="1"/>
          <p:nvPr/>
        </p:nvSpPr>
        <p:spPr>
          <a:xfrm>
            <a:off x="6972300" y="5818466"/>
            <a:ext cx="1447800" cy="369332"/>
          </a:xfrm>
          <a:prstGeom prst="rect">
            <a:avLst/>
          </a:prstGeom>
          <a:noFill/>
        </p:spPr>
        <p:txBody>
          <a:bodyPr wrap="square" rtlCol="0">
            <a:spAutoFit/>
          </a:bodyPr>
          <a:lstStyle/>
          <a:p>
            <a:r>
              <a:rPr lang="en-US" dirty="0"/>
              <a:t>iStock</a:t>
            </a:r>
          </a:p>
        </p:txBody>
      </p:sp>
    </p:spTree>
    <p:extLst>
      <p:ext uri="{BB962C8B-B14F-4D97-AF65-F5344CB8AC3E}">
        <p14:creationId xmlns:p14="http://schemas.microsoft.com/office/powerpoint/2010/main" val="225019316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Initial Agency &amp; Public Input/Responses</a:t>
            </a:r>
            <a:endParaRPr lang="en-US" sz="48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bg1"/>
                </a:solidFill>
              </a:rPr>
              <a:t>Initial Agency/Stakeholder meeting held in </a:t>
            </a:r>
            <a:r>
              <a:rPr lang="en-US" dirty="0">
                <a:solidFill>
                  <a:schemeClr val="accent4">
                    <a:lumMod val="60000"/>
                    <a:lumOff val="40000"/>
                  </a:schemeClr>
                </a:solidFill>
              </a:rPr>
              <a:t>August 2021</a:t>
            </a:r>
          </a:p>
          <a:p>
            <a:r>
              <a:rPr lang="en-US" dirty="0">
                <a:solidFill>
                  <a:schemeClr val="bg1"/>
                </a:solidFill>
              </a:rPr>
              <a:t>Initial Public Scoping Meeting held in </a:t>
            </a:r>
            <a:r>
              <a:rPr lang="en-US" dirty="0">
                <a:solidFill>
                  <a:schemeClr val="accent4">
                    <a:lumMod val="60000"/>
                    <a:lumOff val="40000"/>
                  </a:schemeClr>
                </a:solidFill>
              </a:rPr>
              <a:t>December 2021</a:t>
            </a:r>
          </a:p>
          <a:p>
            <a:r>
              <a:rPr lang="en-US" dirty="0">
                <a:solidFill>
                  <a:schemeClr val="bg1"/>
                </a:solidFill>
              </a:rPr>
              <a:t>Numerous public comments regarding recreational use and artwork located near the auxiliary spillway</a:t>
            </a:r>
          </a:p>
          <a:p>
            <a:r>
              <a:rPr lang="en-US" dirty="0">
                <a:solidFill>
                  <a:schemeClr val="bg1"/>
                </a:solidFill>
              </a:rPr>
              <a:t>Comments were addressed by NRCS</a:t>
            </a:r>
          </a:p>
          <a:p>
            <a:pPr marL="0" indent="0">
              <a:buNone/>
            </a:pPr>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5D54155-DFC0-B3FF-BECA-B1BE8851E572}"/>
              </a:ext>
            </a:extLst>
          </p:cNvPr>
          <p:cNvSpPr>
            <a:spLocks noGrp="1"/>
          </p:cNvSpPr>
          <p:nvPr>
            <p:ph type="sldNum" sz="quarter" idx="12"/>
          </p:nvPr>
        </p:nvSpPr>
        <p:spPr/>
        <p:txBody>
          <a:bodyPr/>
          <a:lstStyle/>
          <a:p>
            <a:fld id="{A92EDAE8-E70E-4CC0-9CAB-68447BBE7E3F}" type="slidenum">
              <a:rPr lang="en-US" smtClean="0"/>
              <a:t>35</a:t>
            </a:fld>
            <a:endParaRPr lang="en-US"/>
          </a:p>
        </p:txBody>
      </p:sp>
    </p:spTree>
    <p:extLst>
      <p:ext uri="{BB962C8B-B14F-4D97-AF65-F5344CB8AC3E}">
        <p14:creationId xmlns:p14="http://schemas.microsoft.com/office/powerpoint/2010/main" val="1428104436"/>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A4907440-C223-D371-F7D0-34049FE27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D7243-5474-4CEB-D893-74909548E278}"/>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Agency/Tribal/Stakeholder Input</a:t>
            </a:r>
            <a:endParaRPr lang="en-US" sz="48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5441AD12-A4FE-A14B-529E-E564A653F02F}"/>
              </a:ext>
            </a:extLst>
          </p:cNvPr>
          <p:cNvSpPr>
            <a:spLocks noGrp="1"/>
          </p:cNvSpPr>
          <p:nvPr>
            <p:ph idx="1"/>
          </p:nvPr>
        </p:nvSpPr>
        <p:spPr>
          <a:xfrm>
            <a:off x="838200" y="1500326"/>
            <a:ext cx="10515600" cy="4676637"/>
          </a:xfrm>
        </p:spPr>
        <p:txBody>
          <a:bodyPr>
            <a:normAutofit/>
          </a:bodyPr>
          <a:lstStyle/>
          <a:p>
            <a:r>
              <a:rPr lang="en-US" dirty="0">
                <a:solidFill>
                  <a:schemeClr val="bg1"/>
                </a:solidFill>
              </a:rPr>
              <a:t>Three scheduled opportunities for public and agency input:</a:t>
            </a:r>
          </a:p>
          <a:p>
            <a:pPr lvl="1"/>
            <a:r>
              <a:rPr lang="en-US" dirty="0">
                <a:solidFill>
                  <a:schemeClr val="accent4">
                    <a:lumMod val="60000"/>
                    <a:lumOff val="40000"/>
                  </a:schemeClr>
                </a:solidFill>
              </a:rPr>
              <a:t>Additional Agency/Stakeholder Scoping Meeting - today</a:t>
            </a:r>
          </a:p>
          <a:p>
            <a:pPr lvl="2"/>
            <a:r>
              <a:rPr lang="en-US" dirty="0">
                <a:solidFill>
                  <a:schemeClr val="bg1"/>
                </a:solidFill>
              </a:rPr>
              <a:t>Provided: Project re-introduction </a:t>
            </a:r>
          </a:p>
          <a:p>
            <a:pPr lvl="2"/>
            <a:r>
              <a:rPr lang="en-US" dirty="0">
                <a:solidFill>
                  <a:schemeClr val="bg1"/>
                </a:solidFill>
              </a:rPr>
              <a:t>Requested: Input on objectives, alternatives, and prioritization</a:t>
            </a:r>
          </a:p>
          <a:p>
            <a:pPr marL="914400" lvl="2" indent="0">
              <a:buNone/>
            </a:pPr>
            <a:endParaRPr lang="en-US" dirty="0">
              <a:solidFill>
                <a:schemeClr val="bg1"/>
              </a:solidFill>
            </a:endParaRPr>
          </a:p>
          <a:p>
            <a:pPr lvl="1"/>
            <a:r>
              <a:rPr lang="en-US" dirty="0">
                <a:solidFill>
                  <a:schemeClr val="accent4">
                    <a:lumMod val="60000"/>
                    <a:lumOff val="40000"/>
                  </a:schemeClr>
                </a:solidFill>
              </a:rPr>
              <a:t>Alternatives Meeting</a:t>
            </a:r>
            <a:endParaRPr lang="en-US" dirty="0">
              <a:solidFill>
                <a:schemeClr val="bg1"/>
              </a:solidFill>
            </a:endParaRPr>
          </a:p>
          <a:p>
            <a:pPr lvl="2"/>
            <a:r>
              <a:rPr lang="en-US" dirty="0">
                <a:solidFill>
                  <a:schemeClr val="bg1"/>
                </a:solidFill>
              </a:rPr>
              <a:t>Provided: Report on how input was incorporated and presentation of alternatives</a:t>
            </a:r>
          </a:p>
          <a:p>
            <a:pPr lvl="2"/>
            <a:r>
              <a:rPr lang="en-US" dirty="0">
                <a:solidFill>
                  <a:schemeClr val="bg1"/>
                </a:solidFill>
              </a:rPr>
              <a:t>Requested: Input on selected alternative</a:t>
            </a:r>
          </a:p>
          <a:p>
            <a:pPr marL="914400" lvl="2" indent="0">
              <a:buNone/>
            </a:pPr>
            <a:endParaRPr lang="en-US" dirty="0">
              <a:solidFill>
                <a:schemeClr val="bg1"/>
              </a:solidFill>
            </a:endParaRPr>
          </a:p>
          <a:p>
            <a:pPr lvl="1"/>
            <a:r>
              <a:rPr lang="en-US" dirty="0">
                <a:solidFill>
                  <a:schemeClr val="accent4">
                    <a:lumMod val="60000"/>
                    <a:lumOff val="40000"/>
                  </a:schemeClr>
                </a:solidFill>
              </a:rPr>
              <a:t>Supplemental Plan-Environmental</a:t>
            </a:r>
            <a:r>
              <a:rPr lang="en-US" dirty="0">
                <a:solidFill>
                  <a:srgbClr val="FF0000"/>
                </a:solidFill>
              </a:rPr>
              <a:t> </a:t>
            </a:r>
            <a:r>
              <a:rPr lang="en-US" dirty="0">
                <a:solidFill>
                  <a:schemeClr val="accent4">
                    <a:lumMod val="60000"/>
                    <a:lumOff val="40000"/>
                  </a:schemeClr>
                </a:solidFill>
              </a:rPr>
              <a:t>Assessment</a:t>
            </a:r>
            <a:r>
              <a:rPr lang="en-US" dirty="0">
                <a:solidFill>
                  <a:srgbClr val="FF0000"/>
                </a:solidFill>
              </a:rPr>
              <a:t> </a:t>
            </a:r>
            <a:r>
              <a:rPr lang="en-US" dirty="0">
                <a:solidFill>
                  <a:schemeClr val="accent4">
                    <a:lumMod val="60000"/>
                    <a:lumOff val="40000"/>
                  </a:schemeClr>
                </a:solidFill>
              </a:rPr>
              <a:t>Review </a:t>
            </a:r>
          </a:p>
          <a:p>
            <a:pPr lvl="2"/>
            <a:r>
              <a:rPr lang="en-US" dirty="0">
                <a:solidFill>
                  <a:schemeClr val="bg1"/>
                </a:solidFill>
              </a:rPr>
              <a:t>Provided: Draft Supplemental Plan-Environmental Assessment</a:t>
            </a:r>
          </a:p>
          <a:p>
            <a:pPr lvl="2"/>
            <a:r>
              <a:rPr lang="en-US" dirty="0">
                <a:solidFill>
                  <a:schemeClr val="bg1"/>
                </a:solidFill>
              </a:rPr>
              <a:t>Requested: Comments on the Supplemental Plan-Environmental Assessment </a:t>
            </a:r>
          </a:p>
          <a:p>
            <a:pPr marL="0" indent="0">
              <a:buNone/>
            </a:pPr>
            <a:endParaRPr lang="en-US" dirty="0">
              <a:solidFill>
                <a:schemeClr val="bg1"/>
              </a:solidFill>
            </a:endParaRPr>
          </a:p>
        </p:txBody>
      </p:sp>
      <p:cxnSp>
        <p:nvCxnSpPr>
          <p:cNvPr id="18" name="Straight Connector 17">
            <a:extLst>
              <a:ext uri="{FF2B5EF4-FFF2-40B4-BE49-F238E27FC236}">
                <a16:creationId xmlns:a16="http://schemas.microsoft.com/office/drawing/2014/main" id="{86136B75-350E-7BFA-6065-E683BC8B7343}"/>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E847922-E984-BDDD-7536-22DC017AFB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37973"/>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000" dirty="0">
                <a:solidFill>
                  <a:schemeClr val="bg1"/>
                </a:solidFill>
              </a:rPr>
              <a:t>Input on Resources</a:t>
            </a:r>
            <a:endParaRPr lang="en-US" sz="42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7"/>
            <a:ext cx="10515600" cy="1928674"/>
          </a:xfrm>
        </p:spPr>
        <p:txBody>
          <a:bodyPr>
            <a:noAutofit/>
          </a:bodyPr>
          <a:lstStyle/>
          <a:p>
            <a:pPr marL="0" indent="0">
              <a:buNone/>
            </a:pPr>
            <a:r>
              <a:rPr lang="en-US" sz="1800" i="1" dirty="0">
                <a:solidFill>
                  <a:schemeClr val="accent4">
                    <a:lumMod val="60000"/>
                    <a:lumOff val="40000"/>
                  </a:schemeClr>
                </a:solidFill>
              </a:rPr>
              <a:t>Stakeholder Involvement</a:t>
            </a:r>
          </a:p>
          <a:p>
            <a:pPr marL="0" indent="0">
              <a:buNone/>
            </a:pPr>
            <a:r>
              <a:rPr lang="en-US" sz="1800" dirty="0">
                <a:solidFill>
                  <a:schemeClr val="bg1"/>
                </a:solidFill>
              </a:rPr>
              <a:t>What resource opportunities/impacts are of particular importance?</a:t>
            </a:r>
          </a:p>
          <a:p>
            <a:pPr marL="0" indent="0">
              <a:buNone/>
            </a:pPr>
            <a:r>
              <a:rPr lang="en-US" sz="1800" dirty="0">
                <a:solidFill>
                  <a:schemeClr val="bg1"/>
                </a:solidFill>
              </a:rPr>
              <a:t>Are there any other known opportunities or impacted resources?</a:t>
            </a:r>
          </a:p>
          <a:p>
            <a:pPr marL="0" indent="0">
              <a:buNone/>
            </a:pPr>
            <a:r>
              <a:rPr lang="en-US" sz="1800" dirty="0">
                <a:solidFill>
                  <a:schemeClr val="bg1"/>
                </a:solidFill>
              </a:rPr>
              <a:t>Ecosystem Services approach comments?</a:t>
            </a:r>
          </a:p>
          <a:p>
            <a:pPr marL="0" indent="0">
              <a:buNone/>
            </a:pPr>
            <a:r>
              <a:rPr lang="en-US" sz="1800" dirty="0">
                <a:solidFill>
                  <a:schemeClr val="bg1"/>
                </a:solidFill>
              </a:rPr>
              <a:t>General concerns or comments?</a:t>
            </a:r>
            <a:endParaRPr lang="en-US" sz="1800" i="1" dirty="0">
              <a:solidFill>
                <a:schemeClr val="accent4">
                  <a:lumMod val="60000"/>
                  <a:lumOff val="40000"/>
                </a:schemeClr>
              </a:solidFill>
            </a:endParaRPr>
          </a:p>
          <a:p>
            <a:pPr marL="0" indent="0">
              <a:buNone/>
            </a:pPr>
            <a:r>
              <a:rPr lang="en-US" sz="1800" i="1" dirty="0">
                <a:solidFill>
                  <a:schemeClr val="accent4">
                    <a:lumMod val="60000"/>
                    <a:lumOff val="40000"/>
                  </a:schemeClr>
                </a:solidFill>
              </a:rPr>
              <a:t>Resource List</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Content Placeholder 10">
            <a:extLst>
              <a:ext uri="{FF2B5EF4-FFF2-40B4-BE49-F238E27FC236}">
                <a16:creationId xmlns:a16="http://schemas.microsoft.com/office/drawing/2014/main" id="{2C5A95F1-E95A-04FF-28D4-873B87D05C05}"/>
              </a:ext>
            </a:extLst>
          </p:cNvPr>
          <p:cNvSpPr txBox="1">
            <a:spLocks/>
          </p:cNvSpPr>
          <p:nvPr/>
        </p:nvSpPr>
        <p:spPr>
          <a:xfrm>
            <a:off x="838199" y="3668339"/>
            <a:ext cx="10515600" cy="2747209"/>
          </a:xfrm>
          <a:prstGeom prst="rect">
            <a:avLst/>
          </a:prstGeom>
        </p:spPr>
        <p:txBody>
          <a:bodyPr vert="horz" lIns="91440" tIns="45720" rIns="91440" bIns="45720" numCol="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700" dirty="0">
                <a:solidFill>
                  <a:schemeClr val="bg1"/>
                </a:solidFill>
              </a:rPr>
              <a:t>Soil Resources</a:t>
            </a:r>
          </a:p>
          <a:p>
            <a:pPr>
              <a:spcBef>
                <a:spcPts val="0"/>
              </a:spcBef>
            </a:pPr>
            <a:r>
              <a:rPr lang="en-US" sz="1700" dirty="0">
                <a:solidFill>
                  <a:schemeClr val="bg1"/>
                </a:solidFill>
              </a:rPr>
              <a:t>Prime and Unique Farmland</a:t>
            </a:r>
          </a:p>
          <a:p>
            <a:pPr>
              <a:spcBef>
                <a:spcPts val="0"/>
              </a:spcBef>
            </a:pPr>
            <a:r>
              <a:rPr lang="en-US" sz="1700" dirty="0">
                <a:solidFill>
                  <a:schemeClr val="bg1"/>
                </a:solidFill>
              </a:rPr>
              <a:t>Water Resources</a:t>
            </a:r>
          </a:p>
          <a:p>
            <a:pPr>
              <a:spcBef>
                <a:spcPts val="0"/>
              </a:spcBef>
            </a:pPr>
            <a:r>
              <a:rPr lang="en-US" sz="1700" dirty="0">
                <a:solidFill>
                  <a:schemeClr val="bg1"/>
                </a:solidFill>
              </a:rPr>
              <a:t>Sole Source Aquifers</a:t>
            </a:r>
          </a:p>
          <a:p>
            <a:pPr>
              <a:spcBef>
                <a:spcPts val="0"/>
              </a:spcBef>
            </a:pPr>
            <a:r>
              <a:rPr lang="en-US" sz="1700" dirty="0">
                <a:solidFill>
                  <a:schemeClr val="bg1"/>
                </a:solidFill>
              </a:rPr>
              <a:t>Water Quality</a:t>
            </a:r>
          </a:p>
          <a:p>
            <a:pPr>
              <a:spcBef>
                <a:spcPts val="0"/>
              </a:spcBef>
            </a:pPr>
            <a:r>
              <a:rPr lang="en-US" sz="1700" dirty="0">
                <a:solidFill>
                  <a:schemeClr val="bg1"/>
                </a:solidFill>
              </a:rPr>
              <a:t>Floodplain Management</a:t>
            </a:r>
          </a:p>
          <a:p>
            <a:pPr>
              <a:spcBef>
                <a:spcPts val="0"/>
              </a:spcBef>
            </a:pPr>
            <a:r>
              <a:rPr lang="en-US" sz="1700" dirty="0">
                <a:solidFill>
                  <a:schemeClr val="bg1"/>
                </a:solidFill>
              </a:rPr>
              <a:t>Waters of the US</a:t>
            </a:r>
          </a:p>
          <a:p>
            <a:pPr>
              <a:spcBef>
                <a:spcPts val="0"/>
              </a:spcBef>
            </a:pPr>
            <a:r>
              <a:rPr lang="en-US" sz="1700" dirty="0">
                <a:solidFill>
                  <a:schemeClr val="bg1"/>
                </a:solidFill>
              </a:rPr>
              <a:t>Regional Water Resource Plans</a:t>
            </a:r>
          </a:p>
          <a:p>
            <a:pPr>
              <a:spcBef>
                <a:spcPts val="0"/>
              </a:spcBef>
            </a:pPr>
            <a:r>
              <a:rPr lang="en-US" sz="1700" dirty="0">
                <a:solidFill>
                  <a:schemeClr val="bg1"/>
                </a:solidFill>
              </a:rPr>
              <a:t>Wild and Scenic Rivers</a:t>
            </a:r>
          </a:p>
          <a:p>
            <a:pPr>
              <a:spcBef>
                <a:spcPts val="0"/>
              </a:spcBef>
            </a:pPr>
            <a:r>
              <a:rPr lang="en-US" sz="1700" dirty="0">
                <a:solidFill>
                  <a:schemeClr val="bg1"/>
                </a:solidFill>
              </a:rPr>
              <a:t>Air Quality</a:t>
            </a:r>
          </a:p>
          <a:p>
            <a:pPr>
              <a:spcBef>
                <a:spcPts val="0"/>
              </a:spcBef>
            </a:pPr>
            <a:r>
              <a:rPr lang="en-US" sz="1700" dirty="0">
                <a:solidFill>
                  <a:schemeClr val="bg1"/>
                </a:solidFill>
              </a:rPr>
              <a:t>T&amp;E Species</a:t>
            </a:r>
          </a:p>
          <a:p>
            <a:pPr>
              <a:spcBef>
                <a:spcPts val="0"/>
              </a:spcBef>
            </a:pPr>
            <a:r>
              <a:rPr lang="en-US" sz="1700" dirty="0">
                <a:solidFill>
                  <a:schemeClr val="bg1"/>
                </a:solidFill>
              </a:rPr>
              <a:t>Migratory Birds</a:t>
            </a:r>
          </a:p>
          <a:p>
            <a:pPr>
              <a:spcBef>
                <a:spcPts val="0"/>
              </a:spcBef>
            </a:pPr>
            <a:r>
              <a:rPr lang="en-US" sz="1700" dirty="0">
                <a:solidFill>
                  <a:schemeClr val="bg1"/>
                </a:solidFill>
              </a:rPr>
              <a:t>Bald and Golden Eagles</a:t>
            </a:r>
          </a:p>
          <a:p>
            <a:pPr>
              <a:spcBef>
                <a:spcPts val="0"/>
              </a:spcBef>
            </a:pPr>
            <a:r>
              <a:rPr lang="en-US" sz="1700" dirty="0">
                <a:solidFill>
                  <a:schemeClr val="bg1"/>
                </a:solidFill>
              </a:rPr>
              <a:t>Essential Fish Habitat</a:t>
            </a:r>
          </a:p>
          <a:p>
            <a:pPr>
              <a:spcBef>
                <a:spcPts val="0"/>
              </a:spcBef>
            </a:pPr>
            <a:r>
              <a:rPr lang="en-US" sz="1700" dirty="0">
                <a:solidFill>
                  <a:schemeClr val="bg1"/>
                </a:solidFill>
              </a:rPr>
              <a:t>Critical Habitat</a:t>
            </a:r>
          </a:p>
          <a:p>
            <a:pPr>
              <a:spcBef>
                <a:spcPts val="0"/>
              </a:spcBef>
            </a:pPr>
            <a:r>
              <a:rPr lang="en-US" sz="1700" dirty="0">
                <a:solidFill>
                  <a:schemeClr val="bg1"/>
                </a:solidFill>
              </a:rPr>
              <a:t>Ecologically Critical Areas</a:t>
            </a:r>
          </a:p>
          <a:p>
            <a:pPr>
              <a:spcBef>
                <a:spcPts val="0"/>
              </a:spcBef>
            </a:pPr>
            <a:r>
              <a:rPr lang="en-US" sz="1700" dirty="0">
                <a:solidFill>
                  <a:schemeClr val="bg1"/>
                </a:solidFill>
              </a:rPr>
              <a:t>Invasive Species</a:t>
            </a:r>
          </a:p>
          <a:p>
            <a:pPr>
              <a:spcBef>
                <a:spcPts val="0"/>
              </a:spcBef>
            </a:pPr>
            <a:r>
              <a:rPr lang="en-US" sz="1700" dirty="0">
                <a:solidFill>
                  <a:schemeClr val="bg1"/>
                </a:solidFill>
              </a:rPr>
              <a:t>Fish and Wildlife</a:t>
            </a:r>
          </a:p>
          <a:p>
            <a:pPr>
              <a:spcBef>
                <a:spcPts val="0"/>
              </a:spcBef>
            </a:pPr>
            <a:r>
              <a:rPr lang="en-US" sz="1700" dirty="0">
                <a:solidFill>
                  <a:schemeClr val="bg1"/>
                </a:solidFill>
              </a:rPr>
              <a:t>Natural Areas</a:t>
            </a:r>
          </a:p>
          <a:p>
            <a:pPr>
              <a:spcBef>
                <a:spcPts val="0"/>
              </a:spcBef>
            </a:pPr>
            <a:r>
              <a:rPr lang="en-US" sz="1700" dirty="0">
                <a:solidFill>
                  <a:schemeClr val="bg1"/>
                </a:solidFill>
              </a:rPr>
              <a:t>Riparian Areas</a:t>
            </a:r>
          </a:p>
          <a:p>
            <a:pPr>
              <a:spcBef>
                <a:spcPts val="0"/>
              </a:spcBef>
            </a:pPr>
            <a:r>
              <a:rPr lang="en-US" sz="1700" dirty="0">
                <a:solidFill>
                  <a:schemeClr val="bg1"/>
                </a:solidFill>
              </a:rPr>
              <a:t>Forest Resources</a:t>
            </a:r>
          </a:p>
          <a:p>
            <a:pPr>
              <a:spcBef>
                <a:spcPts val="0"/>
              </a:spcBef>
            </a:pPr>
            <a:r>
              <a:rPr lang="en-US" sz="1700" dirty="0">
                <a:solidFill>
                  <a:schemeClr val="bg1"/>
                </a:solidFill>
              </a:rPr>
              <a:t>Wetlands</a:t>
            </a:r>
          </a:p>
          <a:p>
            <a:pPr>
              <a:spcBef>
                <a:spcPts val="0"/>
              </a:spcBef>
            </a:pPr>
            <a:r>
              <a:rPr lang="en-US" sz="1700" dirty="0">
                <a:solidFill>
                  <a:schemeClr val="bg1"/>
                </a:solidFill>
              </a:rPr>
              <a:t>Recreation</a:t>
            </a:r>
          </a:p>
          <a:p>
            <a:pPr>
              <a:spcBef>
                <a:spcPts val="0"/>
              </a:spcBef>
            </a:pPr>
            <a:r>
              <a:rPr lang="en-US" sz="1700" dirty="0">
                <a:solidFill>
                  <a:schemeClr val="bg1"/>
                </a:solidFill>
              </a:rPr>
              <a:t>Cultural Resources/Tribal Consult</a:t>
            </a:r>
          </a:p>
          <a:p>
            <a:pPr>
              <a:spcBef>
                <a:spcPts val="0"/>
              </a:spcBef>
            </a:pPr>
            <a:r>
              <a:rPr lang="en-US" sz="1700" dirty="0">
                <a:solidFill>
                  <a:schemeClr val="bg1"/>
                </a:solidFill>
              </a:rPr>
              <a:t>Environmental Justice</a:t>
            </a:r>
          </a:p>
          <a:p>
            <a:pPr>
              <a:spcBef>
                <a:spcPts val="0"/>
              </a:spcBef>
            </a:pPr>
            <a:r>
              <a:rPr lang="en-US" sz="1700" dirty="0">
                <a:solidFill>
                  <a:schemeClr val="bg1"/>
                </a:solidFill>
              </a:rPr>
              <a:t>Social Issues</a:t>
            </a:r>
          </a:p>
          <a:p>
            <a:pPr>
              <a:spcBef>
                <a:spcPts val="0"/>
              </a:spcBef>
            </a:pPr>
            <a:r>
              <a:rPr lang="en-US" sz="1700" dirty="0">
                <a:solidFill>
                  <a:schemeClr val="bg1"/>
                </a:solidFill>
              </a:rPr>
              <a:t>Local, Regional, National Economy</a:t>
            </a:r>
          </a:p>
          <a:p>
            <a:pPr>
              <a:spcBef>
                <a:spcPts val="0"/>
              </a:spcBef>
            </a:pPr>
            <a:r>
              <a:rPr lang="en-US" sz="1700" dirty="0">
                <a:solidFill>
                  <a:schemeClr val="bg1"/>
                </a:solidFill>
              </a:rPr>
              <a:t>Public Health and Safety</a:t>
            </a:r>
          </a:p>
          <a:p>
            <a:pPr>
              <a:spcBef>
                <a:spcPts val="0"/>
              </a:spcBef>
            </a:pPr>
            <a:r>
              <a:rPr lang="en-US" sz="1700" dirty="0">
                <a:solidFill>
                  <a:schemeClr val="bg1"/>
                </a:solidFill>
              </a:rPr>
              <a:t>Scenic Beauty </a:t>
            </a:r>
          </a:p>
          <a:p>
            <a:pPr>
              <a:spcBef>
                <a:spcPts val="0"/>
              </a:spcBef>
            </a:pPr>
            <a:r>
              <a:rPr lang="en-US" sz="1700" dirty="0">
                <a:solidFill>
                  <a:schemeClr val="bg1"/>
                </a:solidFill>
              </a:rPr>
              <a:t>Parklands</a:t>
            </a:r>
          </a:p>
          <a:p>
            <a:pPr>
              <a:spcBef>
                <a:spcPts val="0"/>
              </a:spcBef>
            </a:pPr>
            <a:r>
              <a:rPr lang="en-US" sz="1700" dirty="0">
                <a:solidFill>
                  <a:schemeClr val="bg1"/>
                </a:solidFill>
              </a:rPr>
              <a:t>Scientific Resources</a:t>
            </a:r>
          </a:p>
          <a:p>
            <a:pPr>
              <a:spcBef>
                <a:spcPts val="0"/>
              </a:spcBef>
            </a:pPr>
            <a:r>
              <a:rPr lang="en-US" sz="1700" dirty="0">
                <a:solidFill>
                  <a:schemeClr val="bg1"/>
                </a:solidFill>
              </a:rPr>
              <a:t>Land Use</a:t>
            </a:r>
          </a:p>
          <a:p>
            <a:pPr>
              <a:spcBef>
                <a:spcPts val="0"/>
              </a:spcBef>
            </a:pPr>
            <a:r>
              <a:rPr lang="en-US" sz="1700" dirty="0">
                <a:solidFill>
                  <a:schemeClr val="bg1"/>
                </a:solidFill>
              </a:rPr>
              <a:t>Recreation</a:t>
            </a:r>
          </a:p>
          <a:p>
            <a:pPr>
              <a:spcBef>
                <a:spcPts val="0"/>
              </a:spcBef>
            </a:pPr>
            <a:r>
              <a:rPr lang="en-US" sz="1700" dirty="0">
                <a:solidFill>
                  <a:schemeClr val="bg1"/>
                </a:solidFill>
              </a:rPr>
              <a:t>Ecosystem Services</a:t>
            </a:r>
          </a:p>
          <a:p>
            <a:pPr lvl="1">
              <a:spcBef>
                <a:spcPts val="0"/>
              </a:spcBef>
            </a:pPr>
            <a:r>
              <a:rPr lang="en-US" sz="1400" dirty="0">
                <a:solidFill>
                  <a:schemeClr val="bg1"/>
                </a:solidFill>
              </a:rPr>
              <a:t>Provisioning</a:t>
            </a:r>
          </a:p>
          <a:p>
            <a:pPr lvl="1">
              <a:spcBef>
                <a:spcPts val="0"/>
              </a:spcBef>
            </a:pPr>
            <a:r>
              <a:rPr lang="en-US" sz="1400" dirty="0">
                <a:solidFill>
                  <a:schemeClr val="bg1"/>
                </a:solidFill>
              </a:rPr>
              <a:t>Regulating</a:t>
            </a:r>
          </a:p>
          <a:p>
            <a:pPr lvl="1">
              <a:spcBef>
                <a:spcPts val="0"/>
              </a:spcBef>
            </a:pPr>
            <a:r>
              <a:rPr lang="en-US" sz="1400" dirty="0">
                <a:solidFill>
                  <a:schemeClr val="bg1"/>
                </a:solidFill>
              </a:rPr>
              <a:t>Supporting</a:t>
            </a:r>
          </a:p>
          <a:p>
            <a:pPr lvl="1">
              <a:spcBef>
                <a:spcPts val="0"/>
              </a:spcBef>
            </a:pPr>
            <a:r>
              <a:rPr lang="en-US" sz="1400" dirty="0">
                <a:solidFill>
                  <a:schemeClr val="bg1"/>
                </a:solidFill>
              </a:rPr>
              <a:t>Cultural</a:t>
            </a:r>
          </a:p>
          <a:p>
            <a:pPr>
              <a:spcBef>
                <a:spcPts val="0"/>
              </a:spcBef>
            </a:pPr>
            <a:r>
              <a:rPr lang="en-US" sz="1700" i="1" dirty="0">
                <a:solidFill>
                  <a:schemeClr val="bg1"/>
                </a:solidFill>
              </a:rPr>
              <a:t>Other…</a:t>
            </a:r>
          </a:p>
        </p:txBody>
      </p:sp>
      <p:sp>
        <p:nvSpPr>
          <p:cNvPr id="4" name="Slide Number Placeholder 3">
            <a:extLst>
              <a:ext uri="{FF2B5EF4-FFF2-40B4-BE49-F238E27FC236}">
                <a16:creationId xmlns:a16="http://schemas.microsoft.com/office/drawing/2014/main" id="{60798566-BD02-48F4-2CB4-A82ED14EEDA7}"/>
              </a:ext>
            </a:extLst>
          </p:cNvPr>
          <p:cNvSpPr>
            <a:spLocks noGrp="1"/>
          </p:cNvSpPr>
          <p:nvPr>
            <p:ph type="sldNum" sz="quarter" idx="12"/>
          </p:nvPr>
        </p:nvSpPr>
        <p:spPr/>
        <p:txBody>
          <a:bodyPr/>
          <a:lstStyle/>
          <a:p>
            <a:fld id="{A92EDAE8-E70E-4CC0-9CAB-68447BBE7E3F}" type="slidenum">
              <a:rPr lang="en-US" smtClean="0"/>
              <a:t>37</a:t>
            </a:fld>
            <a:endParaRPr lang="en-US" dirty="0"/>
          </a:p>
        </p:txBody>
      </p:sp>
    </p:spTree>
    <p:extLst>
      <p:ext uri="{BB962C8B-B14F-4D97-AF65-F5344CB8AC3E}">
        <p14:creationId xmlns:p14="http://schemas.microsoft.com/office/powerpoint/2010/main" val="1535774277"/>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076BE434-1990-B689-53C6-09B4A5BFF1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7993C8-1D88-1C75-EC18-C24BD4F767B0}"/>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000" dirty="0">
                <a:solidFill>
                  <a:schemeClr val="bg1"/>
                </a:solidFill>
              </a:rPr>
              <a:t>Input: How to Submit Comments?</a:t>
            </a:r>
            <a:endParaRPr lang="en-US" sz="42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B39E26CD-648E-9DB1-7EAC-A83A5871D521}"/>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3EAAC6E-2E68-A59C-9A0E-B83ECD172B0F}"/>
              </a:ext>
            </a:extLst>
          </p:cNvPr>
          <p:cNvSpPr>
            <a:spLocks noGrp="1"/>
          </p:cNvSpPr>
          <p:nvPr>
            <p:ph type="sldNum" sz="quarter" idx="12"/>
          </p:nvPr>
        </p:nvSpPr>
        <p:spPr/>
        <p:txBody>
          <a:bodyPr/>
          <a:lstStyle/>
          <a:p>
            <a:fld id="{A92EDAE8-E70E-4CC0-9CAB-68447BBE7E3F}" type="slidenum">
              <a:rPr lang="en-US" smtClean="0"/>
              <a:t>38</a:t>
            </a:fld>
            <a:endParaRPr lang="en-US"/>
          </a:p>
        </p:txBody>
      </p:sp>
      <p:sp>
        <p:nvSpPr>
          <p:cNvPr id="6" name="Content Placeholder 5">
            <a:extLst>
              <a:ext uri="{FF2B5EF4-FFF2-40B4-BE49-F238E27FC236}">
                <a16:creationId xmlns:a16="http://schemas.microsoft.com/office/drawing/2014/main" id="{746FA3A8-1FF0-6E80-B720-C2EDA9C23206}"/>
              </a:ext>
            </a:extLst>
          </p:cNvPr>
          <p:cNvSpPr>
            <a:spLocks noGrp="1"/>
          </p:cNvSpPr>
          <p:nvPr>
            <p:ph idx="1"/>
          </p:nvPr>
        </p:nvSpPr>
        <p:spPr>
          <a:xfrm>
            <a:off x="838199" y="1429998"/>
            <a:ext cx="10515600" cy="4351338"/>
          </a:xfrm>
        </p:spPr>
        <p:txBody>
          <a:bodyPr/>
          <a:lstStyle/>
          <a:p>
            <a:r>
              <a:rPr lang="en-US" dirty="0">
                <a:solidFill>
                  <a:schemeClr val="bg1"/>
                </a:solidFill>
              </a:rPr>
              <a:t>Submit your comments on the project by February 22, 2025</a:t>
            </a:r>
          </a:p>
          <a:p>
            <a:r>
              <a:rPr lang="en-US" dirty="0">
                <a:solidFill>
                  <a:schemeClr val="bg1"/>
                </a:solidFill>
              </a:rPr>
              <a:t>There are three ways to comment:</a:t>
            </a:r>
          </a:p>
          <a:p>
            <a:pPr marL="0" indent="0">
              <a:buNone/>
            </a:pPr>
            <a:endParaRPr lang="en-US" dirty="0">
              <a:solidFill>
                <a:schemeClr val="bg1"/>
              </a:solidFill>
            </a:endParaRPr>
          </a:p>
          <a:p>
            <a:pPr marL="0" indent="0">
              <a:buNone/>
            </a:pPr>
            <a:r>
              <a:rPr lang="en-US" dirty="0">
                <a:solidFill>
                  <a:schemeClr val="bg1"/>
                </a:solidFill>
              </a:rPr>
              <a:t>					</a:t>
            </a:r>
          </a:p>
        </p:txBody>
      </p:sp>
      <p:pic>
        <p:nvPicPr>
          <p:cNvPr id="7" name="Picture 6">
            <a:extLst>
              <a:ext uri="{FF2B5EF4-FFF2-40B4-BE49-F238E27FC236}">
                <a16:creationId xmlns:a16="http://schemas.microsoft.com/office/drawing/2014/main" id="{631CD1BA-1189-28B8-986A-FBC5A012CCC9}"/>
              </a:ext>
            </a:extLst>
          </p:cNvPr>
          <p:cNvPicPr>
            <a:picLocks noChangeAspect="1"/>
          </p:cNvPicPr>
          <p:nvPr/>
        </p:nvPicPr>
        <p:blipFill>
          <a:blip r:embed="rId4">
            <a:alphaModFix/>
          </a:blip>
          <a:stretch>
            <a:fillRect/>
          </a:stretch>
        </p:blipFill>
        <p:spPr>
          <a:xfrm>
            <a:off x="2091298" y="3869601"/>
            <a:ext cx="1624109" cy="1624109"/>
          </a:xfrm>
          <a:prstGeom prst="rect">
            <a:avLst/>
          </a:prstGeom>
        </p:spPr>
      </p:pic>
      <p:sp>
        <p:nvSpPr>
          <p:cNvPr id="8" name="TextBox 7">
            <a:extLst>
              <a:ext uri="{FF2B5EF4-FFF2-40B4-BE49-F238E27FC236}">
                <a16:creationId xmlns:a16="http://schemas.microsoft.com/office/drawing/2014/main" id="{1E44D5A9-63CE-9B50-C4C8-8004BF187B0B}"/>
              </a:ext>
            </a:extLst>
          </p:cNvPr>
          <p:cNvSpPr txBox="1"/>
          <p:nvPr/>
        </p:nvSpPr>
        <p:spPr>
          <a:xfrm>
            <a:off x="1019763" y="2650712"/>
            <a:ext cx="3547241" cy="1446550"/>
          </a:xfrm>
          <a:prstGeom prst="rect">
            <a:avLst/>
          </a:prstGeom>
          <a:noFill/>
        </p:spPr>
        <p:txBody>
          <a:bodyPr wrap="square" rtlCol="0">
            <a:spAutoFit/>
          </a:bodyPr>
          <a:lstStyle/>
          <a:p>
            <a:pPr marL="0" indent="0">
              <a:buNone/>
            </a:pPr>
            <a:r>
              <a:rPr lang="en-US" sz="2800" b="1" u="sng" dirty="0">
                <a:solidFill>
                  <a:schemeClr val="bg1"/>
                </a:solidFill>
              </a:rPr>
              <a:t>Comment Card</a:t>
            </a:r>
          </a:p>
          <a:p>
            <a:pPr marL="0" indent="0">
              <a:buNone/>
            </a:pPr>
            <a:r>
              <a:rPr lang="en-US" sz="2000" dirty="0">
                <a:solidFill>
                  <a:schemeClr val="bg1"/>
                </a:solidFill>
              </a:rPr>
              <a:t>Submit a written </a:t>
            </a:r>
          </a:p>
          <a:p>
            <a:pPr marL="0" indent="0">
              <a:buNone/>
            </a:pPr>
            <a:r>
              <a:rPr lang="en-US" sz="2000" dirty="0">
                <a:solidFill>
                  <a:schemeClr val="bg1"/>
                </a:solidFill>
              </a:rPr>
              <a:t>Comment at today’s </a:t>
            </a:r>
          </a:p>
          <a:p>
            <a:pPr marL="0" indent="0">
              <a:buNone/>
            </a:pPr>
            <a:r>
              <a:rPr lang="en-US" sz="2000" dirty="0">
                <a:solidFill>
                  <a:schemeClr val="bg1"/>
                </a:solidFill>
              </a:rPr>
              <a:t>meeting</a:t>
            </a:r>
            <a:endParaRPr lang="en-US" sz="2000" dirty="0"/>
          </a:p>
        </p:txBody>
      </p:sp>
      <p:pic>
        <p:nvPicPr>
          <p:cNvPr id="9" name="Picture 8">
            <a:extLst>
              <a:ext uri="{FF2B5EF4-FFF2-40B4-BE49-F238E27FC236}">
                <a16:creationId xmlns:a16="http://schemas.microsoft.com/office/drawing/2014/main" id="{D2DA4248-D012-1922-C65B-A3710E28B5F4}"/>
              </a:ext>
            </a:extLst>
          </p:cNvPr>
          <p:cNvPicPr>
            <a:picLocks noChangeAspect="1"/>
          </p:cNvPicPr>
          <p:nvPr/>
        </p:nvPicPr>
        <p:blipFill>
          <a:blip r:embed="rId5"/>
          <a:stretch>
            <a:fillRect/>
          </a:stretch>
        </p:blipFill>
        <p:spPr>
          <a:xfrm>
            <a:off x="7106793" y="2401168"/>
            <a:ext cx="1036410" cy="1079086"/>
          </a:xfrm>
          <a:prstGeom prst="rect">
            <a:avLst/>
          </a:prstGeom>
        </p:spPr>
      </p:pic>
      <p:pic>
        <p:nvPicPr>
          <p:cNvPr id="10" name="Picture 9">
            <a:extLst>
              <a:ext uri="{FF2B5EF4-FFF2-40B4-BE49-F238E27FC236}">
                <a16:creationId xmlns:a16="http://schemas.microsoft.com/office/drawing/2014/main" id="{BE00643C-B004-E543-FC18-C302080B799F}"/>
              </a:ext>
            </a:extLst>
          </p:cNvPr>
          <p:cNvPicPr>
            <a:picLocks noChangeAspect="1"/>
          </p:cNvPicPr>
          <p:nvPr/>
        </p:nvPicPr>
        <p:blipFill>
          <a:blip r:embed="rId6">
            <a:duotone>
              <a:prstClr val="black"/>
              <a:schemeClr val="accent5">
                <a:tint val="45000"/>
                <a:satMod val="400000"/>
              </a:schemeClr>
            </a:duotone>
          </a:blip>
          <a:stretch>
            <a:fillRect/>
          </a:stretch>
        </p:blipFill>
        <p:spPr>
          <a:xfrm>
            <a:off x="9982200" y="2638933"/>
            <a:ext cx="871804" cy="603556"/>
          </a:xfrm>
          <a:prstGeom prst="rect">
            <a:avLst/>
          </a:prstGeom>
        </p:spPr>
      </p:pic>
      <p:sp>
        <p:nvSpPr>
          <p:cNvPr id="11" name="TextBox 10">
            <a:extLst>
              <a:ext uri="{FF2B5EF4-FFF2-40B4-BE49-F238E27FC236}">
                <a16:creationId xmlns:a16="http://schemas.microsoft.com/office/drawing/2014/main" id="{08E3F284-A099-3D4E-3F12-E03C0318D5C7}"/>
              </a:ext>
            </a:extLst>
          </p:cNvPr>
          <p:cNvSpPr txBox="1"/>
          <p:nvPr/>
        </p:nvSpPr>
        <p:spPr>
          <a:xfrm>
            <a:off x="4679870" y="2650712"/>
            <a:ext cx="3353787" cy="2646878"/>
          </a:xfrm>
          <a:prstGeom prst="rect">
            <a:avLst/>
          </a:prstGeom>
          <a:noFill/>
        </p:spPr>
        <p:txBody>
          <a:bodyPr wrap="square" rtlCol="0">
            <a:spAutoFit/>
          </a:bodyPr>
          <a:lstStyle/>
          <a:p>
            <a:r>
              <a:rPr lang="en-US" sz="2800" b="1" u="sng" dirty="0">
                <a:solidFill>
                  <a:schemeClr val="bg1"/>
                </a:solidFill>
              </a:rPr>
              <a:t>Mail</a:t>
            </a:r>
          </a:p>
          <a:p>
            <a:r>
              <a:rPr lang="en-US" sz="2000" dirty="0">
                <a:solidFill>
                  <a:schemeClr val="bg1"/>
                </a:solidFill>
              </a:rPr>
              <a:t>USDA NRCS New Mexico</a:t>
            </a:r>
          </a:p>
          <a:p>
            <a:r>
              <a:rPr lang="en-US" sz="2000" dirty="0">
                <a:solidFill>
                  <a:schemeClr val="bg1"/>
                </a:solidFill>
              </a:rPr>
              <a:t>Attn: </a:t>
            </a:r>
            <a:r>
              <a:rPr lang="en-US" sz="2000" dirty="0" err="1">
                <a:solidFill>
                  <a:schemeClr val="bg1"/>
                </a:solidFill>
              </a:rPr>
              <a:t>Merceidez</a:t>
            </a:r>
            <a:r>
              <a:rPr lang="en-US" sz="2000" dirty="0">
                <a:solidFill>
                  <a:schemeClr val="bg1"/>
                </a:solidFill>
              </a:rPr>
              <a:t> </a:t>
            </a:r>
            <a:r>
              <a:rPr lang="en-US" sz="2000" dirty="0" err="1">
                <a:solidFill>
                  <a:schemeClr val="bg1"/>
                </a:solidFill>
              </a:rPr>
              <a:t>Fabok</a:t>
            </a:r>
            <a:endParaRPr lang="en-US" sz="2000" dirty="0">
              <a:solidFill>
                <a:schemeClr val="bg1"/>
              </a:solidFill>
            </a:endParaRPr>
          </a:p>
          <a:p>
            <a:r>
              <a:rPr lang="en-US" sz="2000" dirty="0">
                <a:solidFill>
                  <a:schemeClr val="bg1"/>
                </a:solidFill>
              </a:rPr>
              <a:t>100 Sun Avenue Northeast, Suite 602</a:t>
            </a:r>
          </a:p>
          <a:p>
            <a:r>
              <a:rPr lang="en-US" sz="2000" dirty="0">
                <a:solidFill>
                  <a:schemeClr val="bg1"/>
                </a:solidFill>
              </a:rPr>
              <a:t>Albuquerque,  NM 87109-3434</a:t>
            </a:r>
          </a:p>
          <a:p>
            <a:r>
              <a:rPr lang="en-US" dirty="0"/>
              <a:t>l</a:t>
            </a:r>
          </a:p>
        </p:txBody>
      </p:sp>
      <p:sp>
        <p:nvSpPr>
          <p:cNvPr id="12" name="TextBox 11">
            <a:extLst>
              <a:ext uri="{FF2B5EF4-FFF2-40B4-BE49-F238E27FC236}">
                <a16:creationId xmlns:a16="http://schemas.microsoft.com/office/drawing/2014/main" id="{0009A8D5-2051-8802-CACD-B356C2FA9F1B}"/>
              </a:ext>
            </a:extLst>
          </p:cNvPr>
          <p:cNvSpPr txBox="1"/>
          <p:nvPr/>
        </p:nvSpPr>
        <p:spPr>
          <a:xfrm>
            <a:off x="8797001" y="2673524"/>
            <a:ext cx="4162096" cy="830997"/>
          </a:xfrm>
          <a:prstGeom prst="rect">
            <a:avLst/>
          </a:prstGeom>
          <a:noFill/>
        </p:spPr>
        <p:txBody>
          <a:bodyPr wrap="square" rtlCol="0">
            <a:spAutoFit/>
          </a:bodyPr>
          <a:lstStyle/>
          <a:p>
            <a:r>
              <a:rPr lang="en-US" sz="2800" b="1" u="sng" dirty="0">
                <a:solidFill>
                  <a:schemeClr val="bg1"/>
                </a:solidFill>
              </a:rPr>
              <a:t>Email</a:t>
            </a:r>
          </a:p>
          <a:p>
            <a:r>
              <a:rPr lang="en-US" sz="2000" u="sng" dirty="0">
                <a:solidFill>
                  <a:srgbClr val="467886"/>
                </a:solidFill>
                <a:effectLst/>
                <a:ea typeface="Aptos" panose="020B0004020202020204" pitchFamily="34" charset="0"/>
                <a:cs typeface="Times New Roman" panose="02020603050405020304" pitchFamily="18" charset="0"/>
                <a:hlinkClick r:id="rId7"/>
              </a:rPr>
              <a:t>Merceidez.Fabok@usda.gov</a:t>
            </a:r>
            <a:r>
              <a:rPr lang="en-US" sz="2000" dirty="0">
                <a:effectLst/>
                <a:ea typeface="Aptos" panose="020B0004020202020204" pitchFamily="34" charset="0"/>
              </a:rPr>
              <a:t> </a:t>
            </a:r>
            <a:r>
              <a:rPr lang="en-US" dirty="0"/>
              <a:t>l</a:t>
            </a:r>
          </a:p>
        </p:txBody>
      </p:sp>
    </p:spTree>
    <p:extLst>
      <p:ext uri="{BB962C8B-B14F-4D97-AF65-F5344CB8AC3E}">
        <p14:creationId xmlns:p14="http://schemas.microsoft.com/office/powerpoint/2010/main" val="417600066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000" dirty="0">
                <a:solidFill>
                  <a:schemeClr val="bg1"/>
                </a:solidFill>
              </a:rPr>
              <a:t>Discussion on Possible Benefits &amp; Considerations</a:t>
            </a:r>
            <a:endParaRPr lang="en-US" sz="42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bg1"/>
                </a:solidFill>
              </a:rPr>
              <a:t>Possible benefits and other considerations while developing alternatives</a:t>
            </a:r>
          </a:p>
          <a:p>
            <a:pPr lvl="1"/>
            <a:r>
              <a:rPr lang="en-US" dirty="0">
                <a:solidFill>
                  <a:schemeClr val="bg1"/>
                </a:solidFill>
              </a:rPr>
              <a:t>Increased flood protection </a:t>
            </a:r>
          </a:p>
          <a:p>
            <a:r>
              <a:rPr lang="en-US" dirty="0">
                <a:solidFill>
                  <a:schemeClr val="bg1"/>
                </a:solidFill>
              </a:rPr>
              <a:t>Landowner considerations</a:t>
            </a:r>
          </a:p>
          <a:p>
            <a:r>
              <a:rPr lang="en-US" dirty="0">
                <a:solidFill>
                  <a:schemeClr val="bg1"/>
                </a:solidFill>
              </a:rPr>
              <a:t>Recreational use of facilities</a:t>
            </a:r>
          </a:p>
          <a:p>
            <a:r>
              <a:rPr lang="en-US" dirty="0">
                <a:solidFill>
                  <a:schemeClr val="bg1"/>
                </a:solidFill>
              </a:rPr>
              <a:t>Avoid impacts to critical infrastructure (NMSU, I-10 and I-25, etc.)</a:t>
            </a:r>
          </a:p>
          <a:p>
            <a:r>
              <a:rPr lang="en-US" dirty="0">
                <a:solidFill>
                  <a:schemeClr val="bg1"/>
                </a:solidFill>
              </a:rPr>
              <a:t>Other considerations?</a:t>
            </a:r>
          </a:p>
          <a:p>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4F2C941-46C2-1C6B-757D-5B651C414EC4}"/>
              </a:ext>
            </a:extLst>
          </p:cNvPr>
          <p:cNvSpPr>
            <a:spLocks noGrp="1"/>
          </p:cNvSpPr>
          <p:nvPr>
            <p:ph type="sldNum" sz="quarter" idx="12"/>
          </p:nvPr>
        </p:nvSpPr>
        <p:spPr/>
        <p:txBody>
          <a:bodyPr/>
          <a:lstStyle/>
          <a:p>
            <a:fld id="{A92EDAE8-E70E-4CC0-9CAB-68447BBE7E3F}" type="slidenum">
              <a:rPr lang="en-US" smtClean="0"/>
              <a:t>39</a:t>
            </a:fld>
            <a:endParaRPr lang="en-US"/>
          </a:p>
        </p:txBody>
      </p:sp>
    </p:spTree>
    <p:extLst>
      <p:ext uri="{BB962C8B-B14F-4D97-AF65-F5344CB8AC3E}">
        <p14:creationId xmlns:p14="http://schemas.microsoft.com/office/powerpoint/2010/main" val="3190993777"/>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3FE10F2-C43F-ADD6-5B49-D0A69374E3EB}"/>
              </a:ext>
            </a:extLst>
          </p:cNvPr>
          <p:cNvSpPr txBox="1">
            <a:spLocks/>
          </p:cNvSpPr>
          <p:nvPr/>
        </p:nvSpPr>
        <p:spPr>
          <a:xfrm>
            <a:off x="465339" y="1549998"/>
            <a:ext cx="3804386" cy="107957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3000" b="1" dirty="0">
                <a:solidFill>
                  <a:schemeClr val="accent4">
                    <a:lumMod val="60000"/>
                    <a:lumOff val="40000"/>
                  </a:schemeClr>
                </a:solidFill>
              </a:rPr>
              <a:t>Lead Federal Agency</a:t>
            </a:r>
          </a:p>
          <a:p>
            <a:pPr marL="0" indent="0">
              <a:spcBef>
                <a:spcPts val="0"/>
              </a:spcBef>
              <a:buNone/>
            </a:pPr>
            <a:r>
              <a:rPr lang="en-US" sz="2200" dirty="0">
                <a:solidFill>
                  <a:schemeClr val="bg1">
                    <a:alpha val="80000"/>
                  </a:schemeClr>
                </a:solidFill>
              </a:rPr>
              <a:t> </a:t>
            </a:r>
            <a:r>
              <a:rPr lang="en-US" sz="2200" dirty="0">
                <a:solidFill>
                  <a:schemeClr val="bg1">
                    <a:lumMod val="75000"/>
                    <a:alpha val="80000"/>
                  </a:schemeClr>
                </a:solidFill>
              </a:rPr>
              <a:t>USDA Natural Resources</a:t>
            </a:r>
          </a:p>
          <a:p>
            <a:pPr marL="0" indent="0">
              <a:spcBef>
                <a:spcPts val="0"/>
              </a:spcBef>
              <a:buNone/>
            </a:pPr>
            <a:r>
              <a:rPr lang="en-US" sz="2200" dirty="0">
                <a:solidFill>
                  <a:schemeClr val="bg1">
                    <a:lumMod val="75000"/>
                    <a:alpha val="80000"/>
                  </a:schemeClr>
                </a:solidFill>
              </a:rPr>
              <a:t> Conservation Service (NRCS)</a:t>
            </a:r>
          </a:p>
        </p:txBody>
      </p:sp>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Introductions</a:t>
            </a:r>
          </a:p>
        </p:txBody>
      </p:sp>
      <p:sp>
        <p:nvSpPr>
          <p:cNvPr id="3" name="Content Placeholder 2">
            <a:extLst>
              <a:ext uri="{FF2B5EF4-FFF2-40B4-BE49-F238E27FC236}">
                <a16:creationId xmlns:a16="http://schemas.microsoft.com/office/drawing/2014/main" id="{50335FFA-B8F3-B4B1-0964-6E5C2222FD6A}"/>
              </a:ext>
            </a:extLst>
          </p:cNvPr>
          <p:cNvSpPr>
            <a:spLocks noGrp="1"/>
          </p:cNvSpPr>
          <p:nvPr>
            <p:ph idx="1"/>
          </p:nvPr>
        </p:nvSpPr>
        <p:spPr>
          <a:xfrm>
            <a:off x="465339" y="2716270"/>
            <a:ext cx="4972051" cy="1115532"/>
          </a:xfrm>
        </p:spPr>
        <p:txBody>
          <a:bodyPr>
            <a:normAutofit fontScale="92500" lnSpcReduction="20000"/>
          </a:bodyPr>
          <a:lstStyle/>
          <a:p>
            <a:r>
              <a:rPr lang="en-US" sz="2000" dirty="0">
                <a:solidFill>
                  <a:schemeClr val="bg1"/>
                </a:solidFill>
              </a:rPr>
              <a:t>Merceidez Fabok  |  </a:t>
            </a:r>
            <a:r>
              <a:rPr lang="en-US" sz="2000" i="1" dirty="0">
                <a:solidFill>
                  <a:schemeClr val="accent2"/>
                </a:solidFill>
              </a:rPr>
              <a:t>Watershed Program Manager</a:t>
            </a:r>
          </a:p>
          <a:p>
            <a:r>
              <a:rPr lang="en-US" sz="2000" dirty="0">
                <a:solidFill>
                  <a:schemeClr val="bg1"/>
                </a:solidFill>
              </a:rPr>
              <a:t>Elias Gnann, P.E.   |  </a:t>
            </a:r>
            <a:r>
              <a:rPr lang="en-US" sz="2000" i="1" dirty="0">
                <a:solidFill>
                  <a:schemeClr val="accent2"/>
                </a:solidFill>
              </a:rPr>
              <a:t>State Conservation Engineer</a:t>
            </a:r>
          </a:p>
          <a:p>
            <a:endParaRPr lang="en-US" sz="2000" i="1" dirty="0">
              <a:solidFill>
                <a:schemeClr val="accent2"/>
              </a:solidFill>
            </a:endParaRPr>
          </a:p>
          <a:p>
            <a:endParaRPr lang="en-US" sz="2000" i="1" dirty="0">
              <a:solidFill>
                <a:schemeClr val="accent2"/>
              </a:solidFill>
            </a:endParaRPr>
          </a:p>
        </p:txBody>
      </p:sp>
      <p:pic>
        <p:nvPicPr>
          <p:cNvPr id="4" name="Picture 10" descr="Pennsylvania NRCS (@NRCS_PA) / Twitter">
            <a:extLst>
              <a:ext uri="{FF2B5EF4-FFF2-40B4-BE49-F238E27FC236}">
                <a16:creationId xmlns:a16="http://schemas.microsoft.com/office/drawing/2014/main" id="{025DF80D-C2FD-001F-F6ED-8B6AF0C173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32" t="14154" r="11737" b="8640"/>
          <a:stretch/>
        </p:blipFill>
        <p:spPr bwMode="auto">
          <a:xfrm>
            <a:off x="4275663" y="1609806"/>
            <a:ext cx="825834" cy="834208"/>
          </a:xfrm>
          <a:prstGeom prst="rect">
            <a:avLst/>
          </a:prstGeom>
          <a:noFill/>
          <a:effectLst>
            <a:glow rad="76200">
              <a:schemeClr val="bg1">
                <a:alpha val="90000"/>
              </a:schemeClr>
            </a:glow>
            <a:outerShdw sx="1000" sy="10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2CCCA7A7-1036-68A3-E84A-E19DE72393DA}"/>
              </a:ext>
            </a:extLst>
          </p:cNvPr>
          <p:cNvSpPr txBox="1">
            <a:spLocks/>
          </p:cNvSpPr>
          <p:nvPr/>
        </p:nvSpPr>
        <p:spPr>
          <a:xfrm>
            <a:off x="5804687" y="2708225"/>
            <a:ext cx="6387314" cy="1790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Joshua Smith |  </a:t>
            </a:r>
            <a:r>
              <a:rPr lang="en-US" sz="2000" i="1" dirty="0">
                <a:solidFill>
                  <a:schemeClr val="accent2"/>
                </a:solidFill>
              </a:rPr>
              <a:t>Treasurer / Manager</a:t>
            </a:r>
          </a:p>
          <a:p>
            <a:r>
              <a:rPr lang="en-US" sz="2000" dirty="0">
                <a:solidFill>
                  <a:schemeClr val="bg1"/>
                </a:solidFill>
              </a:rPr>
              <a:t>Alex Rubio | </a:t>
            </a:r>
            <a:r>
              <a:rPr lang="en-US" sz="2000" i="1" dirty="0">
                <a:solidFill>
                  <a:schemeClr val="accent2"/>
                </a:solidFill>
              </a:rPr>
              <a:t>Senior Engineering Manager</a:t>
            </a:r>
          </a:p>
          <a:p>
            <a:pPr marL="0" indent="0">
              <a:buNone/>
            </a:pPr>
            <a:endParaRPr lang="en-US" sz="2000" i="1" dirty="0">
              <a:solidFill>
                <a:schemeClr val="accent2"/>
              </a:solidFill>
            </a:endParaRPr>
          </a:p>
          <a:p>
            <a:endParaRPr lang="en-US" sz="2000" i="1" dirty="0">
              <a:solidFill>
                <a:schemeClr val="accent2"/>
              </a:solidFill>
            </a:endParaRPr>
          </a:p>
        </p:txBody>
      </p:sp>
      <p:sp>
        <p:nvSpPr>
          <p:cNvPr id="8" name="Content Placeholder 2">
            <a:extLst>
              <a:ext uri="{FF2B5EF4-FFF2-40B4-BE49-F238E27FC236}">
                <a16:creationId xmlns:a16="http://schemas.microsoft.com/office/drawing/2014/main" id="{14904888-AE8E-9A95-1ECB-76F6D02CA4A2}"/>
              </a:ext>
            </a:extLst>
          </p:cNvPr>
          <p:cNvSpPr txBox="1">
            <a:spLocks/>
          </p:cNvSpPr>
          <p:nvPr/>
        </p:nvSpPr>
        <p:spPr>
          <a:xfrm>
            <a:off x="5804686" y="1486477"/>
            <a:ext cx="3731683" cy="1231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b="1" dirty="0">
                <a:solidFill>
                  <a:schemeClr val="accent4">
                    <a:lumMod val="60000"/>
                    <a:lumOff val="40000"/>
                  </a:schemeClr>
                </a:solidFill>
              </a:rPr>
              <a:t>Project Sponsors</a:t>
            </a:r>
          </a:p>
          <a:p>
            <a:pPr marL="0" indent="0">
              <a:spcBef>
                <a:spcPts val="0"/>
              </a:spcBef>
              <a:buNone/>
            </a:pPr>
            <a:r>
              <a:rPr lang="en-US" sz="1600" dirty="0">
                <a:solidFill>
                  <a:schemeClr val="bg1">
                    <a:alpha val="80000"/>
                  </a:schemeClr>
                </a:solidFill>
              </a:rPr>
              <a:t> </a:t>
            </a:r>
            <a:r>
              <a:rPr lang="en-US" sz="2000" dirty="0">
                <a:solidFill>
                  <a:schemeClr val="bg1">
                    <a:lumMod val="75000"/>
                    <a:alpha val="80000"/>
                  </a:schemeClr>
                </a:solidFill>
              </a:rPr>
              <a:t>Elephant Butte Irrigation District</a:t>
            </a:r>
          </a:p>
        </p:txBody>
      </p:sp>
      <p:sp>
        <p:nvSpPr>
          <p:cNvPr id="10" name="Content Placeholder 2">
            <a:extLst>
              <a:ext uri="{FF2B5EF4-FFF2-40B4-BE49-F238E27FC236}">
                <a16:creationId xmlns:a16="http://schemas.microsoft.com/office/drawing/2014/main" id="{058C3261-DB01-3A7C-F963-130D92FDCBED}"/>
              </a:ext>
            </a:extLst>
          </p:cNvPr>
          <p:cNvSpPr txBox="1">
            <a:spLocks/>
          </p:cNvSpPr>
          <p:nvPr/>
        </p:nvSpPr>
        <p:spPr>
          <a:xfrm>
            <a:off x="465339" y="5579395"/>
            <a:ext cx="5192511" cy="86001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Robert Huzjak, P.E.  |  </a:t>
            </a:r>
            <a:r>
              <a:rPr lang="en-US" sz="2000" i="1" dirty="0">
                <a:solidFill>
                  <a:schemeClr val="accent2"/>
                </a:solidFill>
              </a:rPr>
              <a:t>Contract Manager</a:t>
            </a:r>
          </a:p>
          <a:p>
            <a:r>
              <a:rPr lang="en-US" sz="2000" dirty="0">
                <a:solidFill>
                  <a:schemeClr val="bg1"/>
                </a:solidFill>
              </a:rPr>
              <a:t>Jacquelyn Hagbery, P.E., P.G.  |  </a:t>
            </a:r>
            <a:r>
              <a:rPr lang="en-US" sz="2000" i="1" dirty="0">
                <a:solidFill>
                  <a:schemeClr val="accent2"/>
                </a:solidFill>
              </a:rPr>
              <a:t>Project Manager</a:t>
            </a:r>
          </a:p>
        </p:txBody>
      </p:sp>
      <p:sp>
        <p:nvSpPr>
          <p:cNvPr id="12" name="Content Placeholder 2">
            <a:extLst>
              <a:ext uri="{FF2B5EF4-FFF2-40B4-BE49-F238E27FC236}">
                <a16:creationId xmlns:a16="http://schemas.microsoft.com/office/drawing/2014/main" id="{97121CAB-35FA-C80C-CF14-C7013B6CEDB4}"/>
              </a:ext>
            </a:extLst>
          </p:cNvPr>
          <p:cNvSpPr txBox="1">
            <a:spLocks/>
          </p:cNvSpPr>
          <p:nvPr/>
        </p:nvSpPr>
        <p:spPr>
          <a:xfrm>
            <a:off x="465339" y="4615944"/>
            <a:ext cx="3730247" cy="894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b="1" dirty="0">
                <a:solidFill>
                  <a:schemeClr val="accent4">
                    <a:lumMod val="60000"/>
                    <a:lumOff val="40000"/>
                  </a:schemeClr>
                </a:solidFill>
              </a:rPr>
              <a:t>Consultant Lead</a:t>
            </a:r>
          </a:p>
          <a:p>
            <a:pPr marL="0" indent="0">
              <a:spcBef>
                <a:spcPts val="0"/>
              </a:spcBef>
              <a:buNone/>
            </a:pPr>
            <a:r>
              <a:rPr lang="en-US" sz="1600" dirty="0">
                <a:solidFill>
                  <a:schemeClr val="bg1">
                    <a:alpha val="80000"/>
                  </a:schemeClr>
                </a:solidFill>
              </a:rPr>
              <a:t> </a:t>
            </a:r>
            <a:r>
              <a:rPr lang="en-US" sz="2000" dirty="0">
                <a:solidFill>
                  <a:schemeClr val="bg1">
                    <a:lumMod val="75000"/>
                    <a:alpha val="80000"/>
                  </a:schemeClr>
                </a:solidFill>
              </a:rPr>
              <a:t>RJH Consultants, Inc.</a:t>
            </a:r>
          </a:p>
        </p:txBody>
      </p:sp>
      <p:pic>
        <p:nvPicPr>
          <p:cNvPr id="13" name="Picture 7" descr="small_color">
            <a:extLst>
              <a:ext uri="{FF2B5EF4-FFF2-40B4-BE49-F238E27FC236}">
                <a16:creationId xmlns:a16="http://schemas.microsoft.com/office/drawing/2014/main" id="{010257F8-6CBB-0CCC-A7B3-0A2697423DE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69725" y="4721231"/>
            <a:ext cx="915122" cy="659321"/>
          </a:xfrm>
          <a:prstGeom prst="rect">
            <a:avLst/>
          </a:prstGeom>
          <a:noFill/>
          <a:effectLst>
            <a:glow rad="76200">
              <a:schemeClr val="bg1">
                <a:alpha val="90000"/>
              </a:schemeClr>
            </a:glow>
            <a:outerShdw sx="1000" sy="1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a:extLst>
              <a:ext uri="{FF2B5EF4-FFF2-40B4-BE49-F238E27FC236}">
                <a16:creationId xmlns:a16="http://schemas.microsoft.com/office/drawing/2014/main" id="{A8847C0B-B98E-607F-E734-71EEE3090566}"/>
              </a:ext>
            </a:extLst>
          </p:cNvPr>
          <p:cNvSpPr txBox="1">
            <a:spLocks/>
          </p:cNvSpPr>
          <p:nvPr/>
        </p:nvSpPr>
        <p:spPr>
          <a:xfrm>
            <a:off x="5875055" y="5579395"/>
            <a:ext cx="5019087" cy="1142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solidFill>
                  <a:schemeClr val="bg1"/>
                </a:solidFill>
              </a:rPr>
              <a:t>Ondrea Hummel, CERP |  </a:t>
            </a:r>
            <a:r>
              <a:rPr lang="en-US" sz="1900" i="1" dirty="0">
                <a:solidFill>
                  <a:schemeClr val="accent2"/>
                </a:solidFill>
              </a:rPr>
              <a:t>Project Manager / Senior Ecologist</a:t>
            </a:r>
          </a:p>
          <a:p>
            <a:r>
              <a:rPr lang="en-US" sz="1900" dirty="0">
                <a:solidFill>
                  <a:schemeClr val="bg1"/>
                </a:solidFill>
              </a:rPr>
              <a:t>Edmund Vandever|  </a:t>
            </a:r>
            <a:r>
              <a:rPr lang="en-US" sz="1900" i="1" dirty="0">
                <a:solidFill>
                  <a:schemeClr val="accent2"/>
                </a:solidFill>
              </a:rPr>
              <a:t>NEPA Specialist/ Biologist</a:t>
            </a:r>
          </a:p>
        </p:txBody>
      </p:sp>
      <p:sp>
        <p:nvSpPr>
          <p:cNvPr id="15" name="Content Placeholder 2">
            <a:extLst>
              <a:ext uri="{FF2B5EF4-FFF2-40B4-BE49-F238E27FC236}">
                <a16:creationId xmlns:a16="http://schemas.microsoft.com/office/drawing/2014/main" id="{57124B07-EA8E-53EF-9A69-09A7782D3FD5}"/>
              </a:ext>
            </a:extLst>
          </p:cNvPr>
          <p:cNvSpPr txBox="1">
            <a:spLocks/>
          </p:cNvSpPr>
          <p:nvPr/>
        </p:nvSpPr>
        <p:spPr>
          <a:xfrm>
            <a:off x="5804686" y="4616825"/>
            <a:ext cx="4068536" cy="913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b="1" dirty="0">
                <a:solidFill>
                  <a:schemeClr val="accent4">
                    <a:lumMod val="60000"/>
                    <a:lumOff val="40000"/>
                  </a:schemeClr>
                </a:solidFill>
              </a:rPr>
              <a:t>Environmental Consultant</a:t>
            </a:r>
            <a:endParaRPr lang="en-US" sz="2400" b="1" dirty="0">
              <a:solidFill>
                <a:schemeClr val="accent4">
                  <a:lumMod val="60000"/>
                  <a:lumOff val="40000"/>
                </a:schemeClr>
              </a:solidFill>
            </a:endParaRPr>
          </a:p>
          <a:p>
            <a:pPr marL="0" indent="0">
              <a:spcBef>
                <a:spcPts val="0"/>
              </a:spcBef>
              <a:buNone/>
            </a:pPr>
            <a:r>
              <a:rPr lang="en-US" sz="2000" dirty="0">
                <a:solidFill>
                  <a:schemeClr val="bg1">
                    <a:lumMod val="75000"/>
                    <a:alpha val="80000"/>
                  </a:schemeClr>
                </a:solidFill>
              </a:rPr>
              <a:t>Tetra Tech, Inc. </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C9C3E1-241B-EE7A-04D7-C2524AFB0913}"/>
              </a:ext>
            </a:extLst>
          </p:cNvPr>
          <p:cNvCxnSpPr>
            <a:cxnSpLocks/>
          </p:cNvCxnSpPr>
          <p:nvPr/>
        </p:nvCxnSpPr>
        <p:spPr>
          <a:xfrm>
            <a:off x="533764" y="1967725"/>
            <a:ext cx="3432110"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566CEE-8EDD-C28C-609F-902F8D450634}"/>
              </a:ext>
            </a:extLst>
          </p:cNvPr>
          <p:cNvCxnSpPr>
            <a:cxnSpLocks/>
          </p:cNvCxnSpPr>
          <p:nvPr/>
        </p:nvCxnSpPr>
        <p:spPr>
          <a:xfrm>
            <a:off x="533764" y="5057680"/>
            <a:ext cx="3432108"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B0D059-CD9D-0EE6-FE9A-D1C8B1A674F6}"/>
              </a:ext>
            </a:extLst>
          </p:cNvPr>
          <p:cNvCxnSpPr>
            <a:cxnSpLocks/>
          </p:cNvCxnSpPr>
          <p:nvPr/>
        </p:nvCxnSpPr>
        <p:spPr>
          <a:xfrm>
            <a:off x="5875055" y="5057680"/>
            <a:ext cx="3917874"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A9E772-BF19-12B2-709E-C647BD85A923}"/>
              </a:ext>
            </a:extLst>
          </p:cNvPr>
          <p:cNvCxnSpPr>
            <a:cxnSpLocks/>
          </p:cNvCxnSpPr>
          <p:nvPr/>
        </p:nvCxnSpPr>
        <p:spPr>
          <a:xfrm>
            <a:off x="5875055" y="1919567"/>
            <a:ext cx="3475651"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6AA41FB-D2C1-F8A5-238A-A83788BC5FF7}"/>
              </a:ext>
            </a:extLst>
          </p:cNvPr>
          <p:cNvSpPr>
            <a:spLocks noGrp="1"/>
          </p:cNvSpPr>
          <p:nvPr>
            <p:ph type="sldNum" sz="quarter" idx="12"/>
          </p:nvPr>
        </p:nvSpPr>
        <p:spPr/>
        <p:txBody>
          <a:bodyPr/>
          <a:lstStyle/>
          <a:p>
            <a:fld id="{A92EDAE8-E70E-4CC0-9CAB-68447BBE7E3F}" type="slidenum">
              <a:rPr lang="en-US" smtClean="0"/>
              <a:t>4</a:t>
            </a:fld>
            <a:endParaRPr lang="en-US" dirty="0"/>
          </a:p>
        </p:txBody>
      </p:sp>
      <p:pic>
        <p:nvPicPr>
          <p:cNvPr id="17" name="Picture 16" descr="A logo with a river and a bridge&#10;&#10;Description automatically generated with medium confidence">
            <a:extLst>
              <a:ext uri="{FF2B5EF4-FFF2-40B4-BE49-F238E27FC236}">
                <a16:creationId xmlns:a16="http://schemas.microsoft.com/office/drawing/2014/main" id="{C98B9157-0A64-7803-BE10-A5042CECF0D3}"/>
              </a:ext>
            </a:extLst>
          </p:cNvPr>
          <p:cNvPicPr>
            <a:picLocks noChangeAspect="1"/>
          </p:cNvPicPr>
          <p:nvPr/>
        </p:nvPicPr>
        <p:blipFill>
          <a:blip r:embed="rId5">
            <a:alphaModFix amt="85000"/>
            <a:extLst>
              <a:ext uri="{28A0092B-C50C-407E-A947-70E740481C1C}">
                <a14:useLocalDpi xmlns:a14="http://schemas.microsoft.com/office/drawing/2010/main" val="0"/>
              </a:ext>
            </a:extLst>
          </a:blip>
          <a:stretch>
            <a:fillRect/>
          </a:stretch>
        </p:blipFill>
        <p:spPr>
          <a:xfrm>
            <a:off x="9982200" y="1549998"/>
            <a:ext cx="1136497" cy="910102"/>
          </a:xfrm>
          <a:prstGeom prst="rect">
            <a:avLst/>
          </a:prstGeom>
        </p:spPr>
      </p:pic>
      <p:pic>
        <p:nvPicPr>
          <p:cNvPr id="11" name="Picture 10" descr="A logo with blue text&#10;&#10;Description automatically generated">
            <a:extLst>
              <a:ext uri="{FF2B5EF4-FFF2-40B4-BE49-F238E27FC236}">
                <a16:creationId xmlns:a16="http://schemas.microsoft.com/office/drawing/2014/main" id="{787622FF-D498-515E-C718-E00865031F4F}"/>
              </a:ext>
            </a:extLst>
          </p:cNvPr>
          <p:cNvPicPr>
            <a:picLocks noChangeAspect="1"/>
          </p:cNvPicPr>
          <p:nvPr/>
        </p:nvPicPr>
        <p:blipFill>
          <a:blip r:embed="rId6">
            <a:extLst>
              <a:ext uri="{28A0092B-C50C-407E-A947-70E740481C1C}">
                <a14:useLocalDpi xmlns:a14="http://schemas.microsoft.com/office/drawing/2010/main" val="0"/>
              </a:ext>
            </a:extLst>
          </a:blip>
          <a:srcRect t="35805" b="32122"/>
          <a:stretch/>
        </p:blipFill>
        <p:spPr>
          <a:xfrm>
            <a:off x="9863298" y="4617413"/>
            <a:ext cx="2280013" cy="731269"/>
          </a:xfrm>
          <a:prstGeom prst="rect">
            <a:avLst/>
          </a:prstGeom>
          <a:ln>
            <a:noFill/>
          </a:ln>
          <a:effectLst>
            <a:softEdge rad="112500"/>
          </a:effectLst>
        </p:spPr>
      </p:pic>
    </p:spTree>
    <p:extLst>
      <p:ext uri="{BB962C8B-B14F-4D97-AF65-F5344CB8AC3E}">
        <p14:creationId xmlns:p14="http://schemas.microsoft.com/office/powerpoint/2010/main" val="2077393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751EE44-90C7-C981-44D6-640973C40618}"/>
              </a:ext>
            </a:extLst>
          </p:cNvPr>
          <p:cNvSpPr txBox="1">
            <a:spLocks/>
          </p:cNvSpPr>
          <p:nvPr/>
        </p:nvSpPr>
        <p:spPr>
          <a:xfrm>
            <a:off x="838199" y="418588"/>
            <a:ext cx="10615827" cy="762512"/>
          </a:xfrm>
          <a:prstGeom prst="rect">
            <a:avLst/>
          </a:prstGeom>
          <a:solidFill>
            <a:schemeClr val="bg1">
              <a:lumMod val="65000"/>
              <a:alpha val="3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bg1"/>
                </a:solidFill>
                <a:cs typeface="Segoe UI" panose="020B0502040204020203" pitchFamily="34" charset="0"/>
              </a:rPr>
              <a:t>Open Discussion/Questions</a:t>
            </a:r>
          </a:p>
        </p:txBody>
      </p:sp>
      <p:cxnSp>
        <p:nvCxnSpPr>
          <p:cNvPr id="18" name="Straight Connector 17">
            <a:extLst>
              <a:ext uri="{FF2B5EF4-FFF2-40B4-BE49-F238E27FC236}">
                <a16:creationId xmlns:a16="http://schemas.microsoft.com/office/drawing/2014/main" id="{D32D63E0-4D0A-D338-91D1-92B7343215D3}"/>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5C89112-42C6-EF43-C846-348E8618EFE5}"/>
              </a:ext>
            </a:extLst>
          </p:cNvPr>
          <p:cNvSpPr>
            <a:spLocks noGrp="1"/>
          </p:cNvSpPr>
          <p:nvPr>
            <p:ph type="sldNum" sz="quarter" idx="12"/>
          </p:nvPr>
        </p:nvSpPr>
        <p:spPr/>
        <p:txBody>
          <a:bodyPr/>
          <a:lstStyle/>
          <a:p>
            <a:fld id="{A92EDAE8-E70E-4CC0-9CAB-68447BBE7E3F}" type="slidenum">
              <a:rPr lang="en-US" smtClean="0"/>
              <a:t>40</a:t>
            </a:fld>
            <a:endParaRPr lang="en-US"/>
          </a:p>
        </p:txBody>
      </p:sp>
      <p:pic>
        <p:nvPicPr>
          <p:cNvPr id="4" name="Picture 3">
            <a:extLst>
              <a:ext uri="{FF2B5EF4-FFF2-40B4-BE49-F238E27FC236}">
                <a16:creationId xmlns:a16="http://schemas.microsoft.com/office/drawing/2014/main" id="{CC76EC96-C1EB-0AFF-793A-C5164ACBDE48}"/>
              </a:ext>
            </a:extLst>
          </p:cNvPr>
          <p:cNvPicPr>
            <a:picLocks noChangeAspect="1"/>
          </p:cNvPicPr>
          <p:nvPr/>
        </p:nvPicPr>
        <p:blipFill>
          <a:blip r:embed="rId4"/>
          <a:stretch>
            <a:fillRect/>
          </a:stretch>
        </p:blipFill>
        <p:spPr>
          <a:xfrm>
            <a:off x="2745687" y="1255066"/>
            <a:ext cx="6800850" cy="5100638"/>
          </a:xfrm>
          <a:prstGeom prst="rect">
            <a:avLst/>
          </a:prstGeom>
        </p:spPr>
      </p:pic>
    </p:spTree>
    <p:extLst>
      <p:ext uri="{BB962C8B-B14F-4D97-AF65-F5344CB8AC3E}">
        <p14:creationId xmlns:p14="http://schemas.microsoft.com/office/powerpoint/2010/main" val="4167108139"/>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751EE44-90C7-C981-44D6-640973C40618}"/>
              </a:ext>
            </a:extLst>
          </p:cNvPr>
          <p:cNvSpPr txBox="1">
            <a:spLocks/>
          </p:cNvSpPr>
          <p:nvPr/>
        </p:nvSpPr>
        <p:spPr>
          <a:xfrm>
            <a:off x="838199" y="418588"/>
            <a:ext cx="10615827" cy="762512"/>
          </a:xfrm>
          <a:prstGeom prst="rect">
            <a:avLst/>
          </a:prstGeom>
          <a:solidFill>
            <a:schemeClr val="bg1">
              <a:lumMod val="65000"/>
              <a:alpha val="3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cs typeface="Segoe UI" panose="020B0502040204020203" pitchFamily="34" charset="0"/>
              </a:rPr>
              <a:t>Next Steps</a:t>
            </a:r>
          </a:p>
        </p:txBody>
      </p:sp>
      <p:cxnSp>
        <p:nvCxnSpPr>
          <p:cNvPr id="18" name="Straight Connector 17">
            <a:extLst>
              <a:ext uri="{FF2B5EF4-FFF2-40B4-BE49-F238E27FC236}">
                <a16:creationId xmlns:a16="http://schemas.microsoft.com/office/drawing/2014/main" id="{D32D63E0-4D0A-D338-91D1-92B7343215D3}"/>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F4CB081-FB1C-FCB3-6B3D-2F8C2D06398A}"/>
              </a:ext>
            </a:extLst>
          </p:cNvPr>
          <p:cNvSpPr>
            <a:spLocks noGrp="1"/>
          </p:cNvSpPr>
          <p:nvPr>
            <p:ph idx="1"/>
          </p:nvPr>
        </p:nvSpPr>
        <p:spPr/>
        <p:txBody>
          <a:bodyPr>
            <a:normAutofit/>
          </a:bodyPr>
          <a:lstStyle/>
          <a:p>
            <a:r>
              <a:rPr lang="en-US" dirty="0">
                <a:solidFill>
                  <a:schemeClr val="accent4">
                    <a:lumMod val="60000"/>
                    <a:lumOff val="40000"/>
                  </a:schemeClr>
                </a:solidFill>
              </a:rPr>
              <a:t>Additional Agency/Stakeholder Scoping Meeting (Today) </a:t>
            </a:r>
          </a:p>
          <a:p>
            <a:pPr lvl="1"/>
            <a:r>
              <a:rPr lang="en-US" dirty="0">
                <a:solidFill>
                  <a:schemeClr val="bg1"/>
                </a:solidFill>
              </a:rPr>
              <a:t>Agency comments due to NRCS by February 22, 2025</a:t>
            </a:r>
          </a:p>
          <a:p>
            <a:r>
              <a:rPr lang="en-US" dirty="0">
                <a:solidFill>
                  <a:schemeClr val="accent4">
                    <a:lumMod val="60000"/>
                    <a:lumOff val="40000"/>
                  </a:schemeClr>
                </a:solidFill>
              </a:rPr>
              <a:t>Alternatives Development </a:t>
            </a:r>
          </a:p>
          <a:p>
            <a:pPr lvl="1"/>
            <a:r>
              <a:rPr lang="en-US" dirty="0">
                <a:solidFill>
                  <a:schemeClr val="bg1"/>
                </a:solidFill>
              </a:rPr>
              <a:t>Consider information from initial and current Agency meetings and previous public meeting</a:t>
            </a:r>
          </a:p>
          <a:p>
            <a:pPr lvl="1"/>
            <a:r>
              <a:rPr lang="en-US" dirty="0">
                <a:solidFill>
                  <a:schemeClr val="bg1"/>
                </a:solidFill>
              </a:rPr>
              <a:t>Refine purpose and need as appropriate</a:t>
            </a:r>
          </a:p>
          <a:p>
            <a:pPr lvl="1"/>
            <a:r>
              <a:rPr lang="en-US" dirty="0">
                <a:solidFill>
                  <a:schemeClr val="bg1"/>
                </a:solidFill>
              </a:rPr>
              <a:t>Develop alternatives and evaluate impacts</a:t>
            </a:r>
          </a:p>
          <a:p>
            <a:pPr lvl="1"/>
            <a:r>
              <a:rPr lang="en-US" dirty="0">
                <a:solidFill>
                  <a:schemeClr val="bg1"/>
                </a:solidFill>
              </a:rPr>
              <a:t>Identify preferred alternative</a:t>
            </a:r>
          </a:p>
          <a:p>
            <a:pPr lvl="1"/>
            <a:r>
              <a:rPr lang="en-US" dirty="0">
                <a:solidFill>
                  <a:schemeClr val="bg1"/>
                </a:solidFill>
              </a:rPr>
              <a:t>Next agency/public meeting (alternatives presentation and solicit input )</a:t>
            </a:r>
          </a:p>
        </p:txBody>
      </p:sp>
      <p:sp>
        <p:nvSpPr>
          <p:cNvPr id="2" name="Slide Number Placeholder 1">
            <a:extLst>
              <a:ext uri="{FF2B5EF4-FFF2-40B4-BE49-F238E27FC236}">
                <a16:creationId xmlns:a16="http://schemas.microsoft.com/office/drawing/2014/main" id="{1953E280-1A6D-75CE-B187-B238F71C68AE}"/>
              </a:ext>
            </a:extLst>
          </p:cNvPr>
          <p:cNvSpPr>
            <a:spLocks noGrp="1"/>
          </p:cNvSpPr>
          <p:nvPr>
            <p:ph type="sldNum" sz="quarter" idx="12"/>
          </p:nvPr>
        </p:nvSpPr>
        <p:spPr/>
        <p:txBody>
          <a:bodyPr/>
          <a:lstStyle/>
          <a:p>
            <a:fld id="{A92EDAE8-E70E-4CC0-9CAB-68447BBE7E3F}" type="slidenum">
              <a:rPr lang="en-US" smtClean="0"/>
              <a:t>41</a:t>
            </a:fld>
            <a:endParaRPr lang="en-US"/>
          </a:p>
        </p:txBody>
      </p:sp>
    </p:spTree>
    <p:extLst>
      <p:ext uri="{BB962C8B-B14F-4D97-AF65-F5344CB8AC3E}">
        <p14:creationId xmlns:p14="http://schemas.microsoft.com/office/powerpoint/2010/main" val="4072948051"/>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751EE44-90C7-C981-44D6-640973C40618}"/>
              </a:ext>
            </a:extLst>
          </p:cNvPr>
          <p:cNvSpPr txBox="1">
            <a:spLocks/>
          </p:cNvSpPr>
          <p:nvPr/>
        </p:nvSpPr>
        <p:spPr>
          <a:xfrm>
            <a:off x="838199" y="418588"/>
            <a:ext cx="10615827" cy="762512"/>
          </a:xfrm>
          <a:prstGeom prst="rect">
            <a:avLst/>
          </a:prstGeom>
          <a:solidFill>
            <a:schemeClr val="bg1">
              <a:lumMod val="65000"/>
              <a:alpha val="3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Light" panose="020F0302020204030204"/>
                <a:ea typeface="+mj-ea"/>
                <a:cs typeface="Segoe UI" panose="020B0502040204020203" pitchFamily="34" charset="0"/>
              </a:rPr>
              <a:t>Schedule</a:t>
            </a:r>
          </a:p>
        </p:txBody>
      </p:sp>
      <p:cxnSp>
        <p:nvCxnSpPr>
          <p:cNvPr id="18" name="Straight Connector 17">
            <a:extLst>
              <a:ext uri="{FF2B5EF4-FFF2-40B4-BE49-F238E27FC236}">
                <a16:creationId xmlns:a16="http://schemas.microsoft.com/office/drawing/2014/main" id="{D32D63E0-4D0A-D338-91D1-92B7343215D3}"/>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FE3EFF1-FA9A-3A6F-86B9-E5F26E32A9A1}"/>
              </a:ext>
            </a:extLst>
          </p:cNvPr>
          <p:cNvSpPr/>
          <p:nvPr/>
        </p:nvSpPr>
        <p:spPr>
          <a:xfrm>
            <a:off x="1926944" y="1420747"/>
            <a:ext cx="7836488"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Content Placeholder 3">
            <a:extLst>
              <a:ext uri="{FF2B5EF4-FFF2-40B4-BE49-F238E27FC236}">
                <a16:creationId xmlns:a16="http://schemas.microsoft.com/office/drawing/2014/main" id="{B09938AA-764D-C726-F40F-0E897CC1854A}"/>
              </a:ext>
            </a:extLst>
          </p:cNvPr>
          <p:cNvSpPr txBox="1">
            <a:spLocks/>
          </p:cNvSpPr>
          <p:nvPr/>
        </p:nvSpPr>
        <p:spPr>
          <a:xfrm>
            <a:off x="7197212" y="1418749"/>
            <a:ext cx="2566220" cy="5318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Spring 2025</a:t>
            </a:r>
          </a:p>
        </p:txBody>
      </p:sp>
      <p:sp>
        <p:nvSpPr>
          <p:cNvPr id="29" name="Content Placeholder 2">
            <a:extLst>
              <a:ext uri="{FF2B5EF4-FFF2-40B4-BE49-F238E27FC236}">
                <a16:creationId xmlns:a16="http://schemas.microsoft.com/office/drawing/2014/main" id="{91B96727-3004-12B4-A567-B0AECD725851}"/>
              </a:ext>
            </a:extLst>
          </p:cNvPr>
          <p:cNvSpPr txBox="1">
            <a:spLocks/>
          </p:cNvSpPr>
          <p:nvPr/>
        </p:nvSpPr>
        <p:spPr>
          <a:xfrm>
            <a:off x="1926944" y="1418750"/>
            <a:ext cx="456234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Evaluate existing conditions</a:t>
            </a:r>
          </a:p>
        </p:txBody>
      </p:sp>
      <p:sp>
        <p:nvSpPr>
          <p:cNvPr id="43" name="Rectangle 42">
            <a:extLst>
              <a:ext uri="{FF2B5EF4-FFF2-40B4-BE49-F238E27FC236}">
                <a16:creationId xmlns:a16="http://schemas.microsoft.com/office/drawing/2014/main" id="{15F59B97-9DC8-CFC8-30B3-245E2A86A8BB}"/>
              </a:ext>
            </a:extLst>
          </p:cNvPr>
          <p:cNvSpPr/>
          <p:nvPr/>
        </p:nvSpPr>
        <p:spPr>
          <a:xfrm>
            <a:off x="1913659" y="2291216"/>
            <a:ext cx="7836488" cy="774292"/>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Content Placeholder 3">
            <a:extLst>
              <a:ext uri="{FF2B5EF4-FFF2-40B4-BE49-F238E27FC236}">
                <a16:creationId xmlns:a16="http://schemas.microsoft.com/office/drawing/2014/main" id="{6A0F4D03-3983-700C-84E9-2DF5461B95E3}"/>
              </a:ext>
            </a:extLst>
          </p:cNvPr>
          <p:cNvSpPr txBox="1">
            <a:spLocks/>
          </p:cNvSpPr>
          <p:nvPr/>
        </p:nvSpPr>
        <p:spPr>
          <a:xfrm>
            <a:off x="7183927" y="2289218"/>
            <a:ext cx="2566220" cy="7742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Spring and Summer 2025</a:t>
            </a:r>
          </a:p>
        </p:txBody>
      </p:sp>
      <p:sp>
        <p:nvSpPr>
          <p:cNvPr id="45" name="Content Placeholder 2">
            <a:extLst>
              <a:ext uri="{FF2B5EF4-FFF2-40B4-BE49-F238E27FC236}">
                <a16:creationId xmlns:a16="http://schemas.microsoft.com/office/drawing/2014/main" id="{A6F7BEDE-D162-3C91-88A1-3643A4842DE8}"/>
              </a:ext>
            </a:extLst>
          </p:cNvPr>
          <p:cNvSpPr txBox="1">
            <a:spLocks/>
          </p:cNvSpPr>
          <p:nvPr/>
        </p:nvSpPr>
        <p:spPr>
          <a:xfrm>
            <a:off x="1913659" y="2289219"/>
            <a:ext cx="4562346" cy="7625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Identify and evaluate alternatives</a:t>
            </a:r>
          </a:p>
        </p:txBody>
      </p:sp>
      <p:sp>
        <p:nvSpPr>
          <p:cNvPr id="49" name="Rectangle 48">
            <a:extLst>
              <a:ext uri="{FF2B5EF4-FFF2-40B4-BE49-F238E27FC236}">
                <a16:creationId xmlns:a16="http://schemas.microsoft.com/office/drawing/2014/main" id="{EA0C96D8-279C-1B86-847C-C429300AF7FC}"/>
              </a:ext>
            </a:extLst>
          </p:cNvPr>
          <p:cNvSpPr/>
          <p:nvPr/>
        </p:nvSpPr>
        <p:spPr>
          <a:xfrm>
            <a:off x="1907537" y="3409362"/>
            <a:ext cx="7836488"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Content Placeholder 3">
            <a:extLst>
              <a:ext uri="{FF2B5EF4-FFF2-40B4-BE49-F238E27FC236}">
                <a16:creationId xmlns:a16="http://schemas.microsoft.com/office/drawing/2014/main" id="{ED4F3529-5DB8-98E8-0F11-1CFC9F6179EB}"/>
              </a:ext>
            </a:extLst>
          </p:cNvPr>
          <p:cNvSpPr txBox="1">
            <a:spLocks/>
          </p:cNvSpPr>
          <p:nvPr/>
        </p:nvSpPr>
        <p:spPr>
          <a:xfrm>
            <a:off x="6489290" y="3407364"/>
            <a:ext cx="3254735" cy="5318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Summer 2025</a:t>
            </a:r>
          </a:p>
        </p:txBody>
      </p:sp>
      <p:sp>
        <p:nvSpPr>
          <p:cNvPr id="51" name="Content Placeholder 2">
            <a:extLst>
              <a:ext uri="{FF2B5EF4-FFF2-40B4-BE49-F238E27FC236}">
                <a16:creationId xmlns:a16="http://schemas.microsoft.com/office/drawing/2014/main" id="{DDCA5924-0365-5861-FCE8-C060657AA624}"/>
              </a:ext>
            </a:extLst>
          </p:cNvPr>
          <p:cNvSpPr txBox="1">
            <a:spLocks/>
          </p:cNvSpPr>
          <p:nvPr/>
        </p:nvSpPr>
        <p:spPr>
          <a:xfrm>
            <a:off x="1907537" y="3407365"/>
            <a:ext cx="456234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Alternatives Meeting</a:t>
            </a:r>
          </a:p>
        </p:txBody>
      </p:sp>
      <p:sp>
        <p:nvSpPr>
          <p:cNvPr id="52" name="Rectangle 51">
            <a:extLst>
              <a:ext uri="{FF2B5EF4-FFF2-40B4-BE49-F238E27FC236}">
                <a16:creationId xmlns:a16="http://schemas.microsoft.com/office/drawing/2014/main" id="{49EE09D9-94F1-C390-A416-EE12877427C1}"/>
              </a:ext>
            </a:extLst>
          </p:cNvPr>
          <p:cNvSpPr/>
          <p:nvPr/>
        </p:nvSpPr>
        <p:spPr>
          <a:xfrm>
            <a:off x="1907537" y="4291611"/>
            <a:ext cx="7836488"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Content Placeholder 3">
            <a:extLst>
              <a:ext uri="{FF2B5EF4-FFF2-40B4-BE49-F238E27FC236}">
                <a16:creationId xmlns:a16="http://schemas.microsoft.com/office/drawing/2014/main" id="{DCABE4F1-7A25-3BF6-B00A-E50A8AE2BD48}"/>
              </a:ext>
            </a:extLst>
          </p:cNvPr>
          <p:cNvSpPr txBox="1">
            <a:spLocks/>
          </p:cNvSpPr>
          <p:nvPr/>
        </p:nvSpPr>
        <p:spPr>
          <a:xfrm>
            <a:off x="7177805" y="4289613"/>
            <a:ext cx="2566220" cy="5318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Winter </a:t>
            </a:r>
            <a:r>
              <a:rPr lang="en-US" sz="2400" dirty="0">
                <a:solidFill>
                  <a:srgbClr val="FFC000">
                    <a:lumMod val="60000"/>
                    <a:lumOff val="40000"/>
                  </a:srgbClr>
                </a:solidFill>
                <a:latin typeface="Calibri" panose="020F0502020204030204"/>
              </a:rPr>
              <a:t>2025</a:t>
            </a:r>
            <a:endPar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endParaRPr>
          </a:p>
        </p:txBody>
      </p:sp>
      <p:sp>
        <p:nvSpPr>
          <p:cNvPr id="54" name="Content Placeholder 2">
            <a:extLst>
              <a:ext uri="{FF2B5EF4-FFF2-40B4-BE49-F238E27FC236}">
                <a16:creationId xmlns:a16="http://schemas.microsoft.com/office/drawing/2014/main" id="{6024D38A-E990-2FFC-FFCD-00E1F91EC1CE}"/>
              </a:ext>
            </a:extLst>
          </p:cNvPr>
          <p:cNvSpPr txBox="1">
            <a:spLocks/>
          </p:cNvSpPr>
          <p:nvPr/>
        </p:nvSpPr>
        <p:spPr>
          <a:xfrm>
            <a:off x="1907537" y="4289614"/>
            <a:ext cx="456234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Public review of draft documents</a:t>
            </a:r>
          </a:p>
        </p:txBody>
      </p:sp>
      <p:sp>
        <p:nvSpPr>
          <p:cNvPr id="55" name="Rectangle 54">
            <a:extLst>
              <a:ext uri="{FF2B5EF4-FFF2-40B4-BE49-F238E27FC236}">
                <a16:creationId xmlns:a16="http://schemas.microsoft.com/office/drawing/2014/main" id="{9D274DCB-1787-D859-7240-DA46EAA6F4BB}"/>
              </a:ext>
            </a:extLst>
          </p:cNvPr>
          <p:cNvSpPr/>
          <p:nvPr/>
        </p:nvSpPr>
        <p:spPr>
          <a:xfrm>
            <a:off x="1907537" y="5172613"/>
            <a:ext cx="7836488"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Content Placeholder 3">
            <a:extLst>
              <a:ext uri="{FF2B5EF4-FFF2-40B4-BE49-F238E27FC236}">
                <a16:creationId xmlns:a16="http://schemas.microsoft.com/office/drawing/2014/main" id="{883F2D1A-8F31-8D42-1E83-6BE260110122}"/>
              </a:ext>
            </a:extLst>
          </p:cNvPr>
          <p:cNvSpPr txBox="1">
            <a:spLocks/>
          </p:cNvSpPr>
          <p:nvPr/>
        </p:nvSpPr>
        <p:spPr>
          <a:xfrm>
            <a:off x="7177805" y="5170615"/>
            <a:ext cx="2566220" cy="5318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Spring 2026</a:t>
            </a:r>
          </a:p>
        </p:txBody>
      </p:sp>
      <p:sp>
        <p:nvSpPr>
          <p:cNvPr id="57" name="Content Placeholder 2">
            <a:extLst>
              <a:ext uri="{FF2B5EF4-FFF2-40B4-BE49-F238E27FC236}">
                <a16:creationId xmlns:a16="http://schemas.microsoft.com/office/drawing/2014/main" id="{3CA05139-F208-0504-2D36-226CF93C9ED1}"/>
              </a:ext>
            </a:extLst>
          </p:cNvPr>
          <p:cNvSpPr txBox="1">
            <a:spLocks/>
          </p:cNvSpPr>
          <p:nvPr/>
        </p:nvSpPr>
        <p:spPr>
          <a:xfrm>
            <a:off x="1907537" y="5170616"/>
            <a:ext cx="456234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Public review of final documents</a:t>
            </a:r>
          </a:p>
        </p:txBody>
      </p:sp>
      <p:sp>
        <p:nvSpPr>
          <p:cNvPr id="58" name="Rectangle 57">
            <a:extLst>
              <a:ext uri="{FF2B5EF4-FFF2-40B4-BE49-F238E27FC236}">
                <a16:creationId xmlns:a16="http://schemas.microsoft.com/office/drawing/2014/main" id="{F5FB92B3-508E-3009-8DC9-CB58DC6B3F86}"/>
              </a:ext>
            </a:extLst>
          </p:cNvPr>
          <p:cNvSpPr/>
          <p:nvPr/>
        </p:nvSpPr>
        <p:spPr>
          <a:xfrm>
            <a:off x="1907537" y="6023807"/>
            <a:ext cx="7836488"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Content Placeholder 3">
            <a:extLst>
              <a:ext uri="{FF2B5EF4-FFF2-40B4-BE49-F238E27FC236}">
                <a16:creationId xmlns:a16="http://schemas.microsoft.com/office/drawing/2014/main" id="{99FE8566-BFB8-CCD9-4FCC-BBAAA8C0E6DD}"/>
              </a:ext>
            </a:extLst>
          </p:cNvPr>
          <p:cNvSpPr txBox="1">
            <a:spLocks/>
          </p:cNvSpPr>
          <p:nvPr/>
        </p:nvSpPr>
        <p:spPr>
          <a:xfrm>
            <a:off x="7177805" y="6021809"/>
            <a:ext cx="2566220" cy="5318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Spring 2026</a:t>
            </a:r>
          </a:p>
        </p:txBody>
      </p:sp>
      <p:sp>
        <p:nvSpPr>
          <p:cNvPr id="60" name="Content Placeholder 2">
            <a:extLst>
              <a:ext uri="{FF2B5EF4-FFF2-40B4-BE49-F238E27FC236}">
                <a16:creationId xmlns:a16="http://schemas.microsoft.com/office/drawing/2014/main" id="{3516BEB7-AA57-9C09-D926-F6C2181B0604}"/>
              </a:ext>
            </a:extLst>
          </p:cNvPr>
          <p:cNvSpPr txBox="1">
            <a:spLocks/>
          </p:cNvSpPr>
          <p:nvPr/>
        </p:nvSpPr>
        <p:spPr>
          <a:xfrm>
            <a:off x="1907537" y="6021810"/>
            <a:ext cx="456234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Planning completion</a:t>
            </a:r>
          </a:p>
        </p:txBody>
      </p:sp>
      <p:sp>
        <p:nvSpPr>
          <p:cNvPr id="2" name="Slide Number Placeholder 1">
            <a:extLst>
              <a:ext uri="{FF2B5EF4-FFF2-40B4-BE49-F238E27FC236}">
                <a16:creationId xmlns:a16="http://schemas.microsoft.com/office/drawing/2014/main" id="{4D52C296-36C3-168A-0E94-5B487B677892}"/>
              </a:ext>
            </a:extLst>
          </p:cNvPr>
          <p:cNvSpPr>
            <a:spLocks noGrp="1"/>
          </p:cNvSpPr>
          <p:nvPr>
            <p:ph type="sldNum" sz="quarter" idx="12"/>
          </p:nvPr>
        </p:nvSpPr>
        <p:spPr/>
        <p:txBody>
          <a:bodyPr/>
          <a:lstStyle/>
          <a:p>
            <a:fld id="{A92EDAE8-E70E-4CC0-9CAB-68447BBE7E3F}" type="slidenum">
              <a:rPr lang="en-US" smtClean="0"/>
              <a:t>42</a:t>
            </a:fld>
            <a:endParaRPr lang="en-US"/>
          </a:p>
        </p:txBody>
      </p:sp>
    </p:spTree>
    <p:extLst>
      <p:ext uri="{BB962C8B-B14F-4D97-AF65-F5344CB8AC3E}">
        <p14:creationId xmlns:p14="http://schemas.microsoft.com/office/powerpoint/2010/main" val="1600556885"/>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751EE44-90C7-C981-44D6-640973C40618}"/>
              </a:ext>
            </a:extLst>
          </p:cNvPr>
          <p:cNvSpPr txBox="1">
            <a:spLocks/>
          </p:cNvSpPr>
          <p:nvPr/>
        </p:nvSpPr>
        <p:spPr>
          <a:xfrm>
            <a:off x="838199" y="418588"/>
            <a:ext cx="10615827" cy="762512"/>
          </a:xfrm>
          <a:prstGeom prst="rect">
            <a:avLst/>
          </a:prstGeom>
          <a:solidFill>
            <a:schemeClr val="bg1">
              <a:lumMod val="65000"/>
              <a:alpha val="3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cs typeface="Segoe UI" panose="020B0502040204020203" pitchFamily="34" charset="0"/>
              </a:rPr>
              <a:t>Closing Comments</a:t>
            </a:r>
          </a:p>
        </p:txBody>
      </p:sp>
      <p:sp>
        <p:nvSpPr>
          <p:cNvPr id="11" name="Content Placeholder 10">
            <a:extLst>
              <a:ext uri="{FF2B5EF4-FFF2-40B4-BE49-F238E27FC236}">
                <a16:creationId xmlns:a16="http://schemas.microsoft.com/office/drawing/2014/main" id="{C3B5CE68-3D3B-8E14-2A32-AF2FC9B0CB42}"/>
              </a:ext>
            </a:extLst>
          </p:cNvPr>
          <p:cNvSpPr>
            <a:spLocks noGrp="1"/>
          </p:cNvSpPr>
          <p:nvPr>
            <p:ph idx="1"/>
          </p:nvPr>
        </p:nvSpPr>
        <p:spPr>
          <a:xfrm>
            <a:off x="888310" y="1942319"/>
            <a:ext cx="10541690" cy="4125781"/>
          </a:xfrm>
        </p:spPr>
        <p:txBody>
          <a:bodyPr>
            <a:normAutofit fontScale="92500" lnSpcReduction="20000"/>
          </a:bodyPr>
          <a:lstStyle/>
          <a:p>
            <a:pPr>
              <a:lnSpc>
                <a:spcPct val="110000"/>
              </a:lnSpc>
              <a:spcBef>
                <a:spcPts val="0"/>
              </a:spcBef>
            </a:pPr>
            <a:r>
              <a:rPr lang="en-US" sz="2400" dirty="0">
                <a:solidFill>
                  <a:schemeClr val="bg1"/>
                </a:solidFill>
              </a:rPr>
              <a:t>Planning phase of a bigger project.</a:t>
            </a:r>
          </a:p>
          <a:p>
            <a:pPr>
              <a:lnSpc>
                <a:spcPct val="110000"/>
              </a:lnSpc>
              <a:spcBef>
                <a:spcPts val="0"/>
              </a:spcBef>
            </a:pPr>
            <a:r>
              <a:rPr lang="en-US" sz="2400" dirty="0">
                <a:solidFill>
                  <a:schemeClr val="bg1"/>
                </a:solidFill>
              </a:rPr>
              <a:t>Schedules and timelines are targets, not rigid.</a:t>
            </a:r>
          </a:p>
          <a:p>
            <a:pPr>
              <a:lnSpc>
                <a:spcPct val="110000"/>
              </a:lnSpc>
              <a:spcBef>
                <a:spcPts val="0"/>
              </a:spcBef>
            </a:pPr>
            <a:r>
              <a:rPr lang="en-US" sz="2400" dirty="0">
                <a:solidFill>
                  <a:schemeClr val="bg1"/>
                </a:solidFill>
              </a:rPr>
              <a:t>The participation of public and agencies is voluntary </a:t>
            </a:r>
            <a:r>
              <a:rPr lang="en-US" sz="2400" dirty="0">
                <a:solidFill>
                  <a:schemeClr val="accent4">
                    <a:lumMod val="60000"/>
                    <a:lumOff val="40000"/>
                  </a:schemeClr>
                </a:solidFill>
              </a:rPr>
              <a:t>BUT CRITICAL TO A SUCCESSFUL PROJECT.</a:t>
            </a:r>
          </a:p>
          <a:p>
            <a:pPr>
              <a:lnSpc>
                <a:spcPct val="110000"/>
              </a:lnSpc>
              <a:spcBef>
                <a:spcPts val="0"/>
              </a:spcBef>
            </a:pPr>
            <a:r>
              <a:rPr lang="en-US" sz="2400" dirty="0">
                <a:solidFill>
                  <a:schemeClr val="bg1"/>
                </a:solidFill>
              </a:rPr>
              <a:t>The project is intended to reflect the values and opinions of the local agencies and community whenever possible.</a:t>
            </a:r>
          </a:p>
          <a:p>
            <a:pPr>
              <a:lnSpc>
                <a:spcPct val="110000"/>
              </a:lnSpc>
              <a:spcBef>
                <a:spcPts val="0"/>
              </a:spcBef>
            </a:pPr>
            <a:r>
              <a:rPr lang="en-US" sz="2400" dirty="0">
                <a:solidFill>
                  <a:schemeClr val="bg1"/>
                </a:solidFill>
              </a:rPr>
              <a:t>Project webpage: </a:t>
            </a:r>
            <a:r>
              <a:rPr lang="en-US" sz="2400"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https://www.nrcs.usda.gov/programs-initiatives/watershed-and-flood-prevention-operations-wfpo-program/new-mexico/watershed</a:t>
            </a:r>
            <a:endParaRPr lang="en-US" sz="2400" dirty="0">
              <a:solidFill>
                <a:schemeClr val="accent4">
                  <a:lumMod val="60000"/>
                  <a:lumOff val="40000"/>
                </a:schemeClr>
              </a:solidFill>
            </a:endParaRPr>
          </a:p>
          <a:p>
            <a:pPr>
              <a:lnSpc>
                <a:spcPct val="110000"/>
              </a:lnSpc>
              <a:spcBef>
                <a:spcPts val="0"/>
              </a:spcBef>
            </a:pPr>
            <a:endParaRPr lang="en-US" sz="2400" dirty="0">
              <a:solidFill>
                <a:schemeClr val="bg1"/>
              </a:solidFill>
            </a:endParaRPr>
          </a:p>
          <a:p>
            <a:pPr marL="0" indent="0">
              <a:lnSpc>
                <a:spcPct val="110000"/>
              </a:lnSpc>
              <a:spcBef>
                <a:spcPts val="0"/>
              </a:spcBef>
              <a:buNone/>
            </a:pPr>
            <a:r>
              <a:rPr lang="en-US" sz="2400" dirty="0">
                <a:solidFill>
                  <a:schemeClr val="bg1"/>
                </a:solidFill>
              </a:rPr>
              <a:t>Contact Merceidez Fabok with the NRCS:</a:t>
            </a:r>
          </a:p>
          <a:p>
            <a:pPr>
              <a:lnSpc>
                <a:spcPct val="110000"/>
              </a:lnSpc>
              <a:spcBef>
                <a:spcPts val="0"/>
              </a:spcBef>
            </a:pPr>
            <a:r>
              <a:rPr lang="en-US" sz="2400" dirty="0">
                <a:solidFill>
                  <a:schemeClr val="accent4">
                    <a:lumMod val="60000"/>
                    <a:lumOff val="40000"/>
                  </a:schemeClr>
                </a:solidFill>
              </a:rPr>
              <a:t>Email: 	</a:t>
            </a:r>
            <a:r>
              <a:rPr lang="en-US" sz="2400" dirty="0">
                <a:solidFill>
                  <a:schemeClr val="bg1"/>
                </a:solidFill>
                <a:hlinkClick r:id="rId5">
                  <a:extLst>
                    <a:ext uri="{A12FA001-AC4F-418D-AE19-62706E023703}">
                      <ahyp:hlinkClr xmlns:ahyp="http://schemas.microsoft.com/office/drawing/2018/hyperlinkcolor" val="tx"/>
                    </a:ext>
                  </a:extLst>
                </a:hlinkClick>
              </a:rPr>
              <a:t>merceidez.fabok@usda.gov</a:t>
            </a:r>
            <a:endParaRPr lang="en-US" sz="2400" dirty="0">
              <a:solidFill>
                <a:schemeClr val="bg1"/>
              </a:solidFill>
            </a:endParaRPr>
          </a:p>
          <a:p>
            <a:pPr>
              <a:lnSpc>
                <a:spcPct val="110000"/>
              </a:lnSpc>
              <a:spcBef>
                <a:spcPts val="0"/>
              </a:spcBef>
            </a:pPr>
            <a:r>
              <a:rPr lang="en-US" sz="2400" dirty="0">
                <a:solidFill>
                  <a:schemeClr val="accent4">
                    <a:lumMod val="60000"/>
                    <a:lumOff val="40000"/>
                  </a:schemeClr>
                </a:solidFill>
              </a:rPr>
              <a:t>Mail:	 	</a:t>
            </a:r>
            <a:r>
              <a:rPr lang="en-US" sz="2400" dirty="0">
                <a:solidFill>
                  <a:schemeClr val="bg1"/>
                </a:solidFill>
              </a:rPr>
              <a:t>USDA NRCS New Mexico, </a:t>
            </a:r>
            <a:r>
              <a:rPr lang="en-US" sz="2400" dirty="0" err="1">
                <a:solidFill>
                  <a:schemeClr val="bg1"/>
                </a:solidFill>
              </a:rPr>
              <a:t>Att</a:t>
            </a:r>
            <a:r>
              <a:rPr lang="en-US" sz="2400" dirty="0">
                <a:solidFill>
                  <a:schemeClr val="bg1"/>
                </a:solidFill>
              </a:rPr>
              <a:t>: Merceidez Fabok</a:t>
            </a:r>
          </a:p>
          <a:p>
            <a:pPr marL="0" indent="0">
              <a:lnSpc>
                <a:spcPct val="110000"/>
              </a:lnSpc>
              <a:spcBef>
                <a:spcPts val="0"/>
              </a:spcBef>
              <a:buNone/>
            </a:pPr>
            <a:r>
              <a:rPr lang="en-US" sz="2400" dirty="0">
                <a:solidFill>
                  <a:schemeClr val="bg1"/>
                </a:solidFill>
              </a:rPr>
              <a:t>		100 Sun Ave. Northeast, Suite 602, Albuquerque, NM 87109-3434</a:t>
            </a:r>
          </a:p>
        </p:txBody>
      </p:sp>
      <p:sp>
        <p:nvSpPr>
          <p:cNvPr id="12" name="Content Placeholder 2">
            <a:extLst>
              <a:ext uri="{FF2B5EF4-FFF2-40B4-BE49-F238E27FC236}">
                <a16:creationId xmlns:a16="http://schemas.microsoft.com/office/drawing/2014/main" id="{746CF130-17C4-8677-FE53-6595E95DB6C7}"/>
              </a:ext>
            </a:extLst>
          </p:cNvPr>
          <p:cNvSpPr txBox="1">
            <a:spLocks/>
          </p:cNvSpPr>
          <p:nvPr/>
        </p:nvSpPr>
        <p:spPr>
          <a:xfrm>
            <a:off x="838199" y="1483974"/>
            <a:ext cx="6229762" cy="44779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dirty="0">
                <a:solidFill>
                  <a:schemeClr val="accent4">
                    <a:lumMod val="60000"/>
                    <a:lumOff val="40000"/>
                  </a:schemeClr>
                </a:solidFill>
              </a:rPr>
              <a:t>Final Thoughts</a:t>
            </a:r>
          </a:p>
        </p:txBody>
      </p:sp>
      <p:cxnSp>
        <p:nvCxnSpPr>
          <p:cNvPr id="13" name="Straight Connector 12">
            <a:extLst>
              <a:ext uri="{FF2B5EF4-FFF2-40B4-BE49-F238E27FC236}">
                <a16:creationId xmlns:a16="http://schemas.microsoft.com/office/drawing/2014/main" id="{BA515350-CC05-EAA0-3CA1-41BAC97C57F3}"/>
              </a:ext>
            </a:extLst>
          </p:cNvPr>
          <p:cNvCxnSpPr>
            <a:cxnSpLocks/>
          </p:cNvCxnSpPr>
          <p:nvPr/>
        </p:nvCxnSpPr>
        <p:spPr>
          <a:xfrm>
            <a:off x="838199" y="1931766"/>
            <a:ext cx="10591801"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D63E0-4D0A-D338-91D1-92B7343215D3}"/>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30E6123-5A0C-3230-D2F7-767BBE4FC972}"/>
              </a:ext>
            </a:extLst>
          </p:cNvPr>
          <p:cNvSpPr/>
          <p:nvPr/>
        </p:nvSpPr>
        <p:spPr>
          <a:xfrm>
            <a:off x="2166208" y="6097434"/>
            <a:ext cx="7935781"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defTabSz="914400">
              <a:lnSpc>
                <a:spcPct val="90000"/>
              </a:lnSpc>
              <a:spcBef>
                <a:spcPts val="1000"/>
              </a:spcBef>
            </a:pPr>
            <a:endParaRPr lang="en-US" sz="2400" dirty="0">
              <a:solidFill>
                <a:schemeClr val="bg1"/>
              </a:solidFill>
            </a:endParaRPr>
          </a:p>
        </p:txBody>
      </p:sp>
      <p:sp>
        <p:nvSpPr>
          <p:cNvPr id="8" name="Content Placeholder 3">
            <a:extLst>
              <a:ext uri="{FF2B5EF4-FFF2-40B4-BE49-F238E27FC236}">
                <a16:creationId xmlns:a16="http://schemas.microsoft.com/office/drawing/2014/main" id="{387992B1-61F5-1391-8BB1-7054CB7B2C18}"/>
              </a:ext>
            </a:extLst>
          </p:cNvPr>
          <p:cNvSpPr txBox="1">
            <a:spLocks/>
          </p:cNvSpPr>
          <p:nvPr/>
        </p:nvSpPr>
        <p:spPr>
          <a:xfrm>
            <a:off x="7083426" y="6122078"/>
            <a:ext cx="2932841" cy="516769"/>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dirty="0">
                <a:solidFill>
                  <a:schemeClr val="accent4">
                    <a:lumMod val="60000"/>
                    <a:lumOff val="40000"/>
                  </a:schemeClr>
                </a:solidFill>
              </a:rPr>
              <a:t>Saturday February 22, 2025</a:t>
            </a:r>
          </a:p>
        </p:txBody>
      </p:sp>
      <p:sp>
        <p:nvSpPr>
          <p:cNvPr id="9" name="Content Placeholder 2">
            <a:extLst>
              <a:ext uri="{FF2B5EF4-FFF2-40B4-BE49-F238E27FC236}">
                <a16:creationId xmlns:a16="http://schemas.microsoft.com/office/drawing/2014/main" id="{DEAD1E33-C8E9-DC2A-68B4-B6D543201251}"/>
              </a:ext>
            </a:extLst>
          </p:cNvPr>
          <p:cNvSpPr txBox="1">
            <a:spLocks/>
          </p:cNvSpPr>
          <p:nvPr/>
        </p:nvSpPr>
        <p:spPr>
          <a:xfrm>
            <a:off x="2184400" y="6093503"/>
            <a:ext cx="564453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200" dirty="0">
                <a:solidFill>
                  <a:schemeClr val="bg1"/>
                </a:solidFill>
              </a:rPr>
              <a:t>Comments/Questions are due to NRCS by:</a:t>
            </a:r>
          </a:p>
        </p:txBody>
      </p:sp>
      <p:sp>
        <p:nvSpPr>
          <p:cNvPr id="2" name="Slide Number Placeholder 1">
            <a:extLst>
              <a:ext uri="{FF2B5EF4-FFF2-40B4-BE49-F238E27FC236}">
                <a16:creationId xmlns:a16="http://schemas.microsoft.com/office/drawing/2014/main" id="{B9BF23C4-DD27-17BB-0BAA-513CA1B136BD}"/>
              </a:ext>
            </a:extLst>
          </p:cNvPr>
          <p:cNvSpPr>
            <a:spLocks noGrp="1"/>
          </p:cNvSpPr>
          <p:nvPr>
            <p:ph type="sldNum" sz="quarter" idx="12"/>
          </p:nvPr>
        </p:nvSpPr>
        <p:spPr/>
        <p:txBody>
          <a:bodyPr/>
          <a:lstStyle/>
          <a:p>
            <a:fld id="{A92EDAE8-E70E-4CC0-9CAB-68447BBE7E3F}" type="slidenum">
              <a:rPr lang="en-US" smtClean="0"/>
              <a:t>43</a:t>
            </a:fld>
            <a:endParaRPr lang="en-US" dirty="0"/>
          </a:p>
        </p:txBody>
      </p:sp>
      <p:pic>
        <p:nvPicPr>
          <p:cNvPr id="3" name="Picture 2" descr="A qr code with a white background&#10;&#10;Description automatically generated">
            <a:extLst>
              <a:ext uri="{FF2B5EF4-FFF2-40B4-BE49-F238E27FC236}">
                <a16:creationId xmlns:a16="http://schemas.microsoft.com/office/drawing/2014/main" id="{2DEF101E-181E-4945-DCB6-CE7B9F0D8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502" y="4151586"/>
            <a:ext cx="1045512" cy="1045512"/>
          </a:xfrm>
          <a:prstGeom prst="rect">
            <a:avLst/>
          </a:prstGeom>
          <a:ln w="28575">
            <a:noFill/>
          </a:ln>
        </p:spPr>
      </p:pic>
    </p:spTree>
    <p:extLst>
      <p:ext uri="{BB962C8B-B14F-4D97-AF65-F5344CB8AC3E}">
        <p14:creationId xmlns:p14="http://schemas.microsoft.com/office/powerpoint/2010/main" val="348359929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DF61E9A4-7D4A-7B82-B0CF-D232FBB6C11E}"/>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9C7562F-41C5-EAEA-5DEF-0165BC3C71A7}"/>
              </a:ext>
            </a:extLst>
          </p:cNvPr>
          <p:cNvSpPr txBox="1">
            <a:spLocks/>
          </p:cNvSpPr>
          <p:nvPr/>
        </p:nvSpPr>
        <p:spPr>
          <a:xfrm>
            <a:off x="465339" y="1549998"/>
            <a:ext cx="3804386" cy="107957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Cooperating Agency</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 </a:t>
            </a:r>
            <a:r>
              <a:rPr lang="en-US" sz="2200" dirty="0">
                <a:solidFill>
                  <a:prstClr val="white">
                    <a:lumMod val="75000"/>
                    <a:alpha val="80000"/>
                  </a:prstClr>
                </a:solidFill>
                <a:latin typeface="Calibri" panose="020F0502020204030204"/>
              </a:rPr>
              <a:t>New Mexico State University (NMSU)</a:t>
            </a:r>
            <a:endParaRPr kumimoji="0" lang="en-US" sz="2200" b="0" i="0" u="none" strike="noStrike" kern="1200" cap="none" spc="0" normalizeH="0" baseline="0" noProof="0" dirty="0">
              <a:ln>
                <a:noFill/>
              </a:ln>
              <a:solidFill>
                <a:prstClr val="white">
                  <a:lumMod val="75000"/>
                  <a:alpha val="8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5631C7-C92B-E81F-9AA1-72E957E44842}"/>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Introductions</a:t>
            </a:r>
          </a:p>
        </p:txBody>
      </p:sp>
      <p:sp>
        <p:nvSpPr>
          <p:cNvPr id="3" name="Content Placeholder 2">
            <a:extLst>
              <a:ext uri="{FF2B5EF4-FFF2-40B4-BE49-F238E27FC236}">
                <a16:creationId xmlns:a16="http://schemas.microsoft.com/office/drawing/2014/main" id="{38228B03-48CA-4560-2857-8F8C543A252C}"/>
              </a:ext>
            </a:extLst>
          </p:cNvPr>
          <p:cNvSpPr>
            <a:spLocks noGrp="1"/>
          </p:cNvSpPr>
          <p:nvPr>
            <p:ph idx="1"/>
          </p:nvPr>
        </p:nvSpPr>
        <p:spPr>
          <a:xfrm>
            <a:off x="465339" y="2716270"/>
            <a:ext cx="4972051" cy="1115532"/>
          </a:xfrm>
        </p:spPr>
        <p:txBody>
          <a:bodyPr>
            <a:normAutofit/>
          </a:bodyPr>
          <a:lstStyle/>
          <a:p>
            <a:r>
              <a:rPr lang="en-US" sz="1900" dirty="0">
                <a:solidFill>
                  <a:schemeClr val="bg1"/>
                </a:solidFill>
              </a:rPr>
              <a:t>Scott </a:t>
            </a:r>
            <a:r>
              <a:rPr lang="en-US" sz="1900" dirty="0" err="1">
                <a:solidFill>
                  <a:schemeClr val="bg1"/>
                </a:solidFill>
              </a:rPr>
              <a:t>Eschenbrenner</a:t>
            </a:r>
            <a:r>
              <a:rPr lang="en-US" sz="1900" dirty="0">
                <a:solidFill>
                  <a:schemeClr val="bg1"/>
                </a:solidFill>
              </a:rPr>
              <a:t>  |  </a:t>
            </a:r>
            <a:r>
              <a:rPr lang="en-US" sz="1900" i="1" dirty="0">
                <a:solidFill>
                  <a:schemeClr val="accent2"/>
                </a:solidFill>
              </a:rPr>
              <a:t>Special Assistant to the President</a:t>
            </a:r>
          </a:p>
          <a:p>
            <a:r>
              <a:rPr lang="en-US" sz="1900" dirty="0">
                <a:solidFill>
                  <a:schemeClr val="bg1"/>
                </a:solidFill>
              </a:rPr>
              <a:t>Valerio </a:t>
            </a:r>
            <a:r>
              <a:rPr lang="en-US" sz="1900" dirty="0" err="1">
                <a:solidFill>
                  <a:schemeClr val="bg1"/>
                </a:solidFill>
              </a:rPr>
              <a:t>Ferme</a:t>
            </a:r>
            <a:r>
              <a:rPr lang="en-US" sz="1900" dirty="0">
                <a:solidFill>
                  <a:schemeClr val="bg1"/>
                </a:solidFill>
              </a:rPr>
              <a:t>, Ph. D.  |  </a:t>
            </a:r>
            <a:r>
              <a:rPr lang="en-US" sz="1900" i="1" dirty="0">
                <a:solidFill>
                  <a:schemeClr val="accent2"/>
                </a:solidFill>
              </a:rPr>
              <a:t>President</a:t>
            </a:r>
          </a:p>
        </p:txBody>
      </p:sp>
      <p:cxnSp>
        <p:nvCxnSpPr>
          <p:cNvPr id="18" name="Straight Connector 17">
            <a:extLst>
              <a:ext uri="{FF2B5EF4-FFF2-40B4-BE49-F238E27FC236}">
                <a16:creationId xmlns:a16="http://schemas.microsoft.com/office/drawing/2014/main" id="{AD88AC9E-CA68-7D5E-BC4B-492939092AEE}"/>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12F4EA1-CFBD-A776-0DDC-1ACFC5F10BC1}"/>
              </a:ext>
            </a:extLst>
          </p:cNvPr>
          <p:cNvCxnSpPr>
            <a:cxnSpLocks/>
          </p:cNvCxnSpPr>
          <p:nvPr/>
        </p:nvCxnSpPr>
        <p:spPr>
          <a:xfrm>
            <a:off x="533764" y="1967725"/>
            <a:ext cx="3432110"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D53C74E9-EBD2-173C-086C-38C97F1894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6" name="Picture 15" descr="A red and white logo&#10;&#10;Description automatically generated">
            <a:extLst>
              <a:ext uri="{FF2B5EF4-FFF2-40B4-BE49-F238E27FC236}">
                <a16:creationId xmlns:a16="http://schemas.microsoft.com/office/drawing/2014/main" id="{5707C357-BF3D-6F0B-8168-9B81EB153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725" y="1549999"/>
            <a:ext cx="890698" cy="1002702"/>
          </a:xfrm>
          <a:prstGeom prst="rect">
            <a:avLst/>
          </a:prstGeom>
        </p:spPr>
      </p:pic>
    </p:spTree>
    <p:extLst>
      <p:ext uri="{BB962C8B-B14F-4D97-AF65-F5344CB8AC3E}">
        <p14:creationId xmlns:p14="http://schemas.microsoft.com/office/powerpoint/2010/main" val="989099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26C414F2-51DD-66AD-7B89-4F4D74864B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1C03D-E6E6-E9E9-0327-063C1C66F088}"/>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Scoping Meeting Background</a:t>
            </a:r>
          </a:p>
        </p:txBody>
      </p:sp>
      <p:cxnSp>
        <p:nvCxnSpPr>
          <p:cNvPr id="18" name="Straight Connector 17">
            <a:extLst>
              <a:ext uri="{FF2B5EF4-FFF2-40B4-BE49-F238E27FC236}">
                <a16:creationId xmlns:a16="http://schemas.microsoft.com/office/drawing/2014/main" id="{B6133253-B20A-3A57-B4BF-7525B0574A9D}"/>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E382A05A-8652-BB62-33D8-F39601EBFE20}"/>
              </a:ext>
            </a:extLst>
          </p:cNvPr>
          <p:cNvSpPr>
            <a:spLocks noGrp="1"/>
          </p:cNvSpPr>
          <p:nvPr>
            <p:ph idx="1"/>
          </p:nvPr>
        </p:nvSpPr>
        <p:spPr>
          <a:xfrm>
            <a:off x="838200" y="1500326"/>
            <a:ext cx="10515600" cy="4676637"/>
          </a:xfrm>
        </p:spPr>
        <p:txBody>
          <a:bodyPr>
            <a:normAutofit fontScale="92500" lnSpcReduction="20000"/>
          </a:bodyPr>
          <a:lstStyle/>
          <a:p>
            <a:r>
              <a:rPr lang="en-US" dirty="0">
                <a:solidFill>
                  <a:schemeClr val="bg1"/>
                </a:solidFill>
              </a:rPr>
              <a:t>Tortugas Site 1 Dam Supplemental Watershed Plan-EA project was started in 2020 by other consultants but was not completed</a:t>
            </a:r>
          </a:p>
          <a:p>
            <a:r>
              <a:rPr lang="en-US" dirty="0">
                <a:solidFill>
                  <a:schemeClr val="bg1"/>
                </a:solidFill>
              </a:rPr>
              <a:t>The following was accomplished:</a:t>
            </a:r>
          </a:p>
          <a:p>
            <a:pPr lvl="1"/>
            <a:r>
              <a:rPr lang="en-US" dirty="0">
                <a:solidFill>
                  <a:schemeClr val="bg1"/>
                </a:solidFill>
              </a:rPr>
              <a:t>Initial agency and public scoping meetings held in 2021</a:t>
            </a:r>
          </a:p>
          <a:p>
            <a:pPr lvl="1"/>
            <a:r>
              <a:rPr lang="en-US" dirty="0">
                <a:solidFill>
                  <a:schemeClr val="bg1"/>
                </a:solidFill>
              </a:rPr>
              <a:t>Data collection</a:t>
            </a:r>
          </a:p>
          <a:p>
            <a:pPr lvl="1"/>
            <a:r>
              <a:rPr lang="en-US" dirty="0">
                <a:solidFill>
                  <a:schemeClr val="bg1"/>
                </a:solidFill>
              </a:rPr>
              <a:t>Hydrology</a:t>
            </a:r>
          </a:p>
          <a:p>
            <a:pPr lvl="1"/>
            <a:r>
              <a:rPr lang="en-US" dirty="0">
                <a:solidFill>
                  <a:schemeClr val="bg1"/>
                </a:solidFill>
              </a:rPr>
              <a:t>Environmental and cultural resources</a:t>
            </a:r>
          </a:p>
          <a:p>
            <a:r>
              <a:rPr lang="en-US" dirty="0">
                <a:solidFill>
                  <a:schemeClr val="bg1"/>
                </a:solidFill>
              </a:rPr>
              <a:t>As of September 2024 the project has been restarted with a new team of consultants</a:t>
            </a:r>
          </a:p>
          <a:p>
            <a:r>
              <a:rPr lang="en-US" dirty="0">
                <a:solidFill>
                  <a:schemeClr val="bg1"/>
                </a:solidFill>
              </a:rPr>
              <a:t>Today’s Agency/Tribal/Stakeholder scoping meeting to reintroduce personnel to the project and to make sure concerns are incorporated</a:t>
            </a:r>
          </a:p>
          <a:p>
            <a:r>
              <a:rPr lang="en-US" dirty="0">
                <a:solidFill>
                  <a:schemeClr val="bg1"/>
                </a:solidFill>
              </a:rPr>
              <a:t>The goal is to use what was done previously and to move the project forward</a:t>
            </a:r>
          </a:p>
          <a:p>
            <a:pPr marL="0" indent="0">
              <a:buNone/>
            </a:pPr>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sp>
        <p:nvSpPr>
          <p:cNvPr id="3" name="Slide Number Placeholder 2">
            <a:extLst>
              <a:ext uri="{FF2B5EF4-FFF2-40B4-BE49-F238E27FC236}">
                <a16:creationId xmlns:a16="http://schemas.microsoft.com/office/drawing/2014/main" id="{06874C1E-206F-8882-A825-CBB2B14A7D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708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8DE873-715D-8A5F-A44B-4956C2688E9E}"/>
              </a:ext>
            </a:extLst>
          </p:cNvPr>
          <p:cNvPicPr>
            <a:picLocks noChangeAspect="1"/>
          </p:cNvPicPr>
          <p:nvPr/>
        </p:nvPicPr>
        <p:blipFill>
          <a:blip r:embed="rId4"/>
          <a:stretch>
            <a:fillRect/>
          </a:stretch>
        </p:blipFill>
        <p:spPr>
          <a:xfrm>
            <a:off x="838199" y="1474134"/>
            <a:ext cx="2671020" cy="3295090"/>
          </a:xfrm>
          <a:prstGeom prst="rect">
            <a:avLst/>
          </a:prstGeom>
        </p:spPr>
      </p:pic>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Project Location</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AF9001DF-119B-70EA-7AC5-9486396778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621B1120-F69E-684C-C1EE-75E8908980D8}"/>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A8E6371-F938-6549-9DB8-A78FEA718C33}"/>
              </a:ext>
            </a:extLst>
          </p:cNvPr>
          <p:cNvCxnSpPr>
            <a:cxnSpLocks/>
            <a:stCxn id="10" idx="0"/>
          </p:cNvCxnSpPr>
          <p:nvPr/>
        </p:nvCxnSpPr>
        <p:spPr>
          <a:xfrm flipV="1">
            <a:off x="1913684" y="1427202"/>
            <a:ext cx="1815354" cy="224944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C6BA008-ADE0-D808-A666-AE175C8A6BB0}"/>
              </a:ext>
            </a:extLst>
          </p:cNvPr>
          <p:cNvCxnSpPr>
            <a:cxnSpLocks/>
            <a:stCxn id="10" idx="2"/>
          </p:cNvCxnSpPr>
          <p:nvPr/>
        </p:nvCxnSpPr>
        <p:spPr>
          <a:xfrm>
            <a:off x="1913684" y="3798094"/>
            <a:ext cx="1815354" cy="251067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108B3985-1B2B-6FDE-EF5F-7E1C5528DE31}"/>
              </a:ext>
            </a:extLst>
          </p:cNvPr>
          <p:cNvSpPr/>
          <p:nvPr/>
        </p:nvSpPr>
        <p:spPr>
          <a:xfrm>
            <a:off x="1833002" y="3676650"/>
            <a:ext cx="161364" cy="1214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B7B190E-7B02-4CBF-FEAD-4DC353CA5A96}"/>
              </a:ext>
            </a:extLst>
          </p:cNvPr>
          <p:cNvPicPr>
            <a:picLocks noChangeAspect="1"/>
          </p:cNvPicPr>
          <p:nvPr/>
        </p:nvPicPr>
        <p:blipFill>
          <a:blip r:embed="rId5"/>
          <a:stretch>
            <a:fillRect/>
          </a:stretch>
        </p:blipFill>
        <p:spPr>
          <a:xfrm>
            <a:off x="3764351" y="1427202"/>
            <a:ext cx="7689675" cy="4881570"/>
          </a:xfrm>
          <a:prstGeom prst="rect">
            <a:avLst/>
          </a:prstGeom>
          <a:ln w="38100">
            <a:solidFill>
              <a:srgbClr val="FF0000"/>
            </a:solidFill>
          </a:ln>
        </p:spPr>
      </p:pic>
      <p:pic>
        <p:nvPicPr>
          <p:cNvPr id="13" name="Picture 12">
            <a:extLst>
              <a:ext uri="{FF2B5EF4-FFF2-40B4-BE49-F238E27FC236}">
                <a16:creationId xmlns:a16="http://schemas.microsoft.com/office/drawing/2014/main" id="{0A39F097-8960-8893-A949-542A172B3F94}"/>
              </a:ext>
            </a:extLst>
          </p:cNvPr>
          <p:cNvPicPr>
            <a:picLocks noChangeAspect="1"/>
          </p:cNvPicPr>
          <p:nvPr/>
        </p:nvPicPr>
        <p:blipFill>
          <a:blip r:embed="rId6"/>
          <a:stretch>
            <a:fillRect/>
          </a:stretch>
        </p:blipFill>
        <p:spPr>
          <a:xfrm>
            <a:off x="8677742" y="5412395"/>
            <a:ext cx="2676899" cy="857370"/>
          </a:xfrm>
          <a:prstGeom prst="rect">
            <a:avLst/>
          </a:prstGeom>
        </p:spPr>
      </p:pic>
      <p:pic>
        <p:nvPicPr>
          <p:cNvPr id="14" name="Picture 13">
            <a:extLst>
              <a:ext uri="{FF2B5EF4-FFF2-40B4-BE49-F238E27FC236}">
                <a16:creationId xmlns:a16="http://schemas.microsoft.com/office/drawing/2014/main" id="{28FF04A3-0124-57DE-00FC-43BE2F98F75E}"/>
              </a:ext>
            </a:extLst>
          </p:cNvPr>
          <p:cNvPicPr>
            <a:picLocks noChangeAspect="1"/>
          </p:cNvPicPr>
          <p:nvPr/>
        </p:nvPicPr>
        <p:blipFill>
          <a:blip r:embed="rId7"/>
          <a:stretch>
            <a:fillRect/>
          </a:stretch>
        </p:blipFill>
        <p:spPr>
          <a:xfrm>
            <a:off x="3904285" y="5782597"/>
            <a:ext cx="1800476" cy="428685"/>
          </a:xfrm>
          <a:prstGeom prst="rect">
            <a:avLst/>
          </a:prstGeom>
        </p:spPr>
      </p:pic>
      <p:cxnSp>
        <p:nvCxnSpPr>
          <p:cNvPr id="4" name="Straight Arrow Connector 3">
            <a:extLst>
              <a:ext uri="{FF2B5EF4-FFF2-40B4-BE49-F238E27FC236}">
                <a16:creationId xmlns:a16="http://schemas.microsoft.com/office/drawing/2014/main" id="{8B415396-2477-59DA-EA43-49AF11B984B5}"/>
              </a:ext>
            </a:extLst>
          </p:cNvPr>
          <p:cNvCxnSpPr>
            <a:cxnSpLocks/>
          </p:cNvCxnSpPr>
          <p:nvPr/>
        </p:nvCxnSpPr>
        <p:spPr>
          <a:xfrm flipH="1" flipV="1">
            <a:off x="5964195" y="4390768"/>
            <a:ext cx="1210962" cy="50357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A9AFF69-2550-B752-1DDA-FA9159A518D6}"/>
              </a:ext>
            </a:extLst>
          </p:cNvPr>
          <p:cNvSpPr txBox="1"/>
          <p:nvPr/>
        </p:nvSpPr>
        <p:spPr>
          <a:xfrm>
            <a:off x="7175157" y="4630557"/>
            <a:ext cx="1210962" cy="646331"/>
          </a:xfrm>
          <a:prstGeom prst="rect">
            <a:avLst/>
          </a:prstGeom>
          <a:solidFill>
            <a:schemeClr val="bg1"/>
          </a:solidFill>
        </p:spPr>
        <p:txBody>
          <a:bodyPr wrap="square" rtlCol="0">
            <a:spAutoFit/>
          </a:bodyPr>
          <a:lstStyle/>
          <a:p>
            <a:r>
              <a:rPr lang="en-US" dirty="0"/>
              <a:t>Tortugas Site 1 Dam</a:t>
            </a:r>
          </a:p>
        </p:txBody>
      </p:sp>
      <p:sp>
        <p:nvSpPr>
          <p:cNvPr id="7" name="Oval 6">
            <a:extLst>
              <a:ext uri="{FF2B5EF4-FFF2-40B4-BE49-F238E27FC236}">
                <a16:creationId xmlns:a16="http://schemas.microsoft.com/office/drawing/2014/main" id="{04E526F7-D88D-20AA-3998-047FA2028734}"/>
              </a:ext>
            </a:extLst>
          </p:cNvPr>
          <p:cNvSpPr/>
          <p:nvPr/>
        </p:nvSpPr>
        <p:spPr>
          <a:xfrm>
            <a:off x="1855596" y="3706960"/>
            <a:ext cx="58088" cy="608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33A8EA81-7179-1712-57A4-D5CE0B9C47C6}"/>
              </a:ext>
            </a:extLst>
          </p:cNvPr>
          <p:cNvCxnSpPr>
            <a:cxnSpLocks/>
          </p:cNvCxnSpPr>
          <p:nvPr/>
        </p:nvCxnSpPr>
        <p:spPr>
          <a:xfrm>
            <a:off x="2928322" y="3879207"/>
            <a:ext cx="387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7BC651D-DFF3-6727-2873-34DF93CAEFD7}"/>
              </a:ext>
            </a:extLst>
          </p:cNvPr>
          <p:cNvCxnSpPr>
            <a:cxnSpLocks/>
          </p:cNvCxnSpPr>
          <p:nvPr/>
        </p:nvCxnSpPr>
        <p:spPr>
          <a:xfrm>
            <a:off x="1305215" y="3975510"/>
            <a:ext cx="2318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0B55F5F-522C-BE4F-43D3-7B91B028F96F}"/>
              </a:ext>
            </a:extLst>
          </p:cNvPr>
          <p:cNvCxnSpPr>
            <a:cxnSpLocks/>
          </p:cNvCxnSpPr>
          <p:nvPr/>
        </p:nvCxnSpPr>
        <p:spPr>
          <a:xfrm>
            <a:off x="1310825" y="3978315"/>
            <a:ext cx="0" cy="1299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65C79B3-5401-AFD8-9F36-8C0DB4C8FE46}"/>
              </a:ext>
            </a:extLst>
          </p:cNvPr>
          <p:cNvCxnSpPr>
            <a:cxnSpLocks/>
          </p:cNvCxnSpPr>
          <p:nvPr/>
        </p:nvCxnSpPr>
        <p:spPr>
          <a:xfrm>
            <a:off x="969561" y="4043285"/>
            <a:ext cx="0" cy="1299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04951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25F6E1-5401-4F16-4F47-2705F4C39E82}"/>
              </a:ext>
            </a:extLst>
          </p:cNvPr>
          <p:cNvPicPr>
            <a:picLocks noChangeAspect="1"/>
          </p:cNvPicPr>
          <p:nvPr/>
        </p:nvPicPr>
        <p:blipFill>
          <a:blip r:embed="rId4"/>
          <a:stretch>
            <a:fillRect/>
          </a:stretch>
        </p:blipFill>
        <p:spPr>
          <a:xfrm>
            <a:off x="3549106" y="1643754"/>
            <a:ext cx="8287636" cy="4623243"/>
          </a:xfrm>
          <a:prstGeom prst="rect">
            <a:avLst/>
          </a:prstGeom>
          <a:ln w="38100">
            <a:solidFill>
              <a:srgbClr val="FF0000"/>
            </a:solidFill>
          </a:ln>
        </p:spPr>
      </p:pic>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Dam Components</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BEA7318-FFC1-3D88-20F2-E70084D37B10}"/>
              </a:ext>
            </a:extLst>
          </p:cNvPr>
          <p:cNvCxnSpPr/>
          <p:nvPr/>
        </p:nvCxnSpPr>
        <p:spPr>
          <a:xfrm flipV="1">
            <a:off x="11701677" y="5161518"/>
            <a:ext cx="0" cy="4794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37751E0-5F6D-7E1E-BBE6-194D30DE10C4}"/>
              </a:ext>
            </a:extLst>
          </p:cNvPr>
          <p:cNvSpPr txBox="1"/>
          <p:nvPr/>
        </p:nvSpPr>
        <p:spPr>
          <a:xfrm>
            <a:off x="11454026" y="5587425"/>
            <a:ext cx="2694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panose="020F0502020204030204"/>
                <a:ea typeface="+mn-ea"/>
                <a:cs typeface="+mn-cs"/>
              </a:rPr>
              <a:t>N</a:t>
            </a:r>
          </a:p>
        </p:txBody>
      </p:sp>
      <p:sp>
        <p:nvSpPr>
          <p:cNvPr id="6" name="Rectangle 5">
            <a:extLst>
              <a:ext uri="{FF2B5EF4-FFF2-40B4-BE49-F238E27FC236}">
                <a16:creationId xmlns:a16="http://schemas.microsoft.com/office/drawing/2014/main" id="{6B031223-CBA5-AB6B-9F2F-1E5DB1025F95}"/>
              </a:ext>
            </a:extLst>
          </p:cNvPr>
          <p:cNvSpPr/>
          <p:nvPr/>
        </p:nvSpPr>
        <p:spPr>
          <a:xfrm rot="19081605">
            <a:off x="4919547" y="4674426"/>
            <a:ext cx="1060315" cy="162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 University </a:t>
            </a:r>
            <a:r>
              <a:rPr lang="en-US" sz="1000" dirty="0">
                <a:solidFill>
                  <a:prstClr val="black"/>
                </a:solidFill>
                <a:latin typeface="Calibri" panose="020F0502020204030204"/>
              </a:rPr>
              <a:t>Ave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3BF6A55-6674-F021-16F7-38BC28D7B1D5}"/>
              </a:ext>
            </a:extLst>
          </p:cNvPr>
          <p:cNvSpPr/>
          <p:nvPr/>
        </p:nvSpPr>
        <p:spPr>
          <a:xfrm>
            <a:off x="5598780" y="5784040"/>
            <a:ext cx="805248" cy="2571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NMSU Golf Course</a:t>
            </a:r>
          </a:p>
        </p:txBody>
      </p:sp>
      <p:sp>
        <p:nvSpPr>
          <p:cNvPr id="9" name="Rectangle 8">
            <a:extLst>
              <a:ext uri="{FF2B5EF4-FFF2-40B4-BE49-F238E27FC236}">
                <a16:creationId xmlns:a16="http://schemas.microsoft.com/office/drawing/2014/main" id="{A15F1894-CE9E-9964-FE3B-3F23D98C7BE6}"/>
              </a:ext>
            </a:extLst>
          </p:cNvPr>
          <p:cNvSpPr/>
          <p:nvPr/>
        </p:nvSpPr>
        <p:spPr>
          <a:xfrm rot="4612512">
            <a:off x="3835279" y="3470375"/>
            <a:ext cx="926088" cy="130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 Telshor Blvd</a:t>
            </a:r>
          </a:p>
        </p:txBody>
      </p:sp>
      <p:sp>
        <p:nvSpPr>
          <p:cNvPr id="10" name="Rectangle 9">
            <a:extLst>
              <a:ext uri="{FF2B5EF4-FFF2-40B4-BE49-F238E27FC236}">
                <a16:creationId xmlns:a16="http://schemas.microsoft.com/office/drawing/2014/main" id="{DB572875-F005-30E9-B720-4E86D88FC645}"/>
              </a:ext>
            </a:extLst>
          </p:cNvPr>
          <p:cNvSpPr/>
          <p:nvPr/>
        </p:nvSpPr>
        <p:spPr>
          <a:xfrm rot="20072017">
            <a:off x="9194869" y="2760860"/>
            <a:ext cx="1196173" cy="137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Dripping Springs Rd</a:t>
            </a:r>
          </a:p>
        </p:txBody>
      </p:sp>
      <p:sp>
        <p:nvSpPr>
          <p:cNvPr id="3" name="Content Placeholder 10">
            <a:extLst>
              <a:ext uri="{FF2B5EF4-FFF2-40B4-BE49-F238E27FC236}">
                <a16:creationId xmlns:a16="http://schemas.microsoft.com/office/drawing/2014/main" id="{908A8478-7DA1-717B-30FD-F62579FE2536}"/>
              </a:ext>
            </a:extLst>
          </p:cNvPr>
          <p:cNvSpPr txBox="1">
            <a:spLocks/>
          </p:cNvSpPr>
          <p:nvPr/>
        </p:nvSpPr>
        <p:spPr>
          <a:xfrm>
            <a:off x="808613" y="1500326"/>
            <a:ext cx="2558467" cy="263971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Riser Structure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Principal Spillway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Auxiliary Spillway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Dam (Embankment) Crest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FF14A7E-C3DC-DE7F-2F67-E455795336FB}"/>
              </a:ext>
            </a:extLst>
          </p:cNvPr>
          <p:cNvSpPr txBox="1"/>
          <p:nvPr/>
        </p:nvSpPr>
        <p:spPr>
          <a:xfrm>
            <a:off x="8876073" y="5314396"/>
            <a:ext cx="1307258"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Auxiliary SW</a:t>
            </a:r>
          </a:p>
        </p:txBody>
      </p:sp>
      <p:sp>
        <p:nvSpPr>
          <p:cNvPr id="8" name="TextBox 7">
            <a:extLst>
              <a:ext uri="{FF2B5EF4-FFF2-40B4-BE49-F238E27FC236}">
                <a16:creationId xmlns:a16="http://schemas.microsoft.com/office/drawing/2014/main" id="{BD198E36-3E48-B0B8-4AA3-DF9714ECA865}"/>
              </a:ext>
            </a:extLst>
          </p:cNvPr>
          <p:cNvSpPr txBox="1"/>
          <p:nvPr/>
        </p:nvSpPr>
        <p:spPr>
          <a:xfrm>
            <a:off x="7051522" y="2614798"/>
            <a:ext cx="1175230"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Dam Crest</a:t>
            </a:r>
          </a:p>
        </p:txBody>
      </p:sp>
      <p:sp>
        <p:nvSpPr>
          <p:cNvPr id="13" name="TextBox 12">
            <a:extLst>
              <a:ext uri="{FF2B5EF4-FFF2-40B4-BE49-F238E27FC236}">
                <a16:creationId xmlns:a16="http://schemas.microsoft.com/office/drawing/2014/main" id="{12A0FAAC-DF35-BD6C-0DAD-4F5DEB4B73C6}"/>
              </a:ext>
            </a:extLst>
          </p:cNvPr>
          <p:cNvSpPr txBox="1"/>
          <p:nvPr/>
        </p:nvSpPr>
        <p:spPr>
          <a:xfrm>
            <a:off x="7130158" y="4004798"/>
            <a:ext cx="1969721" cy="584775"/>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Riser Structure &amp; Principal SW Conduit</a:t>
            </a:r>
          </a:p>
        </p:txBody>
      </p:sp>
      <p:sp>
        <p:nvSpPr>
          <p:cNvPr id="15" name="TextBox 14">
            <a:extLst>
              <a:ext uri="{FF2B5EF4-FFF2-40B4-BE49-F238E27FC236}">
                <a16:creationId xmlns:a16="http://schemas.microsoft.com/office/drawing/2014/main" id="{651C5337-7B96-B833-B93B-FEEBE19698E0}"/>
              </a:ext>
            </a:extLst>
          </p:cNvPr>
          <p:cNvSpPr txBox="1"/>
          <p:nvPr/>
        </p:nvSpPr>
        <p:spPr>
          <a:xfrm>
            <a:off x="7130158" y="3403567"/>
            <a:ext cx="981747"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Reservoir</a:t>
            </a:r>
          </a:p>
        </p:txBody>
      </p:sp>
      <p:cxnSp>
        <p:nvCxnSpPr>
          <p:cNvPr id="16" name="Straight Connector 15">
            <a:extLst>
              <a:ext uri="{FF2B5EF4-FFF2-40B4-BE49-F238E27FC236}">
                <a16:creationId xmlns:a16="http://schemas.microsoft.com/office/drawing/2014/main" id="{DE2A52AE-C276-5D8D-1B53-C900F569DBCA}"/>
              </a:ext>
            </a:extLst>
          </p:cNvPr>
          <p:cNvCxnSpPr>
            <a:cxnSpLocks/>
          </p:cNvCxnSpPr>
          <p:nvPr/>
        </p:nvCxnSpPr>
        <p:spPr>
          <a:xfrm flipV="1">
            <a:off x="6611496" y="4686133"/>
            <a:ext cx="196732" cy="280572"/>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0737E1-EB2A-0EA8-327E-B6F6A3AC5E85}"/>
              </a:ext>
            </a:extLst>
          </p:cNvPr>
          <p:cNvCxnSpPr>
            <a:cxnSpLocks/>
          </p:cNvCxnSpPr>
          <p:nvPr/>
        </p:nvCxnSpPr>
        <p:spPr>
          <a:xfrm>
            <a:off x="8389859" y="5029311"/>
            <a:ext cx="162499" cy="6655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F94468-60A4-E323-0A66-C7A6BD156CF0}"/>
              </a:ext>
            </a:extLst>
          </p:cNvPr>
          <p:cNvCxnSpPr>
            <a:cxnSpLocks/>
          </p:cNvCxnSpPr>
          <p:nvPr/>
        </p:nvCxnSpPr>
        <p:spPr>
          <a:xfrm flipH="1">
            <a:off x="8461230" y="5677547"/>
            <a:ext cx="92024" cy="4570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C862F1-DD17-F9D8-797F-51463761496C}"/>
              </a:ext>
            </a:extLst>
          </p:cNvPr>
          <p:cNvCxnSpPr>
            <a:cxnSpLocks/>
          </p:cNvCxnSpPr>
          <p:nvPr/>
        </p:nvCxnSpPr>
        <p:spPr>
          <a:xfrm flipH="1">
            <a:off x="8196892" y="6134562"/>
            <a:ext cx="264338" cy="1046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4643967-AFBA-7B81-9AD6-6853A6FA8A7D}"/>
              </a:ext>
            </a:extLst>
          </p:cNvPr>
          <p:cNvCxnSpPr>
            <a:cxnSpLocks/>
          </p:cNvCxnSpPr>
          <p:nvPr/>
        </p:nvCxnSpPr>
        <p:spPr>
          <a:xfrm flipH="1">
            <a:off x="7661479" y="6239234"/>
            <a:ext cx="535413" cy="277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94CE42-68B3-99D0-4835-4364F4C5072E}"/>
              </a:ext>
            </a:extLst>
          </p:cNvPr>
          <p:cNvCxnSpPr>
            <a:cxnSpLocks/>
          </p:cNvCxnSpPr>
          <p:nvPr/>
        </p:nvCxnSpPr>
        <p:spPr>
          <a:xfrm rot="5400000" flipH="1">
            <a:off x="7424167" y="5998927"/>
            <a:ext cx="55867" cy="4862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7F3B0E-C481-5698-D1EA-0DA64FC0A896}"/>
              </a:ext>
            </a:extLst>
          </p:cNvPr>
          <p:cNvCxnSpPr>
            <a:cxnSpLocks/>
          </p:cNvCxnSpPr>
          <p:nvPr/>
        </p:nvCxnSpPr>
        <p:spPr>
          <a:xfrm flipH="1" flipV="1">
            <a:off x="7303282" y="5617676"/>
            <a:ext cx="548418" cy="598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E91865E-C169-251F-1C43-27D22400912D}"/>
              </a:ext>
            </a:extLst>
          </p:cNvPr>
          <p:cNvCxnSpPr>
            <a:cxnSpLocks/>
          </p:cNvCxnSpPr>
          <p:nvPr/>
        </p:nvCxnSpPr>
        <p:spPr>
          <a:xfrm flipH="1">
            <a:off x="6783457" y="4422537"/>
            <a:ext cx="350674" cy="28057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3486E65B-FEF7-B07D-2984-DB1F01A882FC}"/>
              </a:ext>
            </a:extLst>
          </p:cNvPr>
          <p:cNvCxnSpPr>
            <a:cxnSpLocks/>
          </p:cNvCxnSpPr>
          <p:nvPr/>
        </p:nvCxnSpPr>
        <p:spPr>
          <a:xfrm flipH="1">
            <a:off x="6709862" y="2892860"/>
            <a:ext cx="350674" cy="28057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28677C73-6C0D-1C76-577D-AA0377C58400}"/>
              </a:ext>
            </a:extLst>
          </p:cNvPr>
          <p:cNvCxnSpPr>
            <a:cxnSpLocks/>
            <a:stCxn id="4" idx="1"/>
          </p:cNvCxnSpPr>
          <p:nvPr/>
        </p:nvCxnSpPr>
        <p:spPr>
          <a:xfrm flipH="1">
            <a:off x="8274674" y="5483673"/>
            <a:ext cx="601399" cy="17025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3192978"/>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67216BF4-0A29-9E0A-750C-2331E627B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467F0-86FF-8143-EC6A-4E883B24BFD0}"/>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Project Background</a:t>
            </a:r>
          </a:p>
        </p:txBody>
      </p:sp>
      <p:cxnSp>
        <p:nvCxnSpPr>
          <p:cNvPr id="18" name="Straight Connector 17">
            <a:extLst>
              <a:ext uri="{FF2B5EF4-FFF2-40B4-BE49-F238E27FC236}">
                <a16:creationId xmlns:a16="http://schemas.microsoft.com/office/drawing/2014/main" id="{C5FF9958-8E81-430A-D241-6CD83B4E3BCB}"/>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7D547E76-3890-65C1-7635-6319C2753C2E}"/>
              </a:ext>
            </a:extLst>
          </p:cNvPr>
          <p:cNvSpPr>
            <a:spLocks noGrp="1"/>
          </p:cNvSpPr>
          <p:nvPr>
            <p:ph idx="1"/>
          </p:nvPr>
        </p:nvSpPr>
        <p:spPr>
          <a:xfrm>
            <a:off x="838200" y="1500326"/>
            <a:ext cx="10515600" cy="4676637"/>
          </a:xfrm>
        </p:spPr>
        <p:txBody>
          <a:bodyPr>
            <a:normAutofit fontScale="85000" lnSpcReduction="20000"/>
          </a:bodyPr>
          <a:lstStyle/>
          <a:p>
            <a:r>
              <a:rPr lang="en-US" dirty="0">
                <a:solidFill>
                  <a:schemeClr val="bg1"/>
                </a:solidFill>
              </a:rPr>
              <a:t>Dam constructed in 1962 and modified in 1968 to provide flood prevention and watershed protection</a:t>
            </a:r>
          </a:p>
          <a:p>
            <a:r>
              <a:rPr lang="en-US" dirty="0">
                <a:solidFill>
                  <a:schemeClr val="bg1"/>
                </a:solidFill>
              </a:rPr>
              <a:t>Originally classified as significant hazard potential but now rated as </a:t>
            </a:r>
            <a:r>
              <a:rPr lang="en-US" dirty="0">
                <a:solidFill>
                  <a:schemeClr val="accent4">
                    <a:lumMod val="60000"/>
                    <a:lumOff val="40000"/>
                  </a:schemeClr>
                </a:solidFill>
              </a:rPr>
              <a:t>high hazard potential</a:t>
            </a:r>
            <a:endParaRPr lang="en-US" dirty="0">
              <a:solidFill>
                <a:schemeClr val="bg1"/>
              </a:solidFill>
            </a:endParaRPr>
          </a:p>
          <a:p>
            <a:r>
              <a:rPr lang="en-US" dirty="0">
                <a:solidFill>
                  <a:schemeClr val="bg1"/>
                </a:solidFill>
              </a:rPr>
              <a:t>Documents previously completed found that the dam </a:t>
            </a:r>
            <a:r>
              <a:rPr lang="en-US" dirty="0">
                <a:solidFill>
                  <a:schemeClr val="accent4">
                    <a:lumMod val="60000"/>
                    <a:lumOff val="40000"/>
                  </a:schemeClr>
                </a:solidFill>
              </a:rPr>
              <a:t>does not meet</a:t>
            </a:r>
            <a:r>
              <a:rPr lang="en-US" dirty="0">
                <a:solidFill>
                  <a:schemeClr val="bg1"/>
                </a:solidFill>
              </a:rPr>
              <a:t> current design and safety standards with the following deficiencies: </a:t>
            </a:r>
          </a:p>
          <a:p>
            <a:pPr marL="800100" lvl="1" indent="-342900">
              <a:lnSpc>
                <a:spcPct val="107000"/>
              </a:lnSpc>
              <a:spcAft>
                <a:spcPts val="800"/>
              </a:spcAft>
              <a:buFont typeface="Symbol" panose="05050102010706020507" pitchFamily="18" charset="2"/>
              <a:buChar char=""/>
            </a:pPr>
            <a:r>
              <a:rPr lang="en-US" dirty="0">
                <a:solidFill>
                  <a:schemeClr val="bg1"/>
                </a:solidFill>
              </a:rPr>
              <a:t>Inadequate principal and/or auxiliary spillway capacity and elevation</a:t>
            </a:r>
          </a:p>
          <a:p>
            <a:pPr marL="800100" lvl="1" indent="-342900">
              <a:lnSpc>
                <a:spcPct val="107000"/>
              </a:lnSpc>
              <a:spcAft>
                <a:spcPts val="800"/>
              </a:spcAft>
              <a:buFont typeface="Symbol" panose="05050102010706020507" pitchFamily="18" charset="2"/>
              <a:buChar char=""/>
            </a:pPr>
            <a:r>
              <a:rPr lang="en-US" dirty="0">
                <a:solidFill>
                  <a:schemeClr val="bg1"/>
                </a:solidFill>
              </a:rPr>
              <a:t>Insufficient embankment crest width  </a:t>
            </a:r>
          </a:p>
          <a:p>
            <a:pPr marL="800100" lvl="1" indent="-342900">
              <a:lnSpc>
                <a:spcPct val="107000"/>
              </a:lnSpc>
              <a:spcAft>
                <a:spcPts val="800"/>
              </a:spcAft>
              <a:buFont typeface="Symbol" panose="05050102010706020507" pitchFamily="18" charset="2"/>
              <a:buChar char=""/>
            </a:pPr>
            <a:r>
              <a:rPr lang="en-US" dirty="0">
                <a:solidFill>
                  <a:schemeClr val="bg1"/>
                </a:solidFill>
              </a:rPr>
              <a:t>No embankment filters for drainage and seepage management</a:t>
            </a:r>
          </a:p>
          <a:p>
            <a:pPr marL="800100" lvl="1" indent="-342900">
              <a:lnSpc>
                <a:spcPct val="107000"/>
              </a:lnSpc>
              <a:spcAft>
                <a:spcPts val="800"/>
              </a:spcAft>
              <a:buFont typeface="Symbol" panose="05050102010706020507" pitchFamily="18" charset="2"/>
              <a:buChar char=""/>
            </a:pPr>
            <a:r>
              <a:rPr lang="en-US" dirty="0">
                <a:solidFill>
                  <a:schemeClr val="bg1"/>
                </a:solidFill>
              </a:rPr>
              <a:t>Inundation of Dripping Springs Road with reservoir levels greater than 4,118 ft</a:t>
            </a:r>
          </a:p>
          <a:p>
            <a:pPr marL="800100" lvl="1" indent="-342900">
              <a:lnSpc>
                <a:spcPct val="107000"/>
              </a:lnSpc>
              <a:spcAft>
                <a:spcPts val="800"/>
              </a:spcAft>
              <a:buFont typeface="Symbol" panose="05050102010706020507" pitchFamily="18" charset="2"/>
              <a:buChar char=""/>
            </a:pPr>
            <a:r>
              <a:rPr lang="en-US" dirty="0">
                <a:solidFill>
                  <a:schemeClr val="bg1"/>
                </a:solidFill>
              </a:rPr>
              <a:t>Excessive erosion on both upstream and downstream slopes</a:t>
            </a:r>
          </a:p>
          <a:p>
            <a:pPr marL="800100" lvl="1" indent="-342900">
              <a:lnSpc>
                <a:spcPct val="107000"/>
              </a:lnSpc>
              <a:spcAft>
                <a:spcPts val="800"/>
              </a:spcAft>
              <a:buFont typeface="Symbol" panose="05050102010706020507" pitchFamily="18" charset="2"/>
              <a:buChar char=""/>
            </a:pPr>
            <a:r>
              <a:rPr lang="en-US" dirty="0">
                <a:solidFill>
                  <a:schemeClr val="bg1"/>
                </a:solidFill>
              </a:rPr>
              <a:t>Other deficiencies may still be identified</a:t>
            </a:r>
          </a:p>
          <a:p>
            <a:pPr lvl="1"/>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sp>
        <p:nvSpPr>
          <p:cNvPr id="3" name="Slide Number Placeholder 2">
            <a:extLst>
              <a:ext uri="{FF2B5EF4-FFF2-40B4-BE49-F238E27FC236}">
                <a16:creationId xmlns:a16="http://schemas.microsoft.com/office/drawing/2014/main" id="{3ED9C8DE-DEE2-863D-DD36-EE575C179C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DAE8-E70E-4CC0-9CAB-68447BBE7E3F}"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361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D25A68E8647C40A917863A659D36D5" ma:contentTypeVersion="14" ma:contentTypeDescription="Create a new document." ma:contentTypeScope="" ma:versionID="f13ea7a6219819d4ef4283175ef6c0f0">
  <xsd:schema xmlns:xsd="http://www.w3.org/2001/XMLSchema" xmlns:xs="http://www.w3.org/2001/XMLSchema" xmlns:p="http://schemas.microsoft.com/office/2006/metadata/properties" xmlns:ns2="cbba0903-fb8b-49df-a986-e15087dc35c7" xmlns:ns3="8ea3978e-56ee-434e-8f52-19924cc4d303" targetNamespace="http://schemas.microsoft.com/office/2006/metadata/properties" ma:root="true" ma:fieldsID="d30b342f738039f4b7daad8cb68c2220" ns2:_="" ns3:_="">
    <xsd:import namespace="cbba0903-fb8b-49df-a986-e15087dc35c7"/>
    <xsd:import namespace="8ea3978e-56ee-434e-8f52-19924cc4d3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a0903-fb8b-49df-a986-e15087dc3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20b3a9a-9178-4a6d-b079-fdfb03e9f17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a3978e-56ee-434e-8f52-19924cc4d30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86f3340-f4c7-47b8-b410-dd10d0050b68}" ma:internalName="TaxCatchAll" ma:showField="CatchAllData" ma:web="8ea3978e-56ee-434e-8f52-19924cc4d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a3978e-56ee-434e-8f52-19924cc4d303" xsi:nil="true"/>
    <lcf76f155ced4ddcb4097134ff3c332f xmlns="cbba0903-fb8b-49df-a986-e15087dc35c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3180B4-4DF6-434B-991F-572C439F01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a0903-fb8b-49df-a986-e15087dc35c7"/>
    <ds:schemaRef ds:uri="8ea3978e-56ee-434e-8f52-19924cc4d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CEBF73-85AD-4537-8B7F-1D87B6861A41}">
  <ds:schemaRefs>
    <ds:schemaRef ds:uri="http://schemas.microsoft.com/sharepoint/v3/contenttype/forms"/>
  </ds:schemaRefs>
</ds:datastoreItem>
</file>

<file path=customXml/itemProps3.xml><?xml version="1.0" encoding="utf-8"?>
<ds:datastoreItem xmlns:ds="http://schemas.openxmlformats.org/officeDocument/2006/customXml" ds:itemID="{383ADE37-7DA2-495A-B6B8-ADDF2A9BC3DF}">
  <ds:schemaRefs>
    <ds:schemaRef ds:uri="http://www.w3.org/XML/1998/namespace"/>
    <ds:schemaRef ds:uri="http://schemas.microsoft.com/office/2006/documentManagement/types"/>
    <ds:schemaRef ds:uri="http://purl.org/dc/elements/1.1/"/>
    <ds:schemaRef ds:uri="cbba0903-fb8b-49df-a986-e15087dc35c7"/>
    <ds:schemaRef ds:uri="http://purl.org/dc/terms/"/>
    <ds:schemaRef ds:uri="http://schemas.microsoft.com/office/2006/metadata/properties"/>
    <ds:schemaRef ds:uri="http://schemas.microsoft.com/office/infopath/2007/PartnerControls"/>
    <ds:schemaRef ds:uri="http://schemas.openxmlformats.org/package/2006/metadata/core-properties"/>
    <ds:schemaRef ds:uri="8ea3978e-56ee-434e-8f52-19924cc4d30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5423</TotalTime>
  <Words>2876</Words>
  <Application>Microsoft Office PowerPoint</Application>
  <PresentationFormat>Widescreen</PresentationFormat>
  <Paragraphs>562</Paragraphs>
  <Slides>43</Slides>
  <Notes>43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Aptos</vt:lpstr>
      <vt:lpstr>Arial</vt:lpstr>
      <vt:lpstr>Arial Narrow</vt:lpstr>
      <vt:lpstr>Calibri</vt:lpstr>
      <vt:lpstr>Calibri Light</vt:lpstr>
      <vt:lpstr>Georgia</vt:lpstr>
      <vt:lpstr>Segoe UI</vt:lpstr>
      <vt:lpstr>Symbol</vt:lpstr>
      <vt:lpstr>Times New Roman</vt:lpstr>
      <vt:lpstr>Wingdings</vt:lpstr>
      <vt:lpstr>Office Theme</vt:lpstr>
      <vt:lpstr>Supplemental Watershed Plan – Environmental Assessment for Tortugas Site 1 Dam (OSE D-270)</vt:lpstr>
      <vt:lpstr>Meeting Agenda</vt:lpstr>
      <vt:lpstr>Meeting Logistics</vt:lpstr>
      <vt:lpstr>Introductions</vt:lpstr>
      <vt:lpstr>Introductions</vt:lpstr>
      <vt:lpstr>Scoping Meeting Background</vt:lpstr>
      <vt:lpstr>Project Location</vt:lpstr>
      <vt:lpstr>Dam Components</vt:lpstr>
      <vt:lpstr>Project Background</vt:lpstr>
      <vt:lpstr>Benefits</vt:lpstr>
      <vt:lpstr>Dam Breach Inundation</vt:lpstr>
      <vt:lpstr>Dam Breach Inundation</vt:lpstr>
      <vt:lpstr>Dam Breach Inundation</vt:lpstr>
      <vt:lpstr>Dam Breach Inundation</vt:lpstr>
      <vt:lpstr>What is a watershed?</vt:lpstr>
      <vt:lpstr>The “NRCS Watershed Umbrella”</vt:lpstr>
      <vt:lpstr>Program Requirements</vt:lpstr>
      <vt:lpstr>Rehab Program Cost Share</vt:lpstr>
      <vt:lpstr>Rehab Program Steps</vt:lpstr>
      <vt:lpstr>Link to NRCS WFPO Program Web Page:</vt:lpstr>
      <vt:lpstr>PowerPoint Presentation</vt:lpstr>
      <vt:lpstr>National Environmental Policy Act (NEPA) Process </vt:lpstr>
      <vt:lpstr>Purpose and Need</vt:lpstr>
      <vt:lpstr>Scope of Work</vt:lpstr>
      <vt:lpstr>Phase 1: Goals, Objectives, Purpose and Need</vt:lpstr>
      <vt:lpstr>Phase 2: Inventory and Analyze Resources</vt:lpstr>
      <vt:lpstr>Environmental Resources</vt:lpstr>
      <vt:lpstr>Environmental Resources</vt:lpstr>
      <vt:lpstr>Economic Evaluation</vt:lpstr>
      <vt:lpstr>Ecosystem Services</vt:lpstr>
      <vt:lpstr>Social Resources </vt:lpstr>
      <vt:lpstr>Cultural Resources </vt:lpstr>
      <vt:lpstr>Phase 3: Alternatives Formulation </vt:lpstr>
      <vt:lpstr>Phase 4: Prepare Supplemental Plan-Environmental Assessment</vt:lpstr>
      <vt:lpstr>Initial Agency &amp; Public Input/Responses</vt:lpstr>
      <vt:lpstr>Agency/Tribal/Stakeholder Input</vt:lpstr>
      <vt:lpstr>Input on Resources</vt:lpstr>
      <vt:lpstr>Input: How to Submit Comments?</vt:lpstr>
      <vt:lpstr>Discussion on Possible Benefits &amp; Considerations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Chiques Creek Legacy Sediment Removal Project</dc:title>
  <dc:creator>Christopher Leclair</dc:creator>
  <cp:lastModifiedBy>Jacquelyn Hagbery</cp:lastModifiedBy>
  <cp:revision>304</cp:revision>
  <cp:lastPrinted>2025-01-15T17:31:50Z</cp:lastPrinted>
  <dcterms:created xsi:type="dcterms:W3CDTF">2022-07-12T22:38:13Z</dcterms:created>
  <dcterms:modified xsi:type="dcterms:W3CDTF">2025-01-22T19:49:35Z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0x01010094D25A68E8647C40A917863A659D36D5</vt:lpwstr>
  </property>
  <property fmtid="{D5CDD505-2E9C-101B-9397-08002B2CF9AE}" pid="3" name="MediaServiceImageTags">
    <vt:lpwstr/>
  </property>
</Properties>
</file>