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713" r:id="rId5"/>
    <p:sldMasterId id="2147483726" r:id="rId6"/>
    <p:sldMasterId id="2147483730" r:id="rId7"/>
  </p:sldMasterIdLst>
  <p:notesMasterIdLst>
    <p:notesMasterId r:id="rId20"/>
  </p:notesMasterIdLst>
  <p:sldIdLst>
    <p:sldId id="2425" r:id="rId8"/>
    <p:sldId id="2758" r:id="rId9"/>
    <p:sldId id="2783" r:id="rId10"/>
    <p:sldId id="2788" r:id="rId11"/>
    <p:sldId id="2781" r:id="rId12"/>
    <p:sldId id="2778" r:id="rId13"/>
    <p:sldId id="2581" r:id="rId14"/>
    <p:sldId id="2770" r:id="rId15"/>
    <p:sldId id="2799" r:id="rId16"/>
    <p:sldId id="2771" r:id="rId17"/>
    <p:sldId id="2785" r:id="rId18"/>
    <p:sldId id="2574" r:id="rId19"/>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3DDF35-8C48-D598-041D-0924E8B92E32}" name="York, Alisha - FPAC-NRCS, CA" initials="AY" userId="S::Alisha.York@usda.gov::4f6bc402-c1ca-4ece-9ae2-f255dd56469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AC25A3-BCF6-4CEB-9285-CB5C7BFD5538}" v="3" dt="2024-11-12T21:46:35.062"/>
    <p1510:client id="{8539C442-DB18-4BA5-B960-D54CF07B3595}" v="9" dt="2024-11-12T19:38:14.272"/>
    <p1510:client id="{C01F4D9D-4C8D-4A6D-843C-E7FDA5F18CD6}" v="30" dt="2024-11-12T19:33:42.231"/>
    <p1510:client id="{DFCF40C6-C52F-435F-97B9-3D598AEA15FA}" v="91" dt="2024-11-12T23:29:23.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357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244665069040282"/>
          <c:y val="8.7513541811736983E-2"/>
          <c:w val="0.41510669861919436"/>
          <c:h val="0.75237133957417235"/>
        </c:manualLayout>
      </c:layout>
      <c:pieChart>
        <c:varyColors val="1"/>
        <c:ser>
          <c:idx val="0"/>
          <c:order val="0"/>
          <c:tx>
            <c:strRef>
              <c:f>Sheet1!$C$20</c:f>
              <c:strCache>
                <c:ptCount val="1"/>
                <c:pt idx="0">
                  <c:v>FY2023 Farm Bill Allocation</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78B-448F-8031-325143467ED2}"/>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C78B-448F-8031-325143467ED2}"/>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C78B-448F-8031-325143467ED2}"/>
              </c:ext>
            </c:extLst>
          </c:dPt>
          <c:dLbls>
            <c:dLbl>
              <c:idx val="0"/>
              <c:layout>
                <c:manualLayout>
                  <c:x val="4.5088566827697261E-2"/>
                  <c:y val="-1.459321247855268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8B-448F-8031-325143467ED2}"/>
                </c:ext>
              </c:extLst>
            </c:dLbl>
            <c:dLbl>
              <c:idx val="1"/>
              <c:layout>
                <c:manualLayout>
                  <c:x val="1.8229209806427057E-2"/>
                  <c:y val="-5.553503850750232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8B-448F-8031-325143467ED2}"/>
                </c:ext>
              </c:extLst>
            </c:dLbl>
            <c:dLbl>
              <c:idx val="2"/>
              <c:layout>
                <c:manualLayout>
                  <c:x val="-4.8439009632126349E-2"/>
                  <c:y val="8.996315230381087E-2"/>
                </c:manualLayout>
              </c:layout>
              <c:tx>
                <c:rich>
                  <a:bodyPr/>
                  <a:lstStyle/>
                  <a:p>
                    <a:fld id="{93787CBA-B7F1-4F05-9E5D-3289D321BEAB}" type="CATEGORYNAME">
                      <a:rPr lang="en-US" smtClean="0"/>
                      <a:pPr/>
                      <a:t>[CATEGORY NAME]</a:t>
                    </a:fld>
                    <a:r>
                      <a:rPr lang="en-US" baseline="0"/>
                      <a:t>, </a:t>
                    </a:r>
                    <a:fld id="{5F196A3D-D2A3-41BE-A257-A62C4A0572D9}" type="VALUE">
                      <a:rPr lang="en-US" baseline="0"/>
                      <a:pPr/>
                      <a:t>[VALUE]</a:t>
                    </a:fld>
                    <a:endParaRPr lang="en-US" baseline="0"/>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78B-448F-8031-325143467ED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Sheet1!$A$21:$A$23</c:f>
              <c:strCache>
                <c:ptCount val="3"/>
                <c:pt idx="0">
                  <c:v>ACEP</c:v>
                </c:pt>
                <c:pt idx="1">
                  <c:v>CSP</c:v>
                </c:pt>
                <c:pt idx="2">
                  <c:v>EQIP</c:v>
                </c:pt>
              </c:strCache>
            </c:strRef>
          </c:cat>
          <c:val>
            <c:numRef>
              <c:f>Sheet1!$C$21:$C$23</c:f>
              <c:numCache>
                <c:formatCode>"$"#,##0</c:formatCode>
                <c:ptCount val="3"/>
                <c:pt idx="0">
                  <c:v>5802000</c:v>
                </c:pt>
                <c:pt idx="1">
                  <c:v>18541545</c:v>
                </c:pt>
                <c:pt idx="2">
                  <c:v>148731240</c:v>
                </c:pt>
              </c:numCache>
            </c:numRef>
          </c:val>
          <c:extLst>
            <c:ext xmlns:c16="http://schemas.microsoft.com/office/drawing/2014/chart" uri="{C3380CC4-5D6E-409C-BE32-E72D297353CC}">
              <c16:uniqueId val="{00000006-C78B-448F-8031-325143467ED2}"/>
            </c:ext>
          </c:extLst>
        </c:ser>
        <c:dLbls>
          <c:dLblPos val="outEnd"/>
          <c:showLegendKey val="0"/>
          <c:showVal val="1"/>
          <c:showCatName val="1"/>
          <c:showSerName val="0"/>
          <c:showPercent val="0"/>
          <c:showBubbleSize val="0"/>
          <c:showLeaderLines val="1"/>
        </c:dLbls>
        <c:firstSliceAng val="81"/>
      </c:pieChart>
      <c:spPr>
        <a:noFill/>
        <a:ln>
          <a:noFill/>
        </a:ln>
        <a:effectLst/>
      </c:spPr>
    </c:plotArea>
    <c:legend>
      <c:legendPos val="b"/>
      <c:layout>
        <c:manualLayout>
          <c:xMode val="edge"/>
          <c:yMode val="edge"/>
          <c:x val="0.36152040777511502"/>
          <c:y val="0.92313858404012739"/>
          <c:w val="0.27695918444976986"/>
          <c:h val="7.394277346416205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Fiscal Year 2024</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Farm Bill </c:v>
                </c:pt>
                <c:pt idx="1">
                  <c:v>Inflation Reduction Act </c:v>
                </c:pt>
              </c:strCache>
            </c:strRef>
          </c:cat>
          <c:val>
            <c:numRef>
              <c:f>Sheet1!$B$2:$B$3</c:f>
              <c:numCache>
                <c:formatCode>"$"#,##0_);[Red]\("$"#,##0\)</c:formatCode>
                <c:ptCount val="2"/>
                <c:pt idx="0">
                  <c:v>1000000</c:v>
                </c:pt>
                <c:pt idx="1">
                  <c:v>1500000</c:v>
                </c:pt>
              </c:numCache>
            </c:numRef>
          </c:val>
          <c:extLst>
            <c:ext xmlns:c16="http://schemas.microsoft.com/office/drawing/2014/chart" uri="{C3380CC4-5D6E-409C-BE32-E72D297353CC}">
              <c16:uniqueId val="{00000000-BC7A-42A2-8C1D-765CF3D4DF26}"/>
            </c:ext>
          </c:extLst>
        </c:ser>
        <c:dLbls>
          <c:dLblPos val="inEnd"/>
          <c:showLegendKey val="0"/>
          <c:showVal val="1"/>
          <c:showCatName val="0"/>
          <c:showSerName val="0"/>
          <c:showPercent val="0"/>
          <c:showBubbleSize val="0"/>
        </c:dLbls>
        <c:gapWidth val="65"/>
        <c:axId val="833672399"/>
        <c:axId val="833671151"/>
      </c:barChart>
      <c:catAx>
        <c:axId val="833672399"/>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833671151"/>
        <c:crosses val="autoZero"/>
        <c:auto val="1"/>
        <c:lblAlgn val="ctr"/>
        <c:lblOffset val="100"/>
        <c:noMultiLvlLbl val="0"/>
      </c:catAx>
      <c:valAx>
        <c:axId val="833671151"/>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quot;$&quot;#,##0_);[Red]\(&quot;$&quot;#,##0\)" sourceLinked="1"/>
        <c:majorTickMark val="none"/>
        <c:minorTickMark val="none"/>
        <c:tickLblPos val="nextTo"/>
        <c:crossAx val="833672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2611"/>
          </a:xfrm>
          <a:prstGeom prst="rect">
            <a:avLst/>
          </a:prstGeom>
        </p:spPr>
        <p:txBody>
          <a:bodyPr vert="horz" lIns="92309" tIns="46154" rIns="92309" bIns="46154" rtlCol="0"/>
          <a:lstStyle>
            <a:lvl1pPr algn="r">
              <a:defRPr sz="1200"/>
            </a:lvl1pPr>
          </a:lstStyle>
          <a:p>
            <a:fld id="{F031DFF6-110D-484D-979A-66161F3F9173}" type="datetimeFigureOut">
              <a:rPr lang="en-US" smtClean="0"/>
              <a:t>11/13/2024</a:t>
            </a:fld>
            <a:endParaRPr lang="en-US"/>
          </a:p>
        </p:txBody>
      </p:sp>
      <p:sp>
        <p:nvSpPr>
          <p:cNvPr id="4" name="Slide Image Placeholder 3"/>
          <p:cNvSpPr>
            <a:spLocks noGrp="1" noRot="1" noChangeAspect="1"/>
          </p:cNvSpPr>
          <p:nvPr>
            <p:ph type="sldImg" idx="2"/>
          </p:nvPr>
        </p:nvSpPr>
        <p:spPr>
          <a:xfrm>
            <a:off x="1392238" y="1152525"/>
            <a:ext cx="4149725" cy="3111500"/>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2610"/>
          </a:xfrm>
          <a:prstGeom prst="rect">
            <a:avLst/>
          </a:prstGeom>
        </p:spPr>
        <p:txBody>
          <a:bodyPr vert="horz" lIns="92309" tIns="46154" rIns="92309" bIns="46154" rtlCol="0" anchor="b"/>
          <a:lstStyle>
            <a:lvl1pPr algn="r">
              <a:defRPr sz="1200"/>
            </a:lvl1pPr>
          </a:lstStyle>
          <a:p>
            <a:fld id="{C7B3940A-CE41-4A12-94F8-883C55210545}" type="slidenum">
              <a:rPr lang="en-US" smtClean="0"/>
              <a:t>‹#›</a:t>
            </a:fld>
            <a:endParaRPr lang="en-US"/>
          </a:p>
        </p:txBody>
      </p:sp>
    </p:spTree>
    <p:extLst>
      <p:ext uri="{BB962C8B-B14F-4D97-AF65-F5344CB8AC3E}">
        <p14:creationId xmlns:p14="http://schemas.microsoft.com/office/powerpoint/2010/main" val="162850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1152525"/>
            <a:ext cx="4149725" cy="3111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57518">
              <a:defRPr/>
            </a:pPr>
            <a:fld id="{C073264F-EC0C-4003-BF51-773058DC71E9}" type="slidenum">
              <a:rPr lang="en-US">
                <a:solidFill>
                  <a:prstClr val="black"/>
                </a:solidFill>
                <a:latin typeface="Calibri" panose="020F0502020204030204"/>
              </a:rPr>
              <a:pPr defTabSz="957518">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774214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4024-EEE0-DC40-B528-D5AD762A68D0}"/>
              </a:ext>
            </a:extLst>
          </p:cNvPr>
          <p:cNvSpPr>
            <a:spLocks noGrp="1"/>
          </p:cNvSpPr>
          <p:nvPr>
            <p:ph type="title"/>
          </p:nvPr>
        </p:nvSpPr>
        <p:spPr>
          <a:xfrm>
            <a:off x="285750" y="1692119"/>
            <a:ext cx="4949190" cy="3124835"/>
          </a:xfrm>
          <a:prstGeom prst="rect">
            <a:avLst/>
          </a:prstGeom>
        </p:spPr>
        <p:txBody>
          <a:bodyPr/>
          <a:lstStyle>
            <a:lvl1pPr>
              <a:defRPr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59344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10386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17411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805313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4024-EEE0-DC40-B528-D5AD762A68D0}"/>
              </a:ext>
            </a:extLst>
          </p:cNvPr>
          <p:cNvSpPr>
            <a:spLocks noGrp="1"/>
          </p:cNvSpPr>
          <p:nvPr>
            <p:ph type="title"/>
          </p:nvPr>
        </p:nvSpPr>
        <p:spPr>
          <a:xfrm>
            <a:off x="285750" y="1692119"/>
            <a:ext cx="4949190" cy="3124835"/>
          </a:xfrm>
          <a:prstGeom prst="rect">
            <a:avLst/>
          </a:prstGeom>
        </p:spPr>
        <p:txBody>
          <a:bodyPr/>
          <a:lstStyle>
            <a:lvl1pPr>
              <a:defRPr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268818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7391-97B3-4857-B423-2E8D28E00A53}"/>
              </a:ext>
            </a:extLst>
          </p:cNvPr>
          <p:cNvSpPr>
            <a:spLocks noGrp="1"/>
          </p:cNvSpPr>
          <p:nvPr>
            <p:ph type="title"/>
          </p:nvPr>
        </p:nvSpPr>
        <p:spPr>
          <a:xfrm>
            <a:off x="628650" y="852256"/>
            <a:ext cx="7886700" cy="83843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EEB0F73-D19C-4FC2-83F0-06EB1D55FD94}"/>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2365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7391-97B3-4857-B423-2E8D28E00A53}"/>
              </a:ext>
            </a:extLst>
          </p:cNvPr>
          <p:cNvSpPr>
            <a:spLocks noGrp="1"/>
          </p:cNvSpPr>
          <p:nvPr>
            <p:ph type="title"/>
          </p:nvPr>
        </p:nvSpPr>
        <p:spPr>
          <a:xfrm>
            <a:off x="628650" y="852256"/>
            <a:ext cx="7886700" cy="83843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EEB0F73-D19C-4FC2-83F0-06EB1D55FD94}"/>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2560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232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4024-EEE0-DC40-B528-D5AD762A68D0}"/>
              </a:ext>
            </a:extLst>
          </p:cNvPr>
          <p:cNvSpPr>
            <a:spLocks noGrp="1"/>
          </p:cNvSpPr>
          <p:nvPr>
            <p:ph type="title"/>
          </p:nvPr>
        </p:nvSpPr>
        <p:spPr>
          <a:xfrm>
            <a:off x="285750" y="1576707"/>
            <a:ext cx="4949190" cy="3124835"/>
          </a:xfrm>
          <a:prstGeom prst="rect">
            <a:avLst/>
          </a:prstGeom>
        </p:spPr>
        <p:txBody>
          <a:bodyPr/>
          <a:lstStyle>
            <a:lvl1pPr>
              <a:defRPr b="1" i="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88365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5865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5406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1046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6317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2205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4962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2273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55706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9CBDB2-7343-EE47-9C7A-673AAA3A63F6}"/>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48B93871-CE55-594D-BF02-62C95185827C}"/>
              </a:ext>
            </a:extLst>
          </p:cNvPr>
          <p:cNvPicPr>
            <a:picLocks noChangeAspect="1"/>
          </p:cNvPicPr>
          <p:nvPr userDrawn="1"/>
        </p:nvPicPr>
        <p:blipFill>
          <a:blip r:embed="rId4"/>
          <a:stretch>
            <a:fillRect/>
          </a:stretch>
        </p:blipFill>
        <p:spPr>
          <a:xfrm>
            <a:off x="5572762" y="6355080"/>
            <a:ext cx="3454400" cy="381000"/>
          </a:xfrm>
          <a:prstGeom prst="rect">
            <a:avLst/>
          </a:prstGeom>
        </p:spPr>
      </p:pic>
    </p:spTree>
    <p:extLst>
      <p:ext uri="{BB962C8B-B14F-4D97-AF65-F5344CB8AC3E}">
        <p14:creationId xmlns:p14="http://schemas.microsoft.com/office/powerpoint/2010/main" val="1032568188"/>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11/13/2024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pic>
        <p:nvPicPr>
          <p:cNvPr id="7" name="Picture 6">
            <a:extLst>
              <a:ext uri="{FF2B5EF4-FFF2-40B4-BE49-F238E27FC236}">
                <a16:creationId xmlns:a16="http://schemas.microsoft.com/office/drawing/2014/main" id="{C96CE04E-FC40-A2FD-48BA-899158E9C5B8}"/>
              </a:ext>
            </a:extLst>
          </p:cNvPr>
          <p:cNvPicPr>
            <a:picLocks noChangeAspect="1"/>
          </p:cNvPicPr>
          <p:nvPr userDrawn="1"/>
        </p:nvPicPr>
        <p:blipFill>
          <a:blip r:embed="rId14"/>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BAF25AE1-C7F8-B2FE-6122-6B70AFC2F40A}"/>
              </a:ext>
            </a:extLst>
          </p:cNvPr>
          <p:cNvPicPr>
            <a:picLocks noChangeAspect="1"/>
          </p:cNvPicPr>
          <p:nvPr userDrawn="1"/>
        </p:nvPicPr>
        <p:blipFill>
          <a:blip r:embed="rId15"/>
          <a:stretch>
            <a:fillRect/>
          </a:stretch>
        </p:blipFill>
        <p:spPr>
          <a:xfrm>
            <a:off x="5572762" y="6355080"/>
            <a:ext cx="3454400" cy="381000"/>
          </a:xfrm>
          <a:prstGeom prst="rect">
            <a:avLst/>
          </a:prstGeom>
        </p:spPr>
      </p:pic>
    </p:spTree>
    <p:extLst>
      <p:ext uri="{BB962C8B-B14F-4D97-AF65-F5344CB8AC3E}">
        <p14:creationId xmlns:p14="http://schemas.microsoft.com/office/powerpoint/2010/main" val="214909946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0C6132-39F6-844C-870A-E1823458DCAB}"/>
              </a:ext>
            </a:extLst>
          </p:cNvPr>
          <p:cNvPicPr>
            <a:picLocks noChangeAspect="1"/>
          </p:cNvPicPr>
          <p:nvPr userDrawn="1"/>
        </p:nvPicPr>
        <p:blipFill rotWithShape="1">
          <a:blip r:embed="rId5"/>
          <a:srcRect r="15048" b="5502"/>
          <a:stretch/>
        </p:blipFill>
        <p:spPr>
          <a:xfrm>
            <a:off x="0" y="0"/>
            <a:ext cx="9144000" cy="7628709"/>
          </a:xfrm>
          <a:prstGeom prst="rect">
            <a:avLst/>
          </a:prstGeom>
        </p:spPr>
      </p:pic>
    </p:spTree>
    <p:extLst>
      <p:ext uri="{BB962C8B-B14F-4D97-AF65-F5344CB8AC3E}">
        <p14:creationId xmlns:p14="http://schemas.microsoft.com/office/powerpoint/2010/main" val="418587701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9CBDB2-7343-EE47-9C7A-673AAA3A63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48B93871-CE55-594D-BF02-62C95185827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72761" y="6355080"/>
            <a:ext cx="3454400" cy="381000"/>
          </a:xfrm>
          <a:prstGeom prst="rect">
            <a:avLst/>
          </a:prstGeom>
        </p:spPr>
      </p:pic>
    </p:spTree>
    <p:extLst>
      <p:ext uri="{BB962C8B-B14F-4D97-AF65-F5344CB8AC3E}">
        <p14:creationId xmlns:p14="http://schemas.microsoft.com/office/powerpoint/2010/main" val="2679317650"/>
      </p:ext>
    </p:extLst>
  </p:cSld>
  <p:clrMap bg1="lt1" tx1="dk1" bg2="lt2" tx2="dk2" accent1="accent1" accent2="accent2" accent3="accent3" accent4="accent4" accent5="accent5" accent6="accent6" hlink="hlink" folHlink="folHlink"/>
  <p:sldLayoutIdLst>
    <p:sldLayoutId id="2147483731"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2.xlsx"/><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rogram.intake@usda.gov/" TargetMode="External"/><Relationship Id="rId2" Type="http://schemas.openxmlformats.org/officeDocument/2006/relationships/hyperlink" Target="https://www.ascr.usda.gov/how-file-program-discrimination-complaint"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359982-5FB7-436E-9A72-AC011E729FF3}"/>
              </a:ext>
            </a:extLst>
          </p:cNvPr>
          <p:cNvSpPr>
            <a:spLocks noGrp="1"/>
          </p:cNvSpPr>
          <p:nvPr>
            <p:ph type="title"/>
          </p:nvPr>
        </p:nvSpPr>
        <p:spPr/>
        <p:txBody>
          <a:bodyPr>
            <a:normAutofit/>
          </a:bodyPr>
          <a:lstStyle/>
          <a:p>
            <a:pPr algn="ctr"/>
            <a:r>
              <a:rPr lang="en-US" sz="3200"/>
              <a:t>Tribal </a:t>
            </a:r>
            <a:br>
              <a:rPr lang="en-US" sz="3200"/>
            </a:br>
            <a:r>
              <a:rPr lang="en-US" sz="3200"/>
              <a:t>Program Summary</a:t>
            </a:r>
            <a:br>
              <a:rPr lang="en-US" sz="3200"/>
            </a:br>
            <a:br>
              <a:rPr lang="en-US" sz="3200"/>
            </a:br>
            <a:r>
              <a:rPr lang="en-US" sz="3200"/>
              <a:t>California NRCS</a:t>
            </a:r>
          </a:p>
        </p:txBody>
      </p:sp>
      <p:sp>
        <p:nvSpPr>
          <p:cNvPr id="2" name="TextBox 1">
            <a:extLst>
              <a:ext uri="{FF2B5EF4-FFF2-40B4-BE49-F238E27FC236}">
                <a16:creationId xmlns:a16="http://schemas.microsoft.com/office/drawing/2014/main" id="{9E2DB8BF-4A90-7638-B3CD-DEB6A30E8B8D}"/>
              </a:ext>
            </a:extLst>
          </p:cNvPr>
          <p:cNvSpPr txBox="1"/>
          <p:nvPr/>
        </p:nvSpPr>
        <p:spPr>
          <a:xfrm>
            <a:off x="5647766" y="4558553"/>
            <a:ext cx="3496233" cy="830997"/>
          </a:xfrm>
          <a:prstGeom prst="rect">
            <a:avLst/>
          </a:prstGeom>
          <a:noFill/>
        </p:spPr>
        <p:txBody>
          <a:bodyPr wrap="square" rtlCol="0">
            <a:spAutoFit/>
          </a:bodyPr>
          <a:lstStyle/>
          <a:p>
            <a:pPr>
              <a:defRPr/>
            </a:pPr>
            <a:r>
              <a:rPr lang="en-US" sz="1600" b="1">
                <a:solidFill>
                  <a:prstClr val="white"/>
                </a:solidFill>
                <a:latin typeface="Calibri" panose="020F0502020204030204"/>
              </a:rPr>
              <a:t>Brandon Bates</a:t>
            </a:r>
          </a:p>
          <a:p>
            <a:pPr>
              <a:defRPr/>
            </a:pPr>
            <a:r>
              <a:rPr lang="en-US" sz="1600" b="1">
                <a:solidFill>
                  <a:prstClr val="white"/>
                </a:solidFill>
                <a:latin typeface="Calibri" panose="020F0502020204030204"/>
              </a:rPr>
              <a:t>Assistant State Conservationist for Programs</a:t>
            </a:r>
          </a:p>
        </p:txBody>
      </p:sp>
      <p:sp>
        <p:nvSpPr>
          <p:cNvPr id="3" name="Rectangle 2">
            <a:extLst>
              <a:ext uri="{FF2B5EF4-FFF2-40B4-BE49-F238E27FC236}">
                <a16:creationId xmlns:a16="http://schemas.microsoft.com/office/drawing/2014/main" id="{3CB8B29D-3AC1-94FC-DC9B-98483CB6D774}"/>
              </a:ext>
            </a:extLst>
          </p:cNvPr>
          <p:cNvSpPr/>
          <p:nvPr/>
        </p:nvSpPr>
        <p:spPr>
          <a:xfrm>
            <a:off x="0" y="5493224"/>
            <a:ext cx="9143999" cy="1364776"/>
          </a:xfrm>
          <a:prstGeom prst="rect">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4357B82-C5D9-34A5-579E-C6EB4542532A}"/>
              </a:ext>
            </a:extLst>
          </p:cNvPr>
          <p:cNvSpPr txBox="1"/>
          <p:nvPr/>
        </p:nvSpPr>
        <p:spPr>
          <a:xfrm>
            <a:off x="5811293" y="2660337"/>
            <a:ext cx="1852495" cy="338554"/>
          </a:xfrm>
          <a:prstGeom prst="rect">
            <a:avLst/>
          </a:prstGeom>
          <a:noFill/>
        </p:spPr>
        <p:txBody>
          <a:bodyPr wrap="none" rtlCol="0">
            <a:spAutoFit/>
          </a:bodyPr>
          <a:lstStyle/>
          <a:p>
            <a:pPr>
              <a:defRPr/>
            </a:pPr>
            <a:r>
              <a:rPr lang="en-US" sz="1600" b="1">
                <a:solidFill>
                  <a:prstClr val="white"/>
                </a:solidFill>
                <a:latin typeface="Calibri" panose="020F0502020204030204"/>
              </a:rPr>
              <a:t>November 13, 2024</a:t>
            </a:r>
          </a:p>
        </p:txBody>
      </p:sp>
    </p:spTree>
    <p:extLst>
      <p:ext uri="{BB962C8B-B14F-4D97-AF65-F5344CB8AC3E}">
        <p14:creationId xmlns:p14="http://schemas.microsoft.com/office/powerpoint/2010/main" val="139672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36C32-5297-4BDC-6666-D85746B58CF3}"/>
              </a:ext>
            </a:extLst>
          </p:cNvPr>
          <p:cNvSpPr>
            <a:spLocks noGrp="1"/>
          </p:cNvSpPr>
          <p:nvPr>
            <p:ph type="title"/>
          </p:nvPr>
        </p:nvSpPr>
        <p:spPr>
          <a:xfrm>
            <a:off x="628650" y="802492"/>
            <a:ext cx="7886700" cy="838432"/>
          </a:xfrm>
          <a:ln>
            <a:noFill/>
          </a:ln>
        </p:spPr>
        <p:txBody>
          <a:bodyPr/>
          <a:lstStyle/>
          <a:p>
            <a:pPr algn="ctr"/>
            <a:r>
              <a:rPr lang="en-US" sz="3200" b="1">
                <a:latin typeface="Segoe UI Semibold" panose="020B0702040204020203" pitchFamily="34" charset="0"/>
                <a:cs typeface="Segoe UI Semibold" panose="020B0702040204020203" pitchFamily="34" charset="0"/>
              </a:rPr>
              <a:t>Internal Process Changes</a:t>
            </a:r>
            <a:br>
              <a:rPr lang="en-US" sz="3200" b="1">
                <a:latin typeface="Segoe UI Semibold" panose="020B0702040204020203" pitchFamily="34" charset="0"/>
                <a:cs typeface="Segoe UI Semibold" panose="020B0702040204020203" pitchFamily="34" charset="0"/>
              </a:rPr>
            </a:br>
            <a:r>
              <a:rPr lang="en-US" sz="3200" b="1">
                <a:latin typeface="Segoe UI Semibold" panose="020B0702040204020203" pitchFamily="34" charset="0"/>
                <a:cs typeface="Segoe UI Semibold" panose="020B0702040204020203" pitchFamily="34" charset="0"/>
              </a:rPr>
              <a:t>FY25 Payment Schedules</a:t>
            </a:r>
            <a:br>
              <a:rPr lang="en-US" sz="3200" b="1">
                <a:latin typeface="Segoe UI Semibold" panose="020B0702040204020203" pitchFamily="34" charset="0"/>
                <a:cs typeface="Segoe UI Semibold" panose="020B0702040204020203" pitchFamily="34" charset="0"/>
              </a:rPr>
            </a:br>
            <a:endParaRPr lang="en-US" sz="1200" b="1">
              <a:solidFill>
                <a:srgbClr val="FF0000"/>
              </a:solidFill>
              <a:latin typeface="Segoe UI Semibold" panose="020B0702040204020203" pitchFamily="34" charset="0"/>
              <a:cs typeface="Segoe UI Semibold" panose="020B0702040204020203" pitchFamily="34" charset="0"/>
            </a:endParaRPr>
          </a:p>
        </p:txBody>
      </p:sp>
      <p:sp>
        <p:nvSpPr>
          <p:cNvPr id="3" name="Content Placeholder 2">
            <a:extLst>
              <a:ext uri="{FF2B5EF4-FFF2-40B4-BE49-F238E27FC236}">
                <a16:creationId xmlns:a16="http://schemas.microsoft.com/office/drawing/2014/main" id="{5AB95686-57AA-EAAA-7470-4819642F32DB}"/>
              </a:ext>
            </a:extLst>
          </p:cNvPr>
          <p:cNvSpPr>
            <a:spLocks noGrp="1"/>
          </p:cNvSpPr>
          <p:nvPr>
            <p:ph idx="1"/>
          </p:nvPr>
        </p:nvSpPr>
        <p:spPr>
          <a:xfrm>
            <a:off x="628650" y="1865777"/>
            <a:ext cx="7886700" cy="4861894"/>
          </a:xfrm>
        </p:spPr>
        <p:txBody>
          <a:bodyPr/>
          <a:lstStyle/>
          <a:p>
            <a:r>
              <a:rPr lang="en-US">
                <a:latin typeface="Segoe UI" panose="020B0502040204020203" pitchFamily="34" charset="0"/>
                <a:cs typeface="Segoe UI" panose="020B0502040204020203" pitchFamily="34" charset="0"/>
              </a:rPr>
              <a:t>Payment schedules incorporate locality cost of living adjustments (COLA) for FY25. </a:t>
            </a:r>
          </a:p>
          <a:p>
            <a:pPr marL="0" indent="0">
              <a:buNone/>
            </a:pPr>
            <a:endParaRPr lang="en-US">
              <a:latin typeface="Segoe UI Semibold" panose="020B0702040204020203" pitchFamily="34" charset="0"/>
              <a:cs typeface="Segoe UI Semibold" panose="020B0702040204020203" pitchFamily="34" charset="0"/>
            </a:endParaRPr>
          </a:p>
        </p:txBody>
      </p:sp>
      <p:pic>
        <p:nvPicPr>
          <p:cNvPr id="6" name="Picture 5">
            <a:extLst>
              <a:ext uri="{FF2B5EF4-FFF2-40B4-BE49-F238E27FC236}">
                <a16:creationId xmlns:a16="http://schemas.microsoft.com/office/drawing/2014/main" id="{171F2A00-3D13-E2B2-0B68-8DBC4954AE38}"/>
              </a:ext>
            </a:extLst>
          </p:cNvPr>
          <p:cNvPicPr>
            <a:picLocks noChangeAspect="1"/>
          </p:cNvPicPr>
          <p:nvPr/>
        </p:nvPicPr>
        <p:blipFill>
          <a:blip r:embed="rId2"/>
          <a:stretch>
            <a:fillRect/>
          </a:stretch>
        </p:blipFill>
        <p:spPr>
          <a:xfrm>
            <a:off x="2120119" y="2844225"/>
            <a:ext cx="4903761" cy="3883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414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36C32-5297-4BDC-6666-D85746B58CF3}"/>
              </a:ext>
            </a:extLst>
          </p:cNvPr>
          <p:cNvSpPr>
            <a:spLocks noGrp="1"/>
          </p:cNvSpPr>
          <p:nvPr>
            <p:ph type="title"/>
          </p:nvPr>
        </p:nvSpPr>
        <p:spPr>
          <a:xfrm>
            <a:off x="628650" y="802492"/>
            <a:ext cx="7886700" cy="838432"/>
          </a:xfrm>
          <a:ln>
            <a:noFill/>
          </a:ln>
        </p:spPr>
        <p:txBody>
          <a:bodyPr/>
          <a:lstStyle/>
          <a:p>
            <a:pPr algn="ctr"/>
            <a:r>
              <a:rPr lang="en-US" sz="3200" b="1">
                <a:latin typeface="Segoe UI Semibold" panose="020B0702040204020203" pitchFamily="34" charset="0"/>
                <a:cs typeface="Segoe UI Semibold" panose="020B0702040204020203" pitchFamily="34" charset="0"/>
              </a:rPr>
              <a:t>Internal Process Changes</a:t>
            </a:r>
            <a:br>
              <a:rPr lang="en-US" sz="3200" b="1">
                <a:latin typeface="Segoe UI Semibold" panose="020B0702040204020203" pitchFamily="34" charset="0"/>
                <a:cs typeface="Segoe UI Semibold" panose="020B0702040204020203" pitchFamily="34" charset="0"/>
              </a:rPr>
            </a:br>
            <a:r>
              <a:rPr lang="en-US" sz="3200" b="1">
                <a:latin typeface="Segoe UI Semibold" panose="020B0702040204020203" pitchFamily="34" charset="0"/>
                <a:cs typeface="Segoe UI Semibold" panose="020B0702040204020203" pitchFamily="34" charset="0"/>
              </a:rPr>
              <a:t>FY25 Payment Schedules – COLA Example</a:t>
            </a:r>
            <a:br>
              <a:rPr lang="en-US" sz="3200" b="1"/>
            </a:br>
            <a:endParaRPr lang="en-US" sz="1200" b="1">
              <a:solidFill>
                <a:srgbClr val="FF0000"/>
              </a:solidFill>
            </a:endParaRPr>
          </a:p>
        </p:txBody>
      </p:sp>
      <p:sp>
        <p:nvSpPr>
          <p:cNvPr id="3" name="Content Placeholder 2">
            <a:extLst>
              <a:ext uri="{FF2B5EF4-FFF2-40B4-BE49-F238E27FC236}">
                <a16:creationId xmlns:a16="http://schemas.microsoft.com/office/drawing/2014/main" id="{5AB95686-57AA-EAAA-7470-4819642F32DB}"/>
              </a:ext>
            </a:extLst>
          </p:cNvPr>
          <p:cNvSpPr>
            <a:spLocks noGrp="1"/>
          </p:cNvSpPr>
          <p:nvPr>
            <p:ph idx="1"/>
          </p:nvPr>
        </p:nvSpPr>
        <p:spPr>
          <a:xfrm>
            <a:off x="628650" y="1865777"/>
            <a:ext cx="7886700" cy="4861894"/>
          </a:xfrm>
        </p:spPr>
        <p:txBody>
          <a:bodyPr/>
          <a:lstStyle/>
          <a:p>
            <a:pPr marL="457200" lvl="1" indent="0">
              <a:buNone/>
            </a:pPr>
            <a:endParaRPr lang="en-US"/>
          </a:p>
          <a:p>
            <a:endParaRPr lang="en-US"/>
          </a:p>
        </p:txBody>
      </p:sp>
      <p:graphicFrame>
        <p:nvGraphicFramePr>
          <p:cNvPr id="5" name="Object 4">
            <a:extLst>
              <a:ext uri="{FF2B5EF4-FFF2-40B4-BE49-F238E27FC236}">
                <a16:creationId xmlns:a16="http://schemas.microsoft.com/office/drawing/2014/main" id="{5B44084B-BF9C-41A4-837B-BB5715FB28AE}"/>
              </a:ext>
            </a:extLst>
          </p:cNvPr>
          <p:cNvGraphicFramePr>
            <a:graphicFrameLocks noChangeAspect="1"/>
          </p:cNvGraphicFramePr>
          <p:nvPr/>
        </p:nvGraphicFramePr>
        <p:xfrm>
          <a:off x="628650" y="1975945"/>
          <a:ext cx="8007851" cy="4225779"/>
        </p:xfrm>
        <a:graphic>
          <a:graphicData uri="http://schemas.openxmlformats.org/presentationml/2006/ole">
            <mc:AlternateContent xmlns:mc="http://schemas.openxmlformats.org/markup-compatibility/2006">
              <mc:Choice xmlns:v="urn:schemas-microsoft-com:vml" Requires="v">
                <p:oleObj name="Worksheet" r:id="rId2" imgW="7220090" imgH="3809864" progId="Excel.Sheet.12">
                  <p:embed/>
                </p:oleObj>
              </mc:Choice>
              <mc:Fallback>
                <p:oleObj name="Worksheet" r:id="rId2" imgW="7220090" imgH="3809864" progId="Excel.Sheet.12">
                  <p:embed/>
                  <p:pic>
                    <p:nvPicPr>
                      <p:cNvPr id="5" name="Object 4">
                        <a:extLst>
                          <a:ext uri="{FF2B5EF4-FFF2-40B4-BE49-F238E27FC236}">
                            <a16:creationId xmlns:a16="http://schemas.microsoft.com/office/drawing/2014/main" id="{5B44084B-BF9C-41A4-837B-BB5715FB28AE}"/>
                          </a:ext>
                        </a:extLst>
                      </p:cNvPr>
                      <p:cNvPicPr/>
                      <p:nvPr/>
                    </p:nvPicPr>
                    <p:blipFill>
                      <a:blip r:embed="rId3"/>
                      <a:stretch>
                        <a:fillRect/>
                      </a:stretch>
                    </p:blipFill>
                    <p:spPr>
                      <a:xfrm>
                        <a:off x="628650" y="1975945"/>
                        <a:ext cx="8007851" cy="4225779"/>
                      </a:xfrm>
                      <a:prstGeom prst="rect">
                        <a:avLst/>
                      </a:prstGeom>
                    </p:spPr>
                  </p:pic>
                </p:oleObj>
              </mc:Fallback>
            </mc:AlternateContent>
          </a:graphicData>
        </a:graphic>
      </p:graphicFrame>
    </p:spTree>
    <p:extLst>
      <p:ext uri="{BB962C8B-B14F-4D97-AF65-F5344CB8AC3E}">
        <p14:creationId xmlns:p14="http://schemas.microsoft.com/office/powerpoint/2010/main" val="3761973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6A79386-8AF6-D383-7ACD-B47006FC7D24}"/>
              </a:ext>
            </a:extLst>
          </p:cNvPr>
          <p:cNvSpPr txBox="1"/>
          <p:nvPr/>
        </p:nvSpPr>
        <p:spPr>
          <a:xfrm>
            <a:off x="0" y="1300833"/>
            <a:ext cx="9144000" cy="5078313"/>
          </a:xfrm>
          <a:prstGeom prst="rect">
            <a:avLst/>
          </a:prstGeom>
          <a:noFill/>
        </p:spPr>
        <p:txBody>
          <a:bodyPr wrap="square">
            <a:spAutoFit/>
          </a:bodyPr>
          <a:lstStyle/>
          <a:p>
            <a:pPr algn="l" rtl="0" fontAlgn="base"/>
            <a:r>
              <a:rPr lang="en-US" sz="1200" b="0" i="0" u="none" strike="noStrike">
                <a:solidFill>
                  <a:srgbClr val="000000"/>
                </a:solidFill>
                <a:effectLst/>
                <a:latin typeface="Arial" panose="020B0604020202020204" pitchFamily="34" charset="0"/>
              </a:rPr>
              <a:t>Non-Discrimination Statement</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religion, sex, gender identity (including gender expression), sexual orientation, disability, age, marital status, family/parental status, income derived from a public assistance program, political beliefs, or reprisal or retaliation for prior civil rights activity, in any program or activity conducted or funded by USDA (not all bases apply to all programs).  Remedies and complaint filing deadlines vary by program or incident. </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 </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Persons with disabilities who require alternative means of communication for program information (e.g., Braille, large print, audiotape, American Sign Language, etc.) should contact the responsible Agency or USDA’s TARGET Center at (202) 720-2600 (voice and TTY) or contact USDA through the Federal Relay Service at (800) 877-8339.  Additionally, program information may be made available in languages other than English.</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To file a program discrimination complaint, complete the USDA Program Discrimination Complaint Form, AD-3027, found online at</a:t>
            </a:r>
            <a:r>
              <a:rPr lang="en-US" sz="1200" b="0" i="0" u="sng" strike="noStrike">
                <a:solidFill>
                  <a:srgbClr val="0563C1"/>
                </a:solidFill>
                <a:effectLst/>
                <a:latin typeface="Arial" panose="020B0604020202020204" pitchFamily="34" charset="0"/>
                <a:hlinkClick r:id="rId2"/>
              </a:rPr>
              <a:t> How to File a Program Discrimination Complaint</a:t>
            </a:r>
            <a:r>
              <a:rPr lang="en-US" sz="1200" b="0" i="0" u="none" strike="noStrike">
                <a:solidFill>
                  <a:srgbClr val="000000"/>
                </a:solidFill>
                <a:effectLst/>
                <a:latin typeface="Arial" panose="020B0604020202020204" pitchFamily="34" charset="0"/>
              </a:rPr>
              <a:t> and at any USDA office or write a letter addressed to USDA and provide in the letter all of the information  requested in the form.  To request a copy of the complaint form, call (866) 632-9992.</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Submit your completed form or letter to USDA by:</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(1)    mail: U.S. Department of Agriculture</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         Office of the Assistant Secretary for Civil Rights</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         1400 Independence Avenue, SW</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         Washington, D.C. 20250-9410; </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(2)    fax: (202) 690-7442; or </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(3)    email: </a:t>
            </a:r>
            <a:r>
              <a:rPr lang="en-US" sz="1200" b="0" i="0" u="sng" strike="noStrike">
                <a:solidFill>
                  <a:srgbClr val="0563C1"/>
                </a:solidFill>
                <a:effectLst/>
                <a:latin typeface="Arial" panose="020B0604020202020204" pitchFamily="34" charset="0"/>
                <a:hlinkClick r:id="rId3"/>
              </a:rPr>
              <a:t>program.intake@usda.gov</a:t>
            </a:r>
            <a:r>
              <a:rPr lang="en-US" sz="1200" b="0" i="0" u="none" strike="noStrike">
                <a:solidFill>
                  <a:srgbClr val="000000"/>
                </a:solidFill>
                <a:effectLst/>
                <a:latin typeface="Arial" panose="020B0604020202020204" pitchFamily="34" charset="0"/>
              </a:rPr>
              <a:t>. </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  </a:t>
            </a:r>
            <a:r>
              <a:rPr lang="en-US" sz="1200" b="0" i="0">
                <a:solidFill>
                  <a:srgbClr val="000000"/>
                </a:solidFill>
                <a:effectLst/>
                <a:latin typeface="Arial" panose="020B0604020202020204" pitchFamily="34" charset="0"/>
              </a:rPr>
              <a:t>​</a:t>
            </a:r>
            <a:endParaRPr lang="en-US" sz="1200" b="0" i="0">
              <a:solidFill>
                <a:srgbClr val="000000"/>
              </a:solidFill>
              <a:effectLst/>
              <a:latin typeface="Segoe UI" panose="020B0502040204020203" pitchFamily="34" charset="0"/>
            </a:endParaRPr>
          </a:p>
          <a:p>
            <a:pPr algn="l" rtl="0" fontAlgn="base"/>
            <a:r>
              <a:rPr lang="en-US" sz="1200" b="0" i="0" u="none" strike="noStrike">
                <a:solidFill>
                  <a:srgbClr val="000000"/>
                </a:solidFill>
                <a:effectLst/>
                <a:latin typeface="Arial" panose="020B0604020202020204" pitchFamily="34" charset="0"/>
              </a:rPr>
              <a:t>USDA is an equal opportunity provider, employer, and lender.</a:t>
            </a:r>
            <a:endParaRPr lang="en-US" sz="1200"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74810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31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BF306-8EB7-A607-CEDE-CB34F04D99C3}"/>
              </a:ext>
            </a:extLst>
          </p:cNvPr>
          <p:cNvSpPr>
            <a:spLocks noGrp="1"/>
          </p:cNvSpPr>
          <p:nvPr>
            <p:ph type="title"/>
          </p:nvPr>
        </p:nvSpPr>
        <p:spPr/>
        <p:txBody>
          <a:bodyPr/>
          <a:lstStyle/>
          <a:p>
            <a:pPr algn="ctr"/>
            <a:r>
              <a:rPr kumimoji="0" lang="en-US" sz="4400" b="0" i="0" u="none" strike="noStrike" kern="1200" cap="none" spc="0" normalizeH="0" baseline="0" noProof="0">
                <a:ln>
                  <a:noFill/>
                </a:ln>
                <a:solidFill>
                  <a:srgbClr val="7030A0"/>
                </a:solidFill>
                <a:effectLst/>
                <a:uLnTx/>
                <a:uFillTx/>
                <a:latin typeface="Constantia" panose="02030602050306030303" pitchFamily="18" charset="0"/>
                <a:ea typeface="+mn-ea"/>
                <a:cs typeface="+mn-cs"/>
              </a:rPr>
              <a:t>Programs in California</a:t>
            </a:r>
            <a:br>
              <a:rPr kumimoji="0" lang="en-US" sz="4400" b="0" i="0" u="none" strike="noStrike" kern="1200" cap="none" spc="0" normalizeH="0" baseline="0" noProof="0">
                <a:ln>
                  <a:noFill/>
                </a:ln>
                <a:solidFill>
                  <a:srgbClr val="7030A0"/>
                </a:solidFill>
                <a:effectLst/>
                <a:uLnTx/>
                <a:uFillTx/>
                <a:latin typeface="Constantia" panose="02030602050306030303" pitchFamily="18" charset="0"/>
                <a:ea typeface="+mn-ea"/>
                <a:cs typeface="+mn-cs"/>
              </a:rPr>
            </a:br>
            <a:endParaRPr lang="en-US"/>
          </a:p>
        </p:txBody>
      </p:sp>
      <p:pic>
        <p:nvPicPr>
          <p:cNvPr id="4" name="Content Placeholder 3">
            <a:extLst>
              <a:ext uri="{FF2B5EF4-FFF2-40B4-BE49-F238E27FC236}">
                <a16:creationId xmlns:a16="http://schemas.microsoft.com/office/drawing/2014/main" id="{5B2A490E-9D23-CE25-9C15-77F37D504609}"/>
              </a:ext>
            </a:extLst>
          </p:cNvPr>
          <p:cNvPicPr>
            <a:picLocks noGrp="1" noChangeAspect="1"/>
          </p:cNvPicPr>
          <p:nvPr>
            <p:ph idx="1"/>
          </p:nvPr>
        </p:nvPicPr>
        <p:blipFill rotWithShape="1">
          <a:blip r:embed="rId3"/>
          <a:srcRect l="35833" t="19261" r="42500" b="17489"/>
          <a:stretch/>
        </p:blipFill>
        <p:spPr>
          <a:xfrm>
            <a:off x="938900" y="1781380"/>
            <a:ext cx="2649955" cy="43513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a:extLst>
              <a:ext uri="{FF2B5EF4-FFF2-40B4-BE49-F238E27FC236}">
                <a16:creationId xmlns:a16="http://schemas.microsoft.com/office/drawing/2014/main" id="{63C41F83-0EF6-7412-CA2E-28F2739FBF15}"/>
              </a:ext>
            </a:extLst>
          </p:cNvPr>
          <p:cNvPicPr>
            <a:picLocks noChangeAspect="1"/>
          </p:cNvPicPr>
          <p:nvPr/>
        </p:nvPicPr>
        <p:blipFill>
          <a:blip r:embed="rId4"/>
          <a:stretch>
            <a:fillRect/>
          </a:stretch>
        </p:blipFill>
        <p:spPr>
          <a:xfrm>
            <a:off x="4647079" y="1600200"/>
            <a:ext cx="3392021" cy="24988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43FD4039-7DAB-A8F9-FBEB-D65AA09852BD}"/>
              </a:ext>
            </a:extLst>
          </p:cNvPr>
          <p:cNvSpPr txBox="1"/>
          <p:nvPr/>
        </p:nvSpPr>
        <p:spPr>
          <a:xfrm>
            <a:off x="4756206" y="1823079"/>
            <a:ext cx="3173766" cy="615553"/>
          </a:xfrm>
          <a:prstGeom prst="rect">
            <a:avLst/>
          </a:prstGeom>
          <a:noFill/>
        </p:spPr>
        <p:txBody>
          <a:bodyPr wrap="square" rtlCol="0">
            <a:spAutoFit/>
          </a:bodyPr>
          <a:lstStyle/>
          <a:p>
            <a:pPr algn="ctr"/>
            <a:r>
              <a:rPr lang="en-US" sz="2400" b="1">
                <a:solidFill>
                  <a:schemeClr val="accent2">
                    <a:lumMod val="40000"/>
                    <a:lumOff val="60000"/>
                  </a:schemeClr>
                </a:solidFill>
              </a:rPr>
              <a:t>ACEP</a:t>
            </a:r>
          </a:p>
          <a:p>
            <a:r>
              <a:rPr lang="en-US" sz="1000">
                <a:solidFill>
                  <a:schemeClr val="accent2">
                    <a:lumMod val="40000"/>
                    <a:lumOff val="60000"/>
                  </a:schemeClr>
                </a:solidFill>
              </a:rPr>
              <a:t>      Agricultural Conservation Easement Program</a:t>
            </a:r>
          </a:p>
        </p:txBody>
      </p:sp>
      <p:pic>
        <p:nvPicPr>
          <p:cNvPr id="7" name="Picture 6">
            <a:extLst>
              <a:ext uri="{FF2B5EF4-FFF2-40B4-BE49-F238E27FC236}">
                <a16:creationId xmlns:a16="http://schemas.microsoft.com/office/drawing/2014/main" id="{E8E889B4-5523-C689-4B7B-91B3D062C6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6206" y="4423467"/>
            <a:ext cx="3009900" cy="18159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30832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31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5777E-850F-4F47-5946-D172CA9D94A0}"/>
              </a:ext>
            </a:extLst>
          </p:cNvPr>
          <p:cNvSpPr>
            <a:spLocks noGrp="1"/>
          </p:cNvSpPr>
          <p:nvPr>
            <p:ph type="title"/>
          </p:nvPr>
        </p:nvSpPr>
        <p:spPr>
          <a:xfrm>
            <a:off x="486697" y="852256"/>
            <a:ext cx="8170606" cy="838432"/>
          </a:xfrm>
        </p:spPr>
        <p:txBody>
          <a:bodyPr/>
          <a:lstStyle/>
          <a:p>
            <a:pPr algn="ctr"/>
            <a:r>
              <a:rPr lang="en-US" b="1"/>
              <a:t>FY24 Obligations Total by Program</a:t>
            </a:r>
            <a:br>
              <a:rPr lang="en-US"/>
            </a:br>
            <a:endParaRPr lang="en-US">
              <a:solidFill>
                <a:srgbClr val="FF0000"/>
              </a:solidFill>
            </a:endParaRPr>
          </a:p>
        </p:txBody>
      </p:sp>
      <p:graphicFrame>
        <p:nvGraphicFramePr>
          <p:cNvPr id="7" name="Content Placeholder 6">
            <a:extLst>
              <a:ext uri="{FF2B5EF4-FFF2-40B4-BE49-F238E27FC236}">
                <a16:creationId xmlns:a16="http://schemas.microsoft.com/office/drawing/2014/main" id="{F181D493-62BB-CCBF-452D-333FAEDA1E70}"/>
              </a:ext>
            </a:extLst>
          </p:cNvPr>
          <p:cNvGraphicFramePr>
            <a:graphicFrameLocks noGrp="1"/>
          </p:cNvGraphicFramePr>
          <p:nvPr>
            <p:ph idx="1"/>
          </p:nvPr>
        </p:nvGraphicFramePr>
        <p:xfrm>
          <a:off x="486696" y="1690688"/>
          <a:ext cx="8028653" cy="4819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8346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5EE9E-E238-C0D5-BE9F-A22BCCB80F5C}"/>
              </a:ext>
            </a:extLst>
          </p:cNvPr>
          <p:cNvSpPr>
            <a:spLocks noGrp="1"/>
          </p:cNvSpPr>
          <p:nvPr>
            <p:ph type="title"/>
          </p:nvPr>
        </p:nvSpPr>
        <p:spPr>
          <a:xfrm>
            <a:off x="374905" y="852256"/>
            <a:ext cx="8140446" cy="1342304"/>
          </a:xfrm>
        </p:spPr>
        <p:txBody>
          <a:bodyPr/>
          <a:lstStyle/>
          <a:p>
            <a:pPr algn="ctr"/>
            <a:r>
              <a:rPr lang="en-US" b="1"/>
              <a:t>FY24 Environmental Quality Incentives Program (EQIP) Totals</a:t>
            </a:r>
          </a:p>
        </p:txBody>
      </p:sp>
      <p:graphicFrame>
        <p:nvGraphicFramePr>
          <p:cNvPr id="5" name="Content Placeholder 4">
            <a:extLst>
              <a:ext uri="{FF2B5EF4-FFF2-40B4-BE49-F238E27FC236}">
                <a16:creationId xmlns:a16="http://schemas.microsoft.com/office/drawing/2014/main" id="{54438C8E-19E3-8210-D244-76EC8241CA16}"/>
              </a:ext>
            </a:extLst>
          </p:cNvPr>
          <p:cNvGraphicFramePr>
            <a:graphicFrameLocks noGrp="1"/>
          </p:cNvGraphicFramePr>
          <p:nvPr>
            <p:ph idx="1"/>
          </p:nvPr>
        </p:nvGraphicFramePr>
        <p:xfrm>
          <a:off x="261411" y="2828262"/>
          <a:ext cx="8621178" cy="2775933"/>
        </p:xfrm>
        <a:graphic>
          <a:graphicData uri="http://schemas.openxmlformats.org/drawingml/2006/table">
            <a:tbl>
              <a:tblPr>
                <a:tableStyleId>{5C22544A-7EE6-4342-B048-85BDC9FD1C3A}</a:tableStyleId>
              </a:tblPr>
              <a:tblGrid>
                <a:gridCol w="1656869">
                  <a:extLst>
                    <a:ext uri="{9D8B030D-6E8A-4147-A177-3AD203B41FA5}">
                      <a16:colId xmlns:a16="http://schemas.microsoft.com/office/drawing/2014/main" val="22545058"/>
                    </a:ext>
                  </a:extLst>
                </a:gridCol>
                <a:gridCol w="2138353">
                  <a:extLst>
                    <a:ext uri="{9D8B030D-6E8A-4147-A177-3AD203B41FA5}">
                      <a16:colId xmlns:a16="http://schemas.microsoft.com/office/drawing/2014/main" val="734401724"/>
                    </a:ext>
                  </a:extLst>
                </a:gridCol>
                <a:gridCol w="2138353">
                  <a:extLst>
                    <a:ext uri="{9D8B030D-6E8A-4147-A177-3AD203B41FA5}">
                      <a16:colId xmlns:a16="http://schemas.microsoft.com/office/drawing/2014/main" val="1794016774"/>
                    </a:ext>
                  </a:extLst>
                </a:gridCol>
                <a:gridCol w="2687603">
                  <a:extLst>
                    <a:ext uri="{9D8B030D-6E8A-4147-A177-3AD203B41FA5}">
                      <a16:colId xmlns:a16="http://schemas.microsoft.com/office/drawing/2014/main" val="3703916138"/>
                    </a:ext>
                  </a:extLst>
                </a:gridCol>
              </a:tblGrid>
              <a:tr h="913817">
                <a:tc>
                  <a:txBody>
                    <a:bodyPr/>
                    <a:lstStyle/>
                    <a:p>
                      <a:pPr algn="l" fontAlgn="b"/>
                      <a:r>
                        <a:rPr lang="en-US" sz="2400" b="1" u="none" strike="noStrike">
                          <a:effectLst/>
                        </a:rPr>
                        <a:t>Workload</a:t>
                      </a:r>
                      <a:endParaRPr lang="en-US" sz="2400" b="1" i="0" u="none" strike="noStrike">
                        <a:solidFill>
                          <a:srgbClr val="000000"/>
                        </a:solidFill>
                        <a:effectLst/>
                        <a:latin typeface="Aptos Narrow" panose="020B0004020202020204" pitchFamily="34" charset="0"/>
                      </a:endParaRPr>
                    </a:p>
                  </a:txBody>
                  <a:tcPr marL="7620" marR="7620" marT="7620" marB="0" anchor="b">
                    <a:solidFill>
                      <a:schemeClr val="bg1">
                        <a:lumMod val="75000"/>
                      </a:schemeClr>
                    </a:solidFill>
                  </a:tcPr>
                </a:tc>
                <a:tc>
                  <a:txBody>
                    <a:bodyPr/>
                    <a:lstStyle/>
                    <a:p>
                      <a:pPr algn="l" fontAlgn="b"/>
                      <a:r>
                        <a:rPr lang="en-US" sz="2400" b="1" u="none" strike="noStrike">
                          <a:effectLst/>
                        </a:rPr>
                        <a:t>Grand Total</a:t>
                      </a:r>
                      <a:endParaRPr lang="en-US" sz="2400" b="1" i="0" u="none" strike="noStrike">
                        <a:solidFill>
                          <a:srgbClr val="000000"/>
                        </a:solidFill>
                        <a:effectLst/>
                        <a:latin typeface="Aptos Narrow" panose="020B0004020202020204" pitchFamily="34" charset="0"/>
                      </a:endParaRPr>
                    </a:p>
                  </a:txBody>
                  <a:tcPr marL="7620" marR="7620" marT="7620" marB="0" anchor="b">
                    <a:solidFill>
                      <a:schemeClr val="bg1">
                        <a:lumMod val="75000"/>
                      </a:schemeClr>
                    </a:solidFill>
                  </a:tcPr>
                </a:tc>
                <a:tc>
                  <a:txBody>
                    <a:bodyPr/>
                    <a:lstStyle/>
                    <a:p>
                      <a:pPr algn="l" fontAlgn="b"/>
                      <a:r>
                        <a:rPr lang="en-US" sz="2400" b="1" u="none" strike="noStrike">
                          <a:effectLst/>
                        </a:rPr>
                        <a:t>Farm Bill Funding</a:t>
                      </a:r>
                      <a:endParaRPr lang="en-US" sz="2400" b="1" i="0" u="none" strike="noStrike">
                        <a:solidFill>
                          <a:srgbClr val="000000"/>
                        </a:solidFill>
                        <a:effectLst/>
                        <a:latin typeface="Aptos Narrow" panose="020B0004020202020204" pitchFamily="34" charset="0"/>
                      </a:endParaRPr>
                    </a:p>
                  </a:txBody>
                  <a:tcPr marL="7620" marR="7620" marT="7620" marB="0" anchor="b">
                    <a:solidFill>
                      <a:schemeClr val="bg1">
                        <a:lumMod val="75000"/>
                      </a:schemeClr>
                    </a:solidFill>
                  </a:tcPr>
                </a:tc>
                <a:tc>
                  <a:txBody>
                    <a:bodyPr/>
                    <a:lstStyle/>
                    <a:p>
                      <a:pPr algn="l" fontAlgn="b"/>
                      <a:r>
                        <a:rPr lang="en-US" sz="2400" b="1" u="none" strike="noStrike">
                          <a:effectLst/>
                        </a:rPr>
                        <a:t>Inflation Reduction Act</a:t>
                      </a:r>
                      <a:endParaRPr lang="en-US" sz="2400" b="1" i="0" u="none" strike="noStrike">
                        <a:solidFill>
                          <a:srgbClr val="000000"/>
                        </a:solidFill>
                        <a:effectLst/>
                        <a:latin typeface="Aptos Narrow" panose="020B0004020202020204" pitchFamily="34" charset="0"/>
                      </a:endParaRPr>
                    </a:p>
                  </a:txBody>
                  <a:tcPr marL="7620" marR="7620" marT="7620" marB="0" anchor="b">
                    <a:solidFill>
                      <a:schemeClr val="bg1">
                        <a:lumMod val="75000"/>
                      </a:schemeClr>
                    </a:solidFill>
                  </a:tcPr>
                </a:tc>
                <a:extLst>
                  <a:ext uri="{0D108BD9-81ED-4DB2-BD59-A6C34878D82A}">
                    <a16:rowId xmlns:a16="http://schemas.microsoft.com/office/drawing/2014/main" val="469681800"/>
                  </a:ext>
                </a:extLst>
              </a:tr>
              <a:tr h="465529">
                <a:tc>
                  <a:txBody>
                    <a:bodyPr/>
                    <a:lstStyle/>
                    <a:p>
                      <a:pPr algn="l" fontAlgn="b"/>
                      <a:r>
                        <a:rPr lang="en-US" sz="2400" i="1" u="none" strike="noStrike">
                          <a:effectLst/>
                        </a:rPr>
                        <a:t>Applications </a:t>
                      </a:r>
                      <a:endParaRPr lang="en-US" sz="2400" b="0" i="1" u="none" strike="noStrike">
                        <a:solidFill>
                          <a:srgbClr val="000000"/>
                        </a:solidFill>
                        <a:effectLst/>
                        <a:latin typeface="Aptos Narrow" panose="020B0004020202020204" pitchFamily="34" charset="0"/>
                      </a:endParaRPr>
                    </a:p>
                  </a:txBody>
                  <a:tcPr marL="7620" marR="7620" marT="7620" marB="0" anchor="b">
                    <a:solidFill>
                      <a:schemeClr val="bg1">
                        <a:lumMod val="85000"/>
                      </a:schemeClr>
                    </a:solidFill>
                  </a:tcPr>
                </a:tc>
                <a:tc>
                  <a:txBody>
                    <a:bodyPr/>
                    <a:lstStyle/>
                    <a:p>
                      <a:pPr algn="l" fontAlgn="b"/>
                      <a:r>
                        <a:rPr lang="en-US" sz="2400" u="none" strike="noStrike">
                          <a:effectLst/>
                        </a:rPr>
                        <a:t>5,200+</a:t>
                      </a:r>
                      <a:endParaRPr lang="en-US"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2400" u="none" strike="noStrike">
                          <a:effectLst/>
                        </a:rPr>
                        <a:t> </a:t>
                      </a:r>
                      <a:endParaRPr lang="en-US"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2400" u="none" strike="noStrike">
                          <a:effectLst/>
                        </a:rPr>
                        <a:t> </a:t>
                      </a:r>
                      <a:endParaRPr lang="en-US" sz="24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309031652"/>
                  </a:ext>
                </a:extLst>
              </a:tr>
              <a:tr h="465529">
                <a:tc>
                  <a:txBody>
                    <a:bodyPr/>
                    <a:lstStyle/>
                    <a:p>
                      <a:pPr algn="l" fontAlgn="b"/>
                      <a:r>
                        <a:rPr lang="en-US" sz="2400" i="1" u="none" strike="noStrike">
                          <a:effectLst/>
                        </a:rPr>
                        <a:t>Contracts</a:t>
                      </a:r>
                      <a:endParaRPr lang="en-US" sz="2400" b="0" i="1" u="none" strike="noStrike">
                        <a:solidFill>
                          <a:srgbClr val="000000"/>
                        </a:solidFill>
                        <a:effectLst/>
                        <a:latin typeface="Aptos Narrow" panose="020B0004020202020204" pitchFamily="34" charset="0"/>
                      </a:endParaRPr>
                    </a:p>
                  </a:txBody>
                  <a:tcPr marL="7620" marR="7620" marT="7620" marB="0" anchor="b">
                    <a:solidFill>
                      <a:schemeClr val="bg1">
                        <a:lumMod val="85000"/>
                      </a:schemeClr>
                    </a:solidFill>
                  </a:tcPr>
                </a:tc>
                <a:tc>
                  <a:txBody>
                    <a:bodyPr/>
                    <a:lstStyle/>
                    <a:p>
                      <a:pPr algn="l" fontAlgn="b"/>
                      <a:r>
                        <a:rPr lang="en-US" sz="2400" u="none" strike="noStrike">
                          <a:effectLst/>
                        </a:rPr>
                        <a:t>1,713</a:t>
                      </a:r>
                      <a:endParaRPr lang="en-US"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2400" u="none" strike="noStrike">
                          <a:effectLst/>
                        </a:rPr>
                        <a:t>948</a:t>
                      </a:r>
                      <a:endParaRPr lang="en-US"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2400" u="none" strike="noStrike">
                          <a:effectLst/>
                        </a:rPr>
                        <a:t>765</a:t>
                      </a:r>
                      <a:endParaRPr lang="en-US" sz="24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204285918"/>
                  </a:ext>
                </a:extLst>
              </a:tr>
              <a:tr h="465529">
                <a:tc>
                  <a:txBody>
                    <a:bodyPr/>
                    <a:lstStyle/>
                    <a:p>
                      <a:pPr algn="l" fontAlgn="b"/>
                      <a:r>
                        <a:rPr lang="en-US" sz="2400" i="1" u="none" strike="noStrike">
                          <a:effectLst/>
                        </a:rPr>
                        <a:t>Obligated</a:t>
                      </a:r>
                      <a:endParaRPr lang="en-US" sz="2400" b="0" i="1" u="none" strike="noStrike">
                        <a:solidFill>
                          <a:srgbClr val="000000"/>
                        </a:solidFill>
                        <a:effectLst/>
                        <a:latin typeface="Aptos Narrow" panose="020B0004020202020204" pitchFamily="34" charset="0"/>
                      </a:endParaRPr>
                    </a:p>
                  </a:txBody>
                  <a:tcPr marL="7620" marR="7620" marT="7620" marB="0" anchor="b">
                    <a:solidFill>
                      <a:schemeClr val="bg1">
                        <a:lumMod val="85000"/>
                      </a:schemeClr>
                    </a:solidFill>
                  </a:tcPr>
                </a:tc>
                <a:tc>
                  <a:txBody>
                    <a:bodyPr/>
                    <a:lstStyle/>
                    <a:p>
                      <a:pPr algn="l" fontAlgn="b"/>
                      <a:r>
                        <a:rPr lang="en-US" sz="2400" u="none" strike="noStrike">
                          <a:effectLst/>
                        </a:rPr>
                        <a:t>$148,731,240</a:t>
                      </a:r>
                      <a:endParaRPr lang="en-US"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2400" u="none" strike="noStrike">
                          <a:effectLst/>
                        </a:rPr>
                        <a:t>$82,946,742 </a:t>
                      </a:r>
                      <a:endParaRPr lang="en-US"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2400" u="none" strike="noStrike">
                          <a:effectLst/>
                        </a:rPr>
                        <a:t>$65,709,693 </a:t>
                      </a:r>
                      <a:endParaRPr lang="en-US" sz="24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3802791673"/>
                  </a:ext>
                </a:extLst>
              </a:tr>
              <a:tr h="465529">
                <a:tc>
                  <a:txBody>
                    <a:bodyPr/>
                    <a:lstStyle/>
                    <a:p>
                      <a:pPr algn="l" fontAlgn="b"/>
                      <a:r>
                        <a:rPr lang="en-US" sz="2400" i="1" u="none" strike="noStrike">
                          <a:effectLst/>
                        </a:rPr>
                        <a:t>Acres</a:t>
                      </a:r>
                      <a:endParaRPr lang="en-US" sz="2400" b="0" i="1" u="none" strike="noStrike">
                        <a:solidFill>
                          <a:srgbClr val="000000"/>
                        </a:solidFill>
                        <a:effectLst/>
                        <a:latin typeface="Aptos Narrow" panose="020B0004020202020204" pitchFamily="34" charset="0"/>
                      </a:endParaRPr>
                    </a:p>
                  </a:txBody>
                  <a:tcPr marL="7620" marR="7620" marT="7620" marB="0" anchor="b">
                    <a:solidFill>
                      <a:schemeClr val="bg1">
                        <a:lumMod val="85000"/>
                      </a:schemeClr>
                    </a:solidFill>
                  </a:tcPr>
                </a:tc>
                <a:tc>
                  <a:txBody>
                    <a:bodyPr/>
                    <a:lstStyle/>
                    <a:p>
                      <a:pPr algn="l" fontAlgn="b"/>
                      <a:r>
                        <a:rPr lang="en-US" sz="2400" u="none" strike="noStrike">
                          <a:effectLst/>
                        </a:rPr>
                        <a:t>578,859</a:t>
                      </a:r>
                      <a:endParaRPr lang="en-US"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2400" u="none" strike="noStrike">
                          <a:effectLst/>
                        </a:rPr>
                        <a:t>205,521</a:t>
                      </a:r>
                      <a:endParaRPr lang="en-US" sz="2400" b="0" i="0" u="none" strike="noStrike">
                        <a:solidFill>
                          <a:srgbClr val="000000"/>
                        </a:solidFill>
                        <a:effectLst/>
                        <a:latin typeface="Aptos Narrow" panose="020B0004020202020204" pitchFamily="34" charset="0"/>
                      </a:endParaRPr>
                    </a:p>
                  </a:txBody>
                  <a:tcPr marL="7620" marR="7620" marT="7620" marB="0" anchor="b"/>
                </a:tc>
                <a:tc>
                  <a:txBody>
                    <a:bodyPr/>
                    <a:lstStyle/>
                    <a:p>
                      <a:pPr algn="l" fontAlgn="b"/>
                      <a:r>
                        <a:rPr lang="en-US" sz="2400" u="none" strike="noStrike">
                          <a:effectLst/>
                        </a:rPr>
                        <a:t>373,338</a:t>
                      </a:r>
                      <a:endParaRPr lang="en-US" sz="2400" b="0" i="0" u="none" strike="noStrike">
                        <a:solidFill>
                          <a:srgbClr val="000000"/>
                        </a:solidFill>
                        <a:effectLst/>
                        <a:latin typeface="Aptos Narrow" panose="020B0004020202020204" pitchFamily="34" charset="0"/>
                      </a:endParaRPr>
                    </a:p>
                  </a:txBody>
                  <a:tcPr marL="7620" marR="7620" marT="7620" marB="0" anchor="b"/>
                </a:tc>
                <a:extLst>
                  <a:ext uri="{0D108BD9-81ED-4DB2-BD59-A6C34878D82A}">
                    <a16:rowId xmlns:a16="http://schemas.microsoft.com/office/drawing/2014/main" val="4247389274"/>
                  </a:ext>
                </a:extLst>
              </a:tr>
            </a:tbl>
          </a:graphicData>
        </a:graphic>
      </p:graphicFrame>
    </p:spTree>
    <p:extLst>
      <p:ext uri="{BB962C8B-B14F-4D97-AF65-F5344CB8AC3E}">
        <p14:creationId xmlns:p14="http://schemas.microsoft.com/office/powerpoint/2010/main" val="1372038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1A9E-A76A-849F-65F3-36A2BD4D816E}"/>
              </a:ext>
            </a:extLst>
          </p:cNvPr>
          <p:cNvSpPr>
            <a:spLocks noGrp="1"/>
          </p:cNvSpPr>
          <p:nvPr>
            <p:ph type="title"/>
          </p:nvPr>
        </p:nvSpPr>
        <p:spPr/>
        <p:txBody>
          <a:bodyPr/>
          <a:lstStyle/>
          <a:p>
            <a:pPr algn="ctr"/>
            <a:r>
              <a:rPr lang="en-US"/>
              <a:t>FY 2024 EQIP - Tribal </a:t>
            </a:r>
          </a:p>
        </p:txBody>
      </p:sp>
      <p:sp>
        <p:nvSpPr>
          <p:cNvPr id="3" name="Content Placeholder 2">
            <a:extLst>
              <a:ext uri="{FF2B5EF4-FFF2-40B4-BE49-F238E27FC236}">
                <a16:creationId xmlns:a16="http://schemas.microsoft.com/office/drawing/2014/main" id="{337B4669-A70C-67DD-292E-4B993FE062DC}"/>
              </a:ext>
            </a:extLst>
          </p:cNvPr>
          <p:cNvSpPr>
            <a:spLocks noGrp="1"/>
          </p:cNvSpPr>
          <p:nvPr>
            <p:ph idx="1"/>
          </p:nvPr>
        </p:nvSpPr>
        <p:spPr/>
        <p:txBody>
          <a:bodyPr/>
          <a:lstStyle/>
          <a:p>
            <a:pPr marL="0" indent="0">
              <a:buNone/>
            </a:pPr>
            <a:r>
              <a:rPr lang="en-US"/>
              <a:t>Farm Bill (FB) Funding</a:t>
            </a:r>
          </a:p>
          <a:p>
            <a:pPr lvl="1"/>
            <a:r>
              <a:rPr lang="en-US"/>
              <a:t>Total Contracts = 9</a:t>
            </a:r>
          </a:p>
          <a:p>
            <a:pPr lvl="1"/>
            <a:r>
              <a:rPr lang="en-US"/>
              <a:t>Obligation Amount = $698,075</a:t>
            </a:r>
          </a:p>
          <a:p>
            <a:pPr lvl="1"/>
            <a:r>
              <a:rPr lang="en-US"/>
              <a:t>Acres = 1,726</a:t>
            </a:r>
          </a:p>
          <a:p>
            <a:pPr lvl="1"/>
            <a:endParaRPr lang="en-US"/>
          </a:p>
          <a:p>
            <a:pPr marL="0" indent="0">
              <a:buNone/>
            </a:pPr>
            <a:r>
              <a:rPr lang="en-US"/>
              <a:t>Inflation Reduction Act (IRA) Funding</a:t>
            </a:r>
          </a:p>
          <a:p>
            <a:pPr lvl="1"/>
            <a:r>
              <a:rPr lang="en-US"/>
              <a:t>Total Contracts = 4</a:t>
            </a:r>
          </a:p>
          <a:p>
            <a:pPr lvl="1"/>
            <a:r>
              <a:rPr lang="en-US"/>
              <a:t>Obligation Amount = $676,544</a:t>
            </a:r>
          </a:p>
          <a:p>
            <a:pPr lvl="1"/>
            <a:r>
              <a:rPr lang="en-US"/>
              <a:t>Acres = 829</a:t>
            </a:r>
          </a:p>
        </p:txBody>
      </p:sp>
    </p:spTree>
    <p:extLst>
      <p:ext uri="{BB962C8B-B14F-4D97-AF65-F5344CB8AC3E}">
        <p14:creationId xmlns:p14="http://schemas.microsoft.com/office/powerpoint/2010/main" val="142807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iew from a car">
            <a:extLst>
              <a:ext uri="{FF2B5EF4-FFF2-40B4-BE49-F238E27FC236}">
                <a16:creationId xmlns:a16="http://schemas.microsoft.com/office/drawing/2014/main" id="{5EE9F624-0266-682B-5993-64A82989D008}"/>
              </a:ext>
            </a:extLst>
          </p:cNvPr>
          <p:cNvPicPr>
            <a:picLocks noChangeAspect="1"/>
          </p:cNvPicPr>
          <p:nvPr/>
        </p:nvPicPr>
        <p:blipFill rotWithShape="1">
          <a:blip r:embed="rId2"/>
          <a:srcRect l="10812" r="29775"/>
          <a:stretch/>
        </p:blipFill>
        <p:spPr>
          <a:xfrm>
            <a:off x="3028949" y="10"/>
            <a:ext cx="6120019"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2416290-EEEE-6B78-4AB6-89FE64932085}"/>
              </a:ext>
            </a:extLst>
          </p:cNvPr>
          <p:cNvSpPr>
            <a:spLocks noGrp="1"/>
          </p:cNvSpPr>
          <p:nvPr>
            <p:ph type="title"/>
          </p:nvPr>
        </p:nvSpPr>
        <p:spPr>
          <a:xfrm>
            <a:off x="400854" y="2950387"/>
            <a:ext cx="2289220" cy="3531403"/>
          </a:xfrm>
        </p:spPr>
        <p:txBody>
          <a:bodyPr vert="horz" lIns="91440" tIns="45720" rIns="91440" bIns="45720" rtlCol="0" anchor="t">
            <a:normAutofit/>
          </a:bodyPr>
          <a:lstStyle/>
          <a:p>
            <a:pPr algn="r"/>
            <a:r>
              <a:rPr lang="en-US" sz="3500">
                <a:solidFill>
                  <a:srgbClr val="FFFFFF"/>
                </a:solidFill>
              </a:rPr>
              <a:t>Looking Ahead To FY 2025</a:t>
            </a:r>
          </a:p>
        </p:txBody>
      </p:sp>
    </p:spTree>
    <p:extLst>
      <p:ext uri="{BB962C8B-B14F-4D97-AF65-F5344CB8AC3E}">
        <p14:creationId xmlns:p14="http://schemas.microsoft.com/office/powerpoint/2010/main" val="4091534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0323-E5EE-DF87-2CC6-2FB1281FAB7E}"/>
              </a:ext>
            </a:extLst>
          </p:cNvPr>
          <p:cNvSpPr>
            <a:spLocks noGrp="1"/>
          </p:cNvSpPr>
          <p:nvPr>
            <p:ph type="title"/>
          </p:nvPr>
        </p:nvSpPr>
        <p:spPr>
          <a:xfrm>
            <a:off x="628650" y="852255"/>
            <a:ext cx="8103870" cy="1446807"/>
          </a:xfrm>
          <a:ln>
            <a:noFill/>
          </a:ln>
        </p:spPr>
        <p:txBody>
          <a:bodyPr lIns="91440" tIns="45720" rIns="91440" bIns="45720" anchor="t"/>
          <a:lstStyle/>
          <a:p>
            <a:pPr algn="ctr"/>
            <a:r>
              <a:rPr lang="en-US"/>
              <a:t>FY25 Financial Assistance Established Program Deadlines</a:t>
            </a:r>
          </a:p>
        </p:txBody>
      </p:sp>
      <p:pic>
        <p:nvPicPr>
          <p:cNvPr id="12" name="Content Placeholder 11">
            <a:extLst>
              <a:ext uri="{FF2B5EF4-FFF2-40B4-BE49-F238E27FC236}">
                <a16:creationId xmlns:a16="http://schemas.microsoft.com/office/drawing/2014/main" id="{0FA44650-54E7-463F-4CB0-C03A6E861942}"/>
              </a:ext>
            </a:extLst>
          </p:cNvPr>
          <p:cNvPicPr>
            <a:picLocks noGrp="1" noChangeAspect="1"/>
          </p:cNvPicPr>
          <p:nvPr>
            <p:ph idx="1"/>
          </p:nvPr>
        </p:nvPicPr>
        <p:blipFill>
          <a:blip r:embed="rId2"/>
          <a:stretch>
            <a:fillRect/>
          </a:stretch>
        </p:blipFill>
        <p:spPr>
          <a:xfrm>
            <a:off x="1220484" y="2299931"/>
            <a:ext cx="6703032" cy="4351338"/>
          </a:xfrm>
        </p:spPr>
      </p:pic>
    </p:spTree>
    <p:extLst>
      <p:ext uri="{BB962C8B-B14F-4D97-AF65-F5344CB8AC3E}">
        <p14:creationId xmlns:p14="http://schemas.microsoft.com/office/powerpoint/2010/main" val="3110444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2521-6A54-FCCF-BF1B-32BB7B222CEC}"/>
              </a:ext>
            </a:extLst>
          </p:cNvPr>
          <p:cNvSpPr>
            <a:spLocks noGrp="1"/>
          </p:cNvSpPr>
          <p:nvPr>
            <p:ph type="title"/>
          </p:nvPr>
        </p:nvSpPr>
        <p:spPr>
          <a:xfrm>
            <a:off x="628650" y="852255"/>
            <a:ext cx="7886700" cy="1250243"/>
          </a:xfrm>
          <a:ln>
            <a:solidFill>
              <a:srgbClr val="00B0F0"/>
            </a:solidFill>
          </a:ln>
        </p:spPr>
        <p:txBody>
          <a:bodyPr/>
          <a:lstStyle/>
          <a:p>
            <a:pPr algn="ctr"/>
            <a:r>
              <a:rPr lang="en-US"/>
              <a:t>FY25 Farm Bill &amp; IRA </a:t>
            </a:r>
            <a:br>
              <a:rPr lang="en-US"/>
            </a:br>
            <a:r>
              <a:rPr lang="en-US"/>
              <a:t>Tribal</a:t>
            </a:r>
            <a:r>
              <a:rPr lang="en-US" sz="3200"/>
              <a:t> </a:t>
            </a:r>
            <a:endParaRPr lang="en-US"/>
          </a:p>
        </p:txBody>
      </p:sp>
      <p:graphicFrame>
        <p:nvGraphicFramePr>
          <p:cNvPr id="6" name="Content Placeholder 5">
            <a:extLst>
              <a:ext uri="{FF2B5EF4-FFF2-40B4-BE49-F238E27FC236}">
                <a16:creationId xmlns:a16="http://schemas.microsoft.com/office/drawing/2014/main" id="{5A1DD6B7-EF09-E979-791E-17B64CA04526}"/>
              </a:ext>
            </a:extLst>
          </p:cNvPr>
          <p:cNvGraphicFramePr>
            <a:graphicFrameLocks noGrp="1"/>
          </p:cNvGraphicFramePr>
          <p:nvPr>
            <p:ph idx="1"/>
            <p:extLst>
              <p:ext uri="{D42A27DB-BD31-4B8C-83A1-F6EECF244321}">
                <p14:modId xmlns:p14="http://schemas.microsoft.com/office/powerpoint/2010/main" val="1337210945"/>
              </p:ext>
            </p:extLst>
          </p:nvPr>
        </p:nvGraphicFramePr>
        <p:xfrm>
          <a:off x="628650" y="2214465"/>
          <a:ext cx="7886700" cy="39624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2693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Content Placeholder 8">
            <a:extLst>
              <a:ext uri="{FF2B5EF4-FFF2-40B4-BE49-F238E27FC236}">
                <a16:creationId xmlns:a16="http://schemas.microsoft.com/office/drawing/2014/main" id="{8CAC3B3F-B37D-F709-E7B5-C99950B4FD49}"/>
              </a:ext>
            </a:extLst>
          </p:cNvPr>
          <p:cNvSpPr txBox="1">
            <a:spLocks/>
          </p:cNvSpPr>
          <p:nvPr/>
        </p:nvSpPr>
        <p:spPr>
          <a:xfrm>
            <a:off x="302558" y="1761565"/>
            <a:ext cx="8538883" cy="4921623"/>
          </a:xfrm>
          <a:prstGeom prst="rect">
            <a:avLst/>
          </a:prstGeom>
          <a:solidFill>
            <a:schemeClr val="bg1"/>
          </a:solidFill>
          <a:ln w="28575">
            <a:solidFill>
              <a:schemeClr val="accent1"/>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sng" strike="noStrike" kern="1200" cap="none" spc="0" normalizeH="0" baseline="0" noProof="0">
                <a:ln>
                  <a:noFill/>
                </a:ln>
                <a:solidFill>
                  <a:srgbClr val="000000"/>
                </a:solidFill>
                <a:effectLst/>
                <a:uLnTx/>
                <a:uFillTx/>
                <a:latin typeface="Calibri" panose="020F0502020204030204"/>
                <a:ea typeface="+mn-ea"/>
                <a:cs typeface="Calibri"/>
              </a:rPr>
              <a:t>Participant Planning Record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00" b="0" i="0" u="sng" strike="noStrike" kern="1200" cap="none" spc="0" normalizeH="0" baseline="0" noProof="0">
              <a:ln>
                <a:noFill/>
              </a:ln>
              <a:solidFill>
                <a:srgbClr val="000000"/>
              </a:solidFill>
              <a:effectLst/>
              <a:uLnTx/>
              <a:uFillTx/>
              <a:latin typeface="Calibri" panose="020F0502020204030204"/>
              <a:ea typeface="+mn-ea"/>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a:ea typeface="+mn-ea"/>
                <a:cs typeface="Times New Roman"/>
              </a:rPr>
              <a:t>The Participant Planning Record provides a framework for communication of goals and objectives, along with operation and management information, to NRCS field staff.</a:t>
            </a:r>
            <a:endParaRPr kumimoji="0" lang="en-US" sz="2000" b="0" i="0" u="sng" strike="noStrike" kern="1200" cap="none" spc="0" normalizeH="0" baseline="0" noProof="0">
              <a:ln>
                <a:noFill/>
              </a:ln>
              <a:solidFill>
                <a:srgbClr val="000000"/>
              </a:solidFill>
              <a:effectLst/>
              <a:uLnTx/>
              <a:uFillTx/>
              <a:latin typeface="Calibri"/>
              <a:ea typeface="+mn-ea"/>
              <a:cs typeface="Calibri"/>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a:ea typeface="+mn-ea"/>
                <a:cs typeface="Times New Roman"/>
              </a:rPr>
              <a:t>Detailed understanding of the operations and interests of the Participants early in the planning process can expedite and streamline technical and planning assistance, while providing opportunities for field offices to manage workflows and prioritize applications in accordance with standard operating procedures and Programs policy.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a:ea typeface="+mn-ea"/>
                <a:cs typeface="Times New Roman"/>
              </a:rPr>
              <a:t>When a Participant expresses interest in Financial Assistance Programs, the Planning Record must be provided to Participant in a timely manner.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a:ea typeface="+mn-ea"/>
                <a:cs typeface="Times New Roman"/>
              </a:rPr>
              <a:t>In the case where a participant has a documented conservation plan encompassing planned practices in the application, NRCS staff will proceed with application screening and ranking, without utilization of Participant Planning Record.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Times New Roman"/>
              <a:ea typeface="+mn-ea"/>
              <a:cs typeface="Times New Roman"/>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sng" strike="noStrike" kern="1200" cap="none" spc="0" normalizeH="0" baseline="0" noProof="0">
              <a:ln>
                <a:noFill/>
              </a:ln>
              <a:solidFill>
                <a:srgbClr val="000000"/>
              </a:solidFill>
              <a:effectLst/>
              <a:uLnTx/>
              <a:uFillTx/>
              <a:latin typeface="Calibri" panose="020F0502020204030204"/>
              <a:ea typeface="+mn-ea"/>
              <a:cs typeface="Calibri"/>
            </a:endParaRPr>
          </a:p>
        </p:txBody>
      </p:sp>
      <p:sp>
        <p:nvSpPr>
          <p:cNvPr id="6" name="Title 1">
            <a:extLst>
              <a:ext uri="{FF2B5EF4-FFF2-40B4-BE49-F238E27FC236}">
                <a16:creationId xmlns:a16="http://schemas.microsoft.com/office/drawing/2014/main" id="{C35D13AF-37AE-A836-A5A7-91C8B609DEF4}"/>
              </a:ext>
            </a:extLst>
          </p:cNvPr>
          <p:cNvSpPr txBox="1">
            <a:spLocks/>
          </p:cNvSpPr>
          <p:nvPr/>
        </p:nvSpPr>
        <p:spPr>
          <a:xfrm>
            <a:off x="628650" y="956798"/>
            <a:ext cx="7886700" cy="6837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latin typeface="Calibri Light" panose="020F0302020204030204"/>
                <a:ea typeface="+mj-ea"/>
                <a:cs typeface="+mj-cs"/>
              </a:rPr>
              <a:t>Internal Process Changes For FY25</a:t>
            </a:r>
            <a:br>
              <a:rPr kumimoji="0" lang="en-US" sz="4400" b="0" i="0" u="none" strike="noStrike" kern="1200" cap="none" spc="0" normalizeH="0" baseline="0" noProof="0">
                <a:ln>
                  <a:noFill/>
                </a:ln>
                <a:solidFill>
                  <a:srgbClr val="000000"/>
                </a:solidFill>
                <a:effectLst/>
                <a:uLnTx/>
                <a:uFillTx/>
                <a:latin typeface="Calibri Light" panose="020F0302020204030204"/>
                <a:ea typeface="+mj-ea"/>
                <a:cs typeface="+mj-cs"/>
              </a:rPr>
            </a:br>
            <a:endParaRPr kumimoji="0" lang="en-US" sz="1600" b="0" i="0" u="none" strike="noStrike" kern="1200" cap="none" spc="0" normalizeH="0" baseline="0" noProof="0">
              <a:ln>
                <a:noFill/>
              </a:ln>
              <a:solidFill>
                <a:srgbClr val="FF0000"/>
              </a:solidFill>
              <a:effectLst/>
              <a:uLnTx/>
              <a:uFillTx/>
              <a:latin typeface="Calibri Light" panose="020F0302020204030204"/>
              <a:ea typeface="+mj-ea"/>
              <a:cs typeface="Calibri Light"/>
            </a:endParaRPr>
          </a:p>
        </p:txBody>
      </p:sp>
    </p:spTree>
    <p:extLst>
      <p:ext uri="{BB962C8B-B14F-4D97-AF65-F5344CB8AC3E}">
        <p14:creationId xmlns:p14="http://schemas.microsoft.com/office/powerpoint/2010/main" val="234391429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87807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a657854b-86e0-4c27-916b-6ae7bb8bb869">Draft</Status>
    <Notes xmlns="a657854b-86e0-4c27-916b-6ae7bb8bb869" xsi:nil="true"/>
    <Urgent xmlns="a657854b-86e0-4c27-916b-6ae7bb8bb869">false</Urgen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1E4D0E6BC8F240AF5BE5C37D7DD54C" ma:contentTypeVersion="15" ma:contentTypeDescription="Create a new document." ma:contentTypeScope="" ma:versionID="7faf8c901c5a0a4c59562ecabc3bfdda">
  <xsd:schema xmlns:xsd="http://www.w3.org/2001/XMLSchema" xmlns:xs="http://www.w3.org/2001/XMLSchema" xmlns:p="http://schemas.microsoft.com/office/2006/metadata/properties" xmlns:ns2="a657854b-86e0-4c27-916b-6ae7bb8bb869" xmlns:ns3="15619a95-c044-490d-9cb6-33b2aaf0592f" targetNamespace="http://schemas.microsoft.com/office/2006/metadata/properties" ma:root="true" ma:fieldsID="e23f215068e57f4ead0a4651f5cb546c" ns2:_="" ns3:_="">
    <xsd:import namespace="a657854b-86e0-4c27-916b-6ae7bb8bb869"/>
    <xsd:import namespace="15619a95-c044-490d-9cb6-33b2aaf0592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Status" minOccurs="0"/>
                <xsd:element ref="ns3:SharedWithUsers" minOccurs="0"/>
                <xsd:element ref="ns3:SharedWithDetails" minOccurs="0"/>
                <xsd:element ref="ns2:Notes" minOccurs="0"/>
                <xsd:element ref="ns2:Urgent"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7854b-86e0-4c27-916b-6ae7bb8bb8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Status" ma:index="14" nillable="true" ma:displayName="Status" ma:default="Draft" ma:format="Dropdown" ma:internalName="Status">
      <xsd:simpleType>
        <xsd:restriction base="dms:Choice">
          <xsd:enumeration value="Submitted for Signature"/>
          <xsd:enumeration value="Signed by STC"/>
          <xsd:enumeration value="Draft"/>
        </xsd:restriction>
      </xsd:simpleType>
    </xsd:element>
    <xsd:element name="Notes" ma:index="17" nillable="true" ma:displayName="Notes" ma:format="Dropdown" ma:internalName="Notes">
      <xsd:simpleType>
        <xsd:restriction base="dms:Text">
          <xsd:maxLength value="255"/>
        </xsd:restriction>
      </xsd:simpleType>
    </xsd:element>
    <xsd:element name="Urgent" ma:index="18" nillable="true" ma:displayName="Urgent" ma:default="0" ma:format="Dropdown" ma:internalName="Urgent">
      <xsd:simpleType>
        <xsd:restriction base="dms:Boolea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619a95-c044-490d-9cb6-33b2aaf0592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9C9A98-6909-4FB6-9F17-A81037B277E3}">
  <ds:schemaRefs>
    <ds:schemaRef ds:uri="15619a95-c044-490d-9cb6-33b2aaf0592f"/>
    <ds:schemaRef ds:uri="a657854b-86e0-4c27-916b-6ae7bb8bb869"/>
    <ds:schemaRef ds:uri="http://schemas.microsoft.com/office/infopath/2007/PartnerControls"/>
    <ds:schemaRef ds:uri="http://schemas.microsoft.com/office/2006/documentManagement/types"/>
    <ds:schemaRef ds:uri="http://purl.org/dc/elements/1.1/"/>
    <ds:schemaRef ds:uri="http://www.w3.org/XML/1998/namespace"/>
    <ds:schemaRef ds:uri="http://purl.org/dc/dcmitype/"/>
    <ds:schemaRef ds:uri="http://schemas.microsoft.com/office/2006/metadata/properti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21684C52-7906-47F2-8845-9D9EB20B0A4D}">
  <ds:schemaRefs>
    <ds:schemaRef ds:uri="15619a95-c044-490d-9cb6-33b2aaf0592f"/>
    <ds:schemaRef ds:uri="a657854b-86e0-4c27-916b-6ae7bb8bb8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DB12FAB-86B5-4453-9BC9-755D272EF5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689</Words>
  <Application>Microsoft Office PowerPoint</Application>
  <PresentationFormat>On-screen Show (4:3)</PresentationFormat>
  <Paragraphs>71</Paragraphs>
  <Slides>12</Slides>
  <Notes>1</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12</vt:i4>
      </vt:variant>
    </vt:vector>
  </HeadingPairs>
  <TitlesOfParts>
    <vt:vector size="26" baseType="lpstr">
      <vt:lpstr>Aptos Narrow</vt:lpstr>
      <vt:lpstr>Arial</vt:lpstr>
      <vt:lpstr>Calibri</vt:lpstr>
      <vt:lpstr>Calibri Light</vt:lpstr>
      <vt:lpstr>Constantia</vt:lpstr>
      <vt:lpstr>Open Sans Extrabold</vt:lpstr>
      <vt:lpstr>Segoe UI</vt:lpstr>
      <vt:lpstr>Segoe UI Semibold</vt:lpstr>
      <vt:lpstr>Times New Roman</vt:lpstr>
      <vt:lpstr>Custom Design</vt:lpstr>
      <vt:lpstr>1_Custom Design</vt:lpstr>
      <vt:lpstr>2_Custom Design</vt:lpstr>
      <vt:lpstr>3_Custom Design</vt:lpstr>
      <vt:lpstr>Worksheet</vt:lpstr>
      <vt:lpstr>Tribal  Program Summary  California NRCS</vt:lpstr>
      <vt:lpstr>Programs in California </vt:lpstr>
      <vt:lpstr>FY24 Obligations Total by Program </vt:lpstr>
      <vt:lpstr>FY24 Environmental Quality Incentives Program (EQIP) Totals</vt:lpstr>
      <vt:lpstr>FY 2024 EQIP - Tribal </vt:lpstr>
      <vt:lpstr>Looking Ahead To FY 2025</vt:lpstr>
      <vt:lpstr>FY25 Financial Assistance Established Program Deadlines</vt:lpstr>
      <vt:lpstr>FY25 Farm Bill &amp; IRA  Tribal </vt:lpstr>
      <vt:lpstr>PowerPoint Presentation</vt:lpstr>
      <vt:lpstr>Internal Process Changes FY25 Payment Schedules </vt:lpstr>
      <vt:lpstr>Internal Process Changes FY25 Payment Schedules – COLA Example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Steinberg, Brandon - NRCS, Temple, TX</dc:creator>
  <cp:lastModifiedBy>Bates, Brandon - FPAC-NRCS, CA</cp:lastModifiedBy>
  <cp:revision>2</cp:revision>
  <cp:lastPrinted>2023-11-08T00:07:37Z</cp:lastPrinted>
  <dcterms:created xsi:type="dcterms:W3CDTF">2023-02-14T19:25:37Z</dcterms:created>
  <dcterms:modified xsi:type="dcterms:W3CDTF">2024-11-13T16:48:05Z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0x010100871E4D0E6BC8F240AF5BE5C37D7DD54C</vt:lpwstr>
  </property>
</Properties>
</file>