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0" r:id="rId5"/>
  </p:sldMasterIdLst>
  <p:notesMasterIdLst>
    <p:notesMasterId r:id="rId14"/>
  </p:notesMasterIdLst>
  <p:sldIdLst>
    <p:sldId id="267" r:id="rId6"/>
    <p:sldId id="1751" r:id="rId7"/>
    <p:sldId id="284" r:id="rId8"/>
    <p:sldId id="1752" r:id="rId9"/>
    <p:sldId id="1755" r:id="rId10"/>
    <p:sldId id="257" r:id="rId11"/>
    <p:sldId id="1756" r:id="rId12"/>
    <p:sldId id="1745" r:id="rId13"/>
  </p:sldIdLst>
  <p:sldSz cx="9144000" cy="6858000" type="screen4x3"/>
  <p:notesSz cx="6858000" cy="23336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sden, Devon - FSA, Washington, DC" initials="MD" lastIdx="2" clrIdx="6">
    <p:extLst>
      <p:ext uri="{19B8F6BF-5375-455C-9EA6-DF929625EA0E}">
        <p15:presenceInfo xmlns:p15="http://schemas.microsoft.com/office/powerpoint/2012/main" userId="S::devon.marsden@usda.gov::c9caa098-8b6c-49a5-b92f-cfcaa84a6a33" providerId="AD"/>
      </p:ext>
    </p:extLst>
  </p:cmAuthor>
  <p:cmAuthor id="1" name="Hill, Latrice - FSA, Washington, DC" initials="HD" lastIdx="2" clrIdx="0">
    <p:extLst>
      <p:ext uri="{19B8F6BF-5375-455C-9EA6-DF929625EA0E}">
        <p15:presenceInfo xmlns:p15="http://schemas.microsoft.com/office/powerpoint/2012/main" userId="S::latrice.hill@usda.gov::c406b3ca-fc64-4af7-9873-879152d4d41b" providerId="AD"/>
      </p:ext>
    </p:extLst>
  </p:cmAuthor>
  <p:cmAuthor id="2" name="Huggins, Tona - FSA, Washington, DC" initials="HD" lastIdx="5" clrIdx="1">
    <p:extLst>
      <p:ext uri="{19B8F6BF-5375-455C-9EA6-DF929625EA0E}">
        <p15:presenceInfo xmlns:p15="http://schemas.microsoft.com/office/powerpoint/2012/main" userId="S::tona.huggins@usda.gov::dc166e89-e650-4c11-84f7-10b6b1f958b9" providerId="AD"/>
      </p:ext>
    </p:extLst>
  </p:cmAuthor>
  <p:cmAuthor id="3" name="Breinig, Kelly - FSA, Washington, DC" initials="BK-FWD" lastIdx="6" clrIdx="2">
    <p:extLst>
      <p:ext uri="{19B8F6BF-5375-455C-9EA6-DF929625EA0E}">
        <p15:presenceInfo xmlns:p15="http://schemas.microsoft.com/office/powerpoint/2012/main" userId="S::kelly.breinig@usda.gov::daf2bbac-ed3d-472b-b54e-73223510de1e" providerId="AD"/>
      </p:ext>
    </p:extLst>
  </p:cmAuthor>
  <p:cmAuthor id="4" name="Lin, Esther - FSA, Washington, DC" initials="LD" lastIdx="19" clrIdx="3">
    <p:extLst>
      <p:ext uri="{19B8F6BF-5375-455C-9EA6-DF929625EA0E}">
        <p15:presenceInfo xmlns:p15="http://schemas.microsoft.com/office/powerpoint/2012/main" userId="S::esther.lin@usda.gov::5a3f774d-9bc6-4409-b4b2-0f013e29f7af" providerId="AD"/>
      </p:ext>
    </p:extLst>
  </p:cmAuthor>
  <p:cmAuthor id="5" name="Kenworthy, Jody - FSA, Washington, DC" initials="KJ-FWD" lastIdx="5" clrIdx="4">
    <p:extLst>
      <p:ext uri="{19B8F6BF-5375-455C-9EA6-DF929625EA0E}">
        <p15:presenceInfo xmlns:p15="http://schemas.microsoft.com/office/powerpoint/2012/main" userId="S::jody.kenworthy@usda.gov::ae6abd77-934f-4113-8912-2a5fbebf01da" providerId="AD"/>
      </p:ext>
    </p:extLst>
  </p:cmAuthor>
  <p:cmAuthor id="6" name="Prescott, Jenae - FSA, Washington, DC" initials="PD" lastIdx="15" clrIdx="5">
    <p:extLst>
      <p:ext uri="{19B8F6BF-5375-455C-9EA6-DF929625EA0E}">
        <p15:presenceInfo xmlns:p15="http://schemas.microsoft.com/office/powerpoint/2012/main" userId="S::jenae.prescott@usda.gov::3e648636-9f7c-4a40-9067-e7866e2f5d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744"/>
    <a:srgbClr val="084A20"/>
    <a:srgbClr val="224A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29D3A1-5D2F-42C6-AABD-EC471C7D9999}" v="1" dt="2024-04-10T16:52:07.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300" autoAdjust="0"/>
  </p:normalViewPr>
  <p:slideViewPr>
    <p:cSldViewPr snapToGrid="0">
      <p:cViewPr varScale="1">
        <p:scale>
          <a:sx n="66" d="100"/>
          <a:sy n="66" d="100"/>
        </p:scale>
        <p:origin x="29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faele, Brooke - FPAC-FSA, CA" userId="7bf7b73b-0ab2-4b36-af4c-2ff3a6408e8c" providerId="ADAL" clId="{9C49A7BC-7D53-4EA9-873D-C79F21025E84}"/>
    <pc:docChg chg="delSld">
      <pc:chgData name="Raffaele, Brooke - FPAC-FSA, CA" userId="7bf7b73b-0ab2-4b36-af4c-2ff3a6408e8c" providerId="ADAL" clId="{9C49A7BC-7D53-4EA9-873D-C79F21025E84}" dt="2024-04-11T16:31:16.658" v="0" actId="2696"/>
      <pc:docMkLst>
        <pc:docMk/>
      </pc:docMkLst>
      <pc:sldChg chg="del">
        <pc:chgData name="Raffaele, Brooke - FPAC-FSA, CA" userId="7bf7b73b-0ab2-4b36-af4c-2ff3a6408e8c" providerId="ADAL" clId="{9C49A7BC-7D53-4EA9-873D-C79F21025E84}" dt="2024-04-11T16:31:16.658" v="0" actId="2696"/>
        <pc:sldMkLst>
          <pc:docMk/>
          <pc:sldMk cId="1497754042" sldId="17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5AC338-7320-42D5-95BF-39627ECFA87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6B606B2-928C-4F7D-B3AC-8B0AB495A023}">
      <dgm:prSet phldrT="[Text]"/>
      <dgm:spPr/>
      <dgm:t>
        <a:bodyPr/>
        <a:lstStyle/>
        <a:p>
          <a:r>
            <a:rPr lang="en-US"/>
            <a:t>Farm Programs</a:t>
          </a:r>
        </a:p>
      </dgm:t>
    </dgm:pt>
    <dgm:pt modelId="{C8363D37-3E93-4837-A01B-C8611CCB1FD4}" type="parTrans" cxnId="{39341977-28F7-4195-8541-6543D0569832}">
      <dgm:prSet/>
      <dgm:spPr/>
      <dgm:t>
        <a:bodyPr/>
        <a:lstStyle/>
        <a:p>
          <a:endParaRPr lang="en-US"/>
        </a:p>
      </dgm:t>
    </dgm:pt>
    <dgm:pt modelId="{F54F20CD-A869-4043-ABA7-7E802B8C5C3B}" type="sibTrans" cxnId="{39341977-28F7-4195-8541-6543D0569832}">
      <dgm:prSet/>
      <dgm:spPr/>
      <dgm:t>
        <a:bodyPr/>
        <a:lstStyle/>
        <a:p>
          <a:endParaRPr lang="en-US"/>
        </a:p>
      </dgm:t>
    </dgm:pt>
    <dgm:pt modelId="{DB7F58B3-DD7A-4889-A958-99BD6A965977}">
      <dgm:prSet phldrT="[Text]"/>
      <dgm:spPr/>
      <dgm:t>
        <a:bodyPr/>
        <a:lstStyle/>
        <a:p>
          <a:r>
            <a:rPr lang="en-US"/>
            <a:t>Disaster Assistance</a:t>
          </a:r>
        </a:p>
      </dgm:t>
    </dgm:pt>
    <dgm:pt modelId="{BD373813-8DB4-4B2B-A741-7B6B57C6D6FE}" type="parTrans" cxnId="{6450CD93-C9CF-4386-B9D4-096DC82927A6}">
      <dgm:prSet/>
      <dgm:spPr/>
      <dgm:t>
        <a:bodyPr/>
        <a:lstStyle/>
        <a:p>
          <a:endParaRPr lang="en-US"/>
        </a:p>
      </dgm:t>
    </dgm:pt>
    <dgm:pt modelId="{D718F140-0DCB-4E65-A480-ADFA42744419}" type="sibTrans" cxnId="{6450CD93-C9CF-4386-B9D4-096DC82927A6}">
      <dgm:prSet/>
      <dgm:spPr/>
      <dgm:t>
        <a:bodyPr/>
        <a:lstStyle/>
        <a:p>
          <a:endParaRPr lang="en-US"/>
        </a:p>
      </dgm:t>
    </dgm:pt>
    <dgm:pt modelId="{C7DA1DB1-C509-4261-8F75-3DBA9403521D}">
      <dgm:prSet phldrT="[Text]"/>
      <dgm:spPr/>
      <dgm:t>
        <a:bodyPr/>
        <a:lstStyle/>
        <a:p>
          <a:r>
            <a:rPr lang="en-US"/>
            <a:t>Risk Management Tools</a:t>
          </a:r>
        </a:p>
      </dgm:t>
    </dgm:pt>
    <dgm:pt modelId="{F3E748B8-C06C-4EDF-B1B6-320D4933EA97}" type="parTrans" cxnId="{9E6F7BCE-1CF8-482D-A538-E8DE046831EF}">
      <dgm:prSet/>
      <dgm:spPr/>
      <dgm:t>
        <a:bodyPr/>
        <a:lstStyle/>
        <a:p>
          <a:endParaRPr lang="en-US"/>
        </a:p>
      </dgm:t>
    </dgm:pt>
    <dgm:pt modelId="{0B1892B0-C991-4CF6-88FC-60E307B72250}" type="sibTrans" cxnId="{9E6F7BCE-1CF8-482D-A538-E8DE046831EF}">
      <dgm:prSet/>
      <dgm:spPr/>
      <dgm:t>
        <a:bodyPr/>
        <a:lstStyle/>
        <a:p>
          <a:endParaRPr lang="en-US"/>
        </a:p>
      </dgm:t>
    </dgm:pt>
    <dgm:pt modelId="{CFD468EC-D5FF-4B50-AA88-F907B2EEA047}">
      <dgm:prSet phldrT="[Text]"/>
      <dgm:spPr/>
      <dgm:t>
        <a:bodyPr/>
        <a:lstStyle/>
        <a:p>
          <a:r>
            <a:rPr lang="en-US"/>
            <a:t>Farm Loans</a:t>
          </a:r>
        </a:p>
      </dgm:t>
    </dgm:pt>
    <dgm:pt modelId="{42AC7213-17DF-4BE9-AA06-7CC521F065AE}" type="parTrans" cxnId="{367552AD-B4A4-48E0-8641-C883C1CE0F9B}">
      <dgm:prSet/>
      <dgm:spPr/>
      <dgm:t>
        <a:bodyPr/>
        <a:lstStyle/>
        <a:p>
          <a:endParaRPr lang="en-US"/>
        </a:p>
      </dgm:t>
    </dgm:pt>
    <dgm:pt modelId="{A4E33AF6-9900-4E2C-8684-FD3F733C0335}" type="sibTrans" cxnId="{367552AD-B4A4-48E0-8641-C883C1CE0F9B}">
      <dgm:prSet/>
      <dgm:spPr/>
      <dgm:t>
        <a:bodyPr/>
        <a:lstStyle/>
        <a:p>
          <a:endParaRPr lang="en-US"/>
        </a:p>
      </dgm:t>
    </dgm:pt>
    <dgm:pt modelId="{A7BCD266-E8A8-455F-B409-FBD82336BC25}">
      <dgm:prSet phldrT="[Text]"/>
      <dgm:spPr/>
      <dgm:t>
        <a:bodyPr/>
        <a:lstStyle/>
        <a:p>
          <a:r>
            <a:rPr lang="en-US"/>
            <a:t>Ownership Loans</a:t>
          </a:r>
        </a:p>
      </dgm:t>
    </dgm:pt>
    <dgm:pt modelId="{A3E13A27-6702-452B-99DD-7803387BFB53}" type="parTrans" cxnId="{BCB167A3-3495-425B-AE98-A47A2BCEC3FB}">
      <dgm:prSet/>
      <dgm:spPr/>
      <dgm:t>
        <a:bodyPr/>
        <a:lstStyle/>
        <a:p>
          <a:endParaRPr lang="en-US"/>
        </a:p>
      </dgm:t>
    </dgm:pt>
    <dgm:pt modelId="{9EFBD1B1-77FE-4A8A-8B27-5C9AB825C8EF}" type="sibTrans" cxnId="{BCB167A3-3495-425B-AE98-A47A2BCEC3FB}">
      <dgm:prSet/>
      <dgm:spPr/>
      <dgm:t>
        <a:bodyPr/>
        <a:lstStyle/>
        <a:p>
          <a:endParaRPr lang="en-US"/>
        </a:p>
      </dgm:t>
    </dgm:pt>
    <dgm:pt modelId="{47D10DC4-B1DA-4A1D-A495-7600D65AEB34}">
      <dgm:prSet phldrT="[Text]"/>
      <dgm:spPr/>
      <dgm:t>
        <a:bodyPr/>
        <a:lstStyle/>
        <a:p>
          <a:r>
            <a:rPr lang="en-US"/>
            <a:t>Operating Loans</a:t>
          </a:r>
        </a:p>
      </dgm:t>
    </dgm:pt>
    <dgm:pt modelId="{70471734-491C-43CD-B6D0-7AA1E962E338}" type="parTrans" cxnId="{5FCE0D77-8EC2-465A-99C7-52B60555E42E}">
      <dgm:prSet/>
      <dgm:spPr/>
      <dgm:t>
        <a:bodyPr/>
        <a:lstStyle/>
        <a:p>
          <a:endParaRPr lang="en-US"/>
        </a:p>
      </dgm:t>
    </dgm:pt>
    <dgm:pt modelId="{211040B7-6BE8-4EC1-A21A-07BA9C3163C7}" type="sibTrans" cxnId="{5FCE0D77-8EC2-465A-99C7-52B60555E42E}">
      <dgm:prSet/>
      <dgm:spPr/>
      <dgm:t>
        <a:bodyPr/>
        <a:lstStyle/>
        <a:p>
          <a:endParaRPr lang="en-US"/>
        </a:p>
      </dgm:t>
    </dgm:pt>
    <dgm:pt modelId="{900D4D12-D4D3-4138-9D37-47D6E103BE5D}">
      <dgm:prSet phldrT="[Text]"/>
      <dgm:spPr/>
      <dgm:t>
        <a:bodyPr/>
        <a:lstStyle/>
        <a:p>
          <a:r>
            <a:rPr lang="en-US"/>
            <a:t>Organic Cost Share</a:t>
          </a:r>
        </a:p>
      </dgm:t>
    </dgm:pt>
    <dgm:pt modelId="{6C23F05D-99B0-4C2E-A08F-8E5714AD204F}" type="parTrans" cxnId="{5C43BE64-11CF-460F-B0E7-D492DF844B70}">
      <dgm:prSet/>
      <dgm:spPr/>
      <dgm:t>
        <a:bodyPr/>
        <a:lstStyle/>
        <a:p>
          <a:endParaRPr lang="en-US"/>
        </a:p>
      </dgm:t>
    </dgm:pt>
    <dgm:pt modelId="{A30B1C06-39B5-4AE7-AD70-9167B62DC2FB}" type="sibTrans" cxnId="{5C43BE64-11CF-460F-B0E7-D492DF844B70}">
      <dgm:prSet/>
      <dgm:spPr/>
      <dgm:t>
        <a:bodyPr/>
        <a:lstStyle/>
        <a:p>
          <a:endParaRPr lang="en-US"/>
        </a:p>
      </dgm:t>
    </dgm:pt>
    <dgm:pt modelId="{63EBFA85-395D-4F31-84D3-4EA050CA49A7}">
      <dgm:prSet phldrT="[Text]"/>
      <dgm:spPr/>
      <dgm:t>
        <a:bodyPr/>
        <a:lstStyle/>
        <a:p>
          <a:r>
            <a:rPr lang="en-US"/>
            <a:t>Microloans</a:t>
          </a:r>
        </a:p>
      </dgm:t>
    </dgm:pt>
    <dgm:pt modelId="{0AC7D878-CA2A-439E-9216-9ABD1B7E2DF2}" type="parTrans" cxnId="{C6BCA55D-5854-4196-8476-F1812DC4F86D}">
      <dgm:prSet/>
      <dgm:spPr/>
      <dgm:t>
        <a:bodyPr/>
        <a:lstStyle/>
        <a:p>
          <a:endParaRPr lang="en-US"/>
        </a:p>
      </dgm:t>
    </dgm:pt>
    <dgm:pt modelId="{AC3981F7-B51D-4BA5-8831-AC408C655947}" type="sibTrans" cxnId="{C6BCA55D-5854-4196-8476-F1812DC4F86D}">
      <dgm:prSet/>
      <dgm:spPr/>
      <dgm:t>
        <a:bodyPr/>
        <a:lstStyle/>
        <a:p>
          <a:endParaRPr lang="en-US"/>
        </a:p>
      </dgm:t>
    </dgm:pt>
    <dgm:pt modelId="{BD0AF70A-76BC-460F-AEBB-1225BD5A072C}">
      <dgm:prSet phldrT="[Text]"/>
      <dgm:spPr/>
      <dgm:t>
        <a:bodyPr/>
        <a:lstStyle/>
        <a:p>
          <a:r>
            <a:rPr lang="en-US"/>
            <a:t>Loan Guarantees</a:t>
          </a:r>
        </a:p>
      </dgm:t>
    </dgm:pt>
    <dgm:pt modelId="{EEBDA633-5A35-4A00-BC74-B58A4B13FB2B}" type="parTrans" cxnId="{8B9EBC4F-98FD-4D11-8E01-5E8317C1F4A4}">
      <dgm:prSet/>
      <dgm:spPr/>
      <dgm:t>
        <a:bodyPr/>
        <a:lstStyle/>
        <a:p>
          <a:endParaRPr lang="en-US"/>
        </a:p>
      </dgm:t>
    </dgm:pt>
    <dgm:pt modelId="{54C6538C-AF55-42BB-B625-68F8DCAC5AE6}" type="sibTrans" cxnId="{8B9EBC4F-98FD-4D11-8E01-5E8317C1F4A4}">
      <dgm:prSet/>
      <dgm:spPr/>
      <dgm:t>
        <a:bodyPr/>
        <a:lstStyle/>
        <a:p>
          <a:endParaRPr lang="en-US"/>
        </a:p>
      </dgm:t>
    </dgm:pt>
    <dgm:pt modelId="{82A9C335-B474-46AA-81A6-1E7DA9A9A7FF}">
      <dgm:prSet phldrT="[Text]"/>
      <dgm:spPr/>
      <dgm:t>
        <a:bodyPr/>
        <a:lstStyle/>
        <a:p>
          <a:r>
            <a:rPr lang="en-US"/>
            <a:t>Farm Storage Facility Loans</a:t>
          </a:r>
        </a:p>
      </dgm:t>
    </dgm:pt>
    <dgm:pt modelId="{CDCA7016-BAAC-4E95-872A-CFFFA04B3BAE}" type="parTrans" cxnId="{C4C80FE0-0D53-4AD8-9AC2-DD0DE13BD65D}">
      <dgm:prSet/>
      <dgm:spPr/>
      <dgm:t>
        <a:bodyPr/>
        <a:lstStyle/>
        <a:p>
          <a:endParaRPr lang="en-US"/>
        </a:p>
      </dgm:t>
    </dgm:pt>
    <dgm:pt modelId="{F6C4FBB1-0335-469D-A98D-35A6ECF370FD}" type="sibTrans" cxnId="{C4C80FE0-0D53-4AD8-9AC2-DD0DE13BD65D}">
      <dgm:prSet/>
      <dgm:spPr/>
      <dgm:t>
        <a:bodyPr/>
        <a:lstStyle/>
        <a:p>
          <a:endParaRPr lang="en-US"/>
        </a:p>
      </dgm:t>
    </dgm:pt>
    <dgm:pt modelId="{86BF6340-F6B4-4322-8BD7-F9B6F390B0F5}">
      <dgm:prSet phldrT="[Text]"/>
      <dgm:spPr/>
      <dgm:t>
        <a:bodyPr/>
        <a:lstStyle/>
        <a:p>
          <a:r>
            <a:rPr lang="en-US"/>
            <a:t>Conservation</a:t>
          </a:r>
        </a:p>
      </dgm:t>
    </dgm:pt>
    <dgm:pt modelId="{ACFCA4F7-FCEF-44BB-8B37-C605707999A4}" type="parTrans" cxnId="{D4A1F75E-EECF-4703-A23D-E2C111EAAD55}">
      <dgm:prSet/>
      <dgm:spPr/>
      <dgm:t>
        <a:bodyPr/>
        <a:lstStyle/>
        <a:p>
          <a:endParaRPr lang="en-US"/>
        </a:p>
      </dgm:t>
    </dgm:pt>
    <dgm:pt modelId="{BB6AB86F-1BAB-4507-83E1-05F4D1F41E70}" type="sibTrans" cxnId="{D4A1F75E-EECF-4703-A23D-E2C111EAAD55}">
      <dgm:prSet/>
      <dgm:spPr/>
      <dgm:t>
        <a:bodyPr/>
        <a:lstStyle/>
        <a:p>
          <a:endParaRPr lang="en-US"/>
        </a:p>
      </dgm:t>
    </dgm:pt>
    <dgm:pt modelId="{49920563-DDD2-4101-99AD-325C44A9D149}" type="pres">
      <dgm:prSet presAssocID="{4A5AC338-7320-42D5-95BF-39627ECFA87F}" presName="linear" presStyleCnt="0">
        <dgm:presLayoutVars>
          <dgm:animLvl val="lvl"/>
          <dgm:resizeHandles val="exact"/>
        </dgm:presLayoutVars>
      </dgm:prSet>
      <dgm:spPr/>
    </dgm:pt>
    <dgm:pt modelId="{0B14644C-97AA-4450-BF56-C504777D3C83}" type="pres">
      <dgm:prSet presAssocID="{16B606B2-928C-4F7D-B3AC-8B0AB495A023}" presName="parentText" presStyleLbl="node1" presStyleIdx="0" presStyleCnt="2" custLinFactNeighborX="-280" custLinFactNeighborY="-16366">
        <dgm:presLayoutVars>
          <dgm:chMax val="0"/>
          <dgm:bulletEnabled val="1"/>
        </dgm:presLayoutVars>
      </dgm:prSet>
      <dgm:spPr/>
    </dgm:pt>
    <dgm:pt modelId="{080C822D-51BE-44FD-9715-AF17DE649F3C}" type="pres">
      <dgm:prSet presAssocID="{16B606B2-928C-4F7D-B3AC-8B0AB495A023}" presName="childText" presStyleLbl="revTx" presStyleIdx="0" presStyleCnt="2">
        <dgm:presLayoutVars>
          <dgm:bulletEnabled val="1"/>
        </dgm:presLayoutVars>
      </dgm:prSet>
      <dgm:spPr/>
    </dgm:pt>
    <dgm:pt modelId="{52A3C770-0C75-44A5-B749-36F737AA3701}" type="pres">
      <dgm:prSet presAssocID="{CFD468EC-D5FF-4B50-AA88-F907B2EEA047}" presName="parentText" presStyleLbl="node1" presStyleIdx="1" presStyleCnt="2">
        <dgm:presLayoutVars>
          <dgm:chMax val="0"/>
          <dgm:bulletEnabled val="1"/>
        </dgm:presLayoutVars>
      </dgm:prSet>
      <dgm:spPr/>
    </dgm:pt>
    <dgm:pt modelId="{BEE0BE17-1031-487A-8D3B-46968C48AD60}" type="pres">
      <dgm:prSet presAssocID="{CFD468EC-D5FF-4B50-AA88-F907B2EEA047}" presName="childText" presStyleLbl="revTx" presStyleIdx="1" presStyleCnt="2">
        <dgm:presLayoutVars>
          <dgm:bulletEnabled val="1"/>
        </dgm:presLayoutVars>
      </dgm:prSet>
      <dgm:spPr/>
    </dgm:pt>
  </dgm:ptLst>
  <dgm:cxnLst>
    <dgm:cxn modelId="{BE991405-A132-465C-BC9C-C84200972AC2}" type="presOf" srcId="{CFD468EC-D5FF-4B50-AA88-F907B2EEA047}" destId="{52A3C770-0C75-44A5-B749-36F737AA3701}" srcOrd="0" destOrd="0" presId="urn:microsoft.com/office/officeart/2005/8/layout/vList2"/>
    <dgm:cxn modelId="{3D35CF24-49E3-4260-8133-FF143BE594F5}" type="presOf" srcId="{A7BCD266-E8A8-455F-B409-FBD82336BC25}" destId="{BEE0BE17-1031-487A-8D3B-46968C48AD60}" srcOrd="0" destOrd="0" presId="urn:microsoft.com/office/officeart/2005/8/layout/vList2"/>
    <dgm:cxn modelId="{B24E293C-47F2-4BC0-9D0C-51EB3453150C}" type="presOf" srcId="{C7DA1DB1-C509-4261-8F75-3DBA9403521D}" destId="{080C822D-51BE-44FD-9715-AF17DE649F3C}" srcOrd="0" destOrd="1" presId="urn:microsoft.com/office/officeart/2005/8/layout/vList2"/>
    <dgm:cxn modelId="{C6BCA55D-5854-4196-8476-F1812DC4F86D}" srcId="{CFD468EC-D5FF-4B50-AA88-F907B2EEA047}" destId="{63EBFA85-395D-4F31-84D3-4EA050CA49A7}" srcOrd="2" destOrd="0" parTransId="{0AC7D878-CA2A-439E-9216-9ABD1B7E2DF2}" sibTransId="{AC3981F7-B51D-4BA5-8831-AC408C655947}"/>
    <dgm:cxn modelId="{D4A1F75E-EECF-4703-A23D-E2C111EAAD55}" srcId="{16B606B2-928C-4F7D-B3AC-8B0AB495A023}" destId="{86BF6340-F6B4-4322-8BD7-F9B6F390B0F5}" srcOrd="2" destOrd="0" parTransId="{ACFCA4F7-FCEF-44BB-8B37-C605707999A4}" sibTransId="{BB6AB86F-1BAB-4507-83E1-05F4D1F41E70}"/>
    <dgm:cxn modelId="{5C43BE64-11CF-460F-B0E7-D492DF844B70}" srcId="{16B606B2-928C-4F7D-B3AC-8B0AB495A023}" destId="{900D4D12-D4D3-4138-9D37-47D6E103BE5D}" srcOrd="3" destOrd="0" parTransId="{6C23F05D-99B0-4C2E-A08F-8E5714AD204F}" sibTransId="{A30B1C06-39B5-4AE7-AD70-9167B62DC2FB}"/>
    <dgm:cxn modelId="{B9798C66-9462-4F1E-8749-0B0C5D964146}" type="presOf" srcId="{DB7F58B3-DD7A-4889-A958-99BD6A965977}" destId="{080C822D-51BE-44FD-9715-AF17DE649F3C}" srcOrd="0" destOrd="0" presId="urn:microsoft.com/office/officeart/2005/8/layout/vList2"/>
    <dgm:cxn modelId="{9A50496B-6563-4410-8AB1-E384F4E2BE6F}" type="presOf" srcId="{900D4D12-D4D3-4138-9D37-47D6E103BE5D}" destId="{080C822D-51BE-44FD-9715-AF17DE649F3C}" srcOrd="0" destOrd="3" presId="urn:microsoft.com/office/officeart/2005/8/layout/vList2"/>
    <dgm:cxn modelId="{8B9EBC4F-98FD-4D11-8E01-5E8317C1F4A4}" srcId="{CFD468EC-D5FF-4B50-AA88-F907B2EEA047}" destId="{BD0AF70A-76BC-460F-AEBB-1225BD5A072C}" srcOrd="3" destOrd="0" parTransId="{EEBDA633-5A35-4A00-BC74-B58A4B13FB2B}" sibTransId="{54C6538C-AF55-42BB-B625-68F8DCAC5AE6}"/>
    <dgm:cxn modelId="{F1F86A70-538B-4FD0-9D99-37EE64A36CC4}" type="presOf" srcId="{47D10DC4-B1DA-4A1D-A495-7600D65AEB34}" destId="{BEE0BE17-1031-487A-8D3B-46968C48AD60}" srcOrd="0" destOrd="1" presId="urn:microsoft.com/office/officeart/2005/8/layout/vList2"/>
    <dgm:cxn modelId="{5FCE0D77-8EC2-465A-99C7-52B60555E42E}" srcId="{CFD468EC-D5FF-4B50-AA88-F907B2EEA047}" destId="{47D10DC4-B1DA-4A1D-A495-7600D65AEB34}" srcOrd="1" destOrd="0" parTransId="{70471734-491C-43CD-B6D0-7AA1E962E338}" sibTransId="{211040B7-6BE8-4EC1-A21A-07BA9C3163C7}"/>
    <dgm:cxn modelId="{39341977-28F7-4195-8541-6543D0569832}" srcId="{4A5AC338-7320-42D5-95BF-39627ECFA87F}" destId="{16B606B2-928C-4F7D-B3AC-8B0AB495A023}" srcOrd="0" destOrd="0" parTransId="{C8363D37-3E93-4837-A01B-C8611CCB1FD4}" sibTransId="{F54F20CD-A869-4043-ABA7-7E802B8C5C3B}"/>
    <dgm:cxn modelId="{CFC5F179-8880-4884-8025-B965C9459F2E}" type="presOf" srcId="{82A9C335-B474-46AA-81A6-1E7DA9A9A7FF}" destId="{080C822D-51BE-44FD-9715-AF17DE649F3C}" srcOrd="0" destOrd="4" presId="urn:microsoft.com/office/officeart/2005/8/layout/vList2"/>
    <dgm:cxn modelId="{DE96B88A-CEA9-4C10-AA42-1C21D2DC9E70}" type="presOf" srcId="{16B606B2-928C-4F7D-B3AC-8B0AB495A023}" destId="{0B14644C-97AA-4450-BF56-C504777D3C83}" srcOrd="0" destOrd="0" presId="urn:microsoft.com/office/officeart/2005/8/layout/vList2"/>
    <dgm:cxn modelId="{6450CD93-C9CF-4386-B9D4-096DC82927A6}" srcId="{16B606B2-928C-4F7D-B3AC-8B0AB495A023}" destId="{DB7F58B3-DD7A-4889-A958-99BD6A965977}" srcOrd="0" destOrd="0" parTransId="{BD373813-8DB4-4B2B-A741-7B6B57C6D6FE}" sibTransId="{D718F140-0DCB-4E65-A480-ADFA42744419}"/>
    <dgm:cxn modelId="{9B066594-A4AC-453C-B9F7-8A1AA3BDA44B}" type="presOf" srcId="{63EBFA85-395D-4F31-84D3-4EA050CA49A7}" destId="{BEE0BE17-1031-487A-8D3B-46968C48AD60}" srcOrd="0" destOrd="2" presId="urn:microsoft.com/office/officeart/2005/8/layout/vList2"/>
    <dgm:cxn modelId="{7FF594A2-69E7-4AEB-B13B-3D4F10637FEA}" type="presOf" srcId="{4A5AC338-7320-42D5-95BF-39627ECFA87F}" destId="{49920563-DDD2-4101-99AD-325C44A9D149}" srcOrd="0" destOrd="0" presId="urn:microsoft.com/office/officeart/2005/8/layout/vList2"/>
    <dgm:cxn modelId="{BCB167A3-3495-425B-AE98-A47A2BCEC3FB}" srcId="{CFD468EC-D5FF-4B50-AA88-F907B2EEA047}" destId="{A7BCD266-E8A8-455F-B409-FBD82336BC25}" srcOrd="0" destOrd="0" parTransId="{A3E13A27-6702-452B-99DD-7803387BFB53}" sibTransId="{9EFBD1B1-77FE-4A8A-8B27-5C9AB825C8EF}"/>
    <dgm:cxn modelId="{367552AD-B4A4-48E0-8641-C883C1CE0F9B}" srcId="{4A5AC338-7320-42D5-95BF-39627ECFA87F}" destId="{CFD468EC-D5FF-4B50-AA88-F907B2EEA047}" srcOrd="1" destOrd="0" parTransId="{42AC7213-17DF-4BE9-AA06-7CC521F065AE}" sibTransId="{A4E33AF6-9900-4E2C-8684-FD3F733C0335}"/>
    <dgm:cxn modelId="{B3E453C2-5741-414A-B414-3BEEDA5E2C28}" type="presOf" srcId="{BD0AF70A-76BC-460F-AEBB-1225BD5A072C}" destId="{BEE0BE17-1031-487A-8D3B-46968C48AD60}" srcOrd="0" destOrd="3" presId="urn:microsoft.com/office/officeart/2005/8/layout/vList2"/>
    <dgm:cxn modelId="{9E6F7BCE-1CF8-482D-A538-E8DE046831EF}" srcId="{16B606B2-928C-4F7D-B3AC-8B0AB495A023}" destId="{C7DA1DB1-C509-4261-8F75-3DBA9403521D}" srcOrd="1" destOrd="0" parTransId="{F3E748B8-C06C-4EDF-B1B6-320D4933EA97}" sibTransId="{0B1892B0-C991-4CF6-88FC-60E307B72250}"/>
    <dgm:cxn modelId="{4A6CC8D4-EC18-426D-8498-5D8A6077E920}" type="presOf" srcId="{86BF6340-F6B4-4322-8BD7-F9B6F390B0F5}" destId="{080C822D-51BE-44FD-9715-AF17DE649F3C}" srcOrd="0" destOrd="2" presId="urn:microsoft.com/office/officeart/2005/8/layout/vList2"/>
    <dgm:cxn modelId="{C4C80FE0-0D53-4AD8-9AC2-DD0DE13BD65D}" srcId="{16B606B2-928C-4F7D-B3AC-8B0AB495A023}" destId="{82A9C335-B474-46AA-81A6-1E7DA9A9A7FF}" srcOrd="4" destOrd="0" parTransId="{CDCA7016-BAAC-4E95-872A-CFFFA04B3BAE}" sibTransId="{F6C4FBB1-0335-469D-A98D-35A6ECF370FD}"/>
    <dgm:cxn modelId="{98A9259E-87A7-4F55-96C8-C5ADBDE088F5}" type="presParOf" srcId="{49920563-DDD2-4101-99AD-325C44A9D149}" destId="{0B14644C-97AA-4450-BF56-C504777D3C83}" srcOrd="0" destOrd="0" presId="urn:microsoft.com/office/officeart/2005/8/layout/vList2"/>
    <dgm:cxn modelId="{399D1628-CB16-4572-9E04-A75C364A2051}" type="presParOf" srcId="{49920563-DDD2-4101-99AD-325C44A9D149}" destId="{080C822D-51BE-44FD-9715-AF17DE649F3C}" srcOrd="1" destOrd="0" presId="urn:microsoft.com/office/officeart/2005/8/layout/vList2"/>
    <dgm:cxn modelId="{768425FC-D652-437C-8262-096CFFB4866D}" type="presParOf" srcId="{49920563-DDD2-4101-99AD-325C44A9D149}" destId="{52A3C770-0C75-44A5-B749-36F737AA3701}" srcOrd="2" destOrd="0" presId="urn:microsoft.com/office/officeart/2005/8/layout/vList2"/>
    <dgm:cxn modelId="{BDFB4D43-E502-48BA-9B8E-399AD1096146}" type="presParOf" srcId="{49920563-DDD2-4101-99AD-325C44A9D149}" destId="{BEE0BE17-1031-487A-8D3B-46968C48AD60}"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4644C-97AA-4450-BF56-C504777D3C83}">
      <dsp:nvSpPr>
        <dsp:cNvPr id="0" name=""/>
        <dsp:cNvSpPr/>
      </dsp:nvSpPr>
      <dsp:spPr>
        <a:xfrm>
          <a:off x="0" y="0"/>
          <a:ext cx="5098256"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Farm Programs</a:t>
          </a:r>
        </a:p>
      </dsp:txBody>
      <dsp:txXfrm>
        <a:off x="35125" y="35125"/>
        <a:ext cx="5028006" cy="649299"/>
      </dsp:txXfrm>
    </dsp:sp>
    <dsp:sp modelId="{080C822D-51BE-44FD-9715-AF17DE649F3C}">
      <dsp:nvSpPr>
        <dsp:cNvPr id="0" name=""/>
        <dsp:cNvSpPr/>
      </dsp:nvSpPr>
      <dsp:spPr>
        <a:xfrm>
          <a:off x="0" y="751003"/>
          <a:ext cx="5098256"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Disaster Assistance</a:t>
          </a:r>
        </a:p>
        <a:p>
          <a:pPr marL="228600" lvl="1" indent="-228600" algn="l" defTabSz="1022350">
            <a:lnSpc>
              <a:spcPct val="90000"/>
            </a:lnSpc>
            <a:spcBef>
              <a:spcPct val="0"/>
            </a:spcBef>
            <a:spcAft>
              <a:spcPct val="20000"/>
            </a:spcAft>
            <a:buChar char="•"/>
          </a:pPr>
          <a:r>
            <a:rPr lang="en-US" sz="2300" kern="1200"/>
            <a:t>Risk Management Tools</a:t>
          </a:r>
        </a:p>
        <a:p>
          <a:pPr marL="228600" lvl="1" indent="-228600" algn="l" defTabSz="1022350">
            <a:lnSpc>
              <a:spcPct val="90000"/>
            </a:lnSpc>
            <a:spcBef>
              <a:spcPct val="0"/>
            </a:spcBef>
            <a:spcAft>
              <a:spcPct val="20000"/>
            </a:spcAft>
            <a:buChar char="•"/>
          </a:pPr>
          <a:r>
            <a:rPr lang="en-US" sz="2300" kern="1200"/>
            <a:t>Conservation</a:t>
          </a:r>
        </a:p>
        <a:p>
          <a:pPr marL="228600" lvl="1" indent="-228600" algn="l" defTabSz="1022350">
            <a:lnSpc>
              <a:spcPct val="90000"/>
            </a:lnSpc>
            <a:spcBef>
              <a:spcPct val="0"/>
            </a:spcBef>
            <a:spcAft>
              <a:spcPct val="20000"/>
            </a:spcAft>
            <a:buChar char="•"/>
          </a:pPr>
          <a:r>
            <a:rPr lang="en-US" sz="2300" kern="1200"/>
            <a:t>Organic Cost Share</a:t>
          </a:r>
        </a:p>
        <a:p>
          <a:pPr marL="228600" lvl="1" indent="-228600" algn="l" defTabSz="1022350">
            <a:lnSpc>
              <a:spcPct val="90000"/>
            </a:lnSpc>
            <a:spcBef>
              <a:spcPct val="0"/>
            </a:spcBef>
            <a:spcAft>
              <a:spcPct val="20000"/>
            </a:spcAft>
            <a:buChar char="•"/>
          </a:pPr>
          <a:r>
            <a:rPr lang="en-US" sz="2300" kern="1200"/>
            <a:t>Farm Storage Facility Loans</a:t>
          </a:r>
        </a:p>
      </dsp:txBody>
      <dsp:txXfrm>
        <a:off x="0" y="751003"/>
        <a:ext cx="5098256" cy="1987200"/>
      </dsp:txXfrm>
    </dsp:sp>
    <dsp:sp modelId="{52A3C770-0C75-44A5-B749-36F737AA3701}">
      <dsp:nvSpPr>
        <dsp:cNvPr id="0" name=""/>
        <dsp:cNvSpPr/>
      </dsp:nvSpPr>
      <dsp:spPr>
        <a:xfrm>
          <a:off x="0" y="2738203"/>
          <a:ext cx="5098256" cy="71954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Farm Loans</a:t>
          </a:r>
        </a:p>
      </dsp:txBody>
      <dsp:txXfrm>
        <a:off x="35125" y="2773328"/>
        <a:ext cx="5028006" cy="649299"/>
      </dsp:txXfrm>
    </dsp:sp>
    <dsp:sp modelId="{BEE0BE17-1031-487A-8D3B-46968C48AD60}">
      <dsp:nvSpPr>
        <dsp:cNvPr id="0" name=""/>
        <dsp:cNvSpPr/>
      </dsp:nvSpPr>
      <dsp:spPr>
        <a:xfrm>
          <a:off x="0" y="3457753"/>
          <a:ext cx="5098256"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Ownership Loans</a:t>
          </a:r>
        </a:p>
        <a:p>
          <a:pPr marL="228600" lvl="1" indent="-228600" algn="l" defTabSz="1022350">
            <a:lnSpc>
              <a:spcPct val="90000"/>
            </a:lnSpc>
            <a:spcBef>
              <a:spcPct val="0"/>
            </a:spcBef>
            <a:spcAft>
              <a:spcPct val="20000"/>
            </a:spcAft>
            <a:buChar char="•"/>
          </a:pPr>
          <a:r>
            <a:rPr lang="en-US" sz="2300" kern="1200"/>
            <a:t>Operating Loans</a:t>
          </a:r>
        </a:p>
        <a:p>
          <a:pPr marL="228600" lvl="1" indent="-228600" algn="l" defTabSz="1022350">
            <a:lnSpc>
              <a:spcPct val="90000"/>
            </a:lnSpc>
            <a:spcBef>
              <a:spcPct val="0"/>
            </a:spcBef>
            <a:spcAft>
              <a:spcPct val="20000"/>
            </a:spcAft>
            <a:buChar char="•"/>
          </a:pPr>
          <a:r>
            <a:rPr lang="en-US" sz="2300" kern="1200"/>
            <a:t>Microloans</a:t>
          </a:r>
        </a:p>
        <a:p>
          <a:pPr marL="228600" lvl="1" indent="-228600" algn="l" defTabSz="1022350">
            <a:lnSpc>
              <a:spcPct val="90000"/>
            </a:lnSpc>
            <a:spcBef>
              <a:spcPct val="0"/>
            </a:spcBef>
            <a:spcAft>
              <a:spcPct val="20000"/>
            </a:spcAft>
            <a:buChar char="•"/>
          </a:pPr>
          <a:r>
            <a:rPr lang="en-US" sz="2300" kern="1200"/>
            <a:t>Loan Guarantees</a:t>
          </a:r>
        </a:p>
      </dsp:txBody>
      <dsp:txXfrm>
        <a:off x="0" y="3457753"/>
        <a:ext cx="5098256" cy="15835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73057-5A06-4C7A-A03F-4D58E14B71E4}"/>
              </a:ext>
            </a:extLst>
          </p:cNvPr>
          <p:cNvSpPr>
            <a:spLocks noGrp="1"/>
          </p:cNvSpPr>
          <p:nvPr>
            <p:ph type="hdr" sz="quarter"/>
          </p:nvPr>
        </p:nvSpPr>
        <p:spPr>
          <a:xfrm>
            <a:off x="2" y="0"/>
            <a:ext cx="4033943" cy="2013570"/>
          </a:xfrm>
          <a:prstGeom prst="rect">
            <a:avLst/>
          </a:prstGeom>
        </p:spPr>
        <p:txBody>
          <a:bodyPr vert="horz" lIns="176561" tIns="88281" rIns="176561" bIns="88281" rtlCol="0"/>
          <a:lstStyle>
            <a:lvl1pPr algn="l" eaLnBrk="1" fontAlgn="auto" hangingPunct="1">
              <a:spcBef>
                <a:spcPts val="0"/>
              </a:spcBef>
              <a:spcAft>
                <a:spcPts val="0"/>
              </a:spcAft>
              <a:defRPr sz="2300">
                <a:latin typeface="+mn-lt"/>
              </a:defRPr>
            </a:lvl1pPr>
          </a:lstStyle>
          <a:p>
            <a:pPr>
              <a:defRPr/>
            </a:pPr>
            <a:endParaRPr lang="en-US"/>
          </a:p>
        </p:txBody>
      </p:sp>
      <p:sp>
        <p:nvSpPr>
          <p:cNvPr id="3" name="Date Placeholder 2">
            <a:extLst>
              <a:ext uri="{FF2B5EF4-FFF2-40B4-BE49-F238E27FC236}">
                <a16:creationId xmlns:a16="http://schemas.microsoft.com/office/drawing/2014/main" id="{4C5F234E-45DF-4721-9299-42EAE74FE5D0}"/>
              </a:ext>
            </a:extLst>
          </p:cNvPr>
          <p:cNvSpPr>
            <a:spLocks noGrp="1"/>
          </p:cNvSpPr>
          <p:nvPr>
            <p:ph type="dt" idx="1"/>
          </p:nvPr>
        </p:nvSpPr>
        <p:spPr>
          <a:xfrm>
            <a:off x="5273005" y="0"/>
            <a:ext cx="4033943" cy="2013570"/>
          </a:xfrm>
          <a:prstGeom prst="rect">
            <a:avLst/>
          </a:prstGeom>
        </p:spPr>
        <p:txBody>
          <a:bodyPr vert="horz" lIns="176561" tIns="88281" rIns="176561" bIns="88281" rtlCol="0"/>
          <a:lstStyle>
            <a:lvl1pPr algn="r" eaLnBrk="1" fontAlgn="auto" hangingPunct="1">
              <a:spcBef>
                <a:spcPts val="0"/>
              </a:spcBef>
              <a:spcAft>
                <a:spcPts val="0"/>
              </a:spcAft>
              <a:defRPr sz="2300">
                <a:latin typeface="+mn-lt"/>
              </a:defRPr>
            </a:lvl1pPr>
          </a:lstStyle>
          <a:p>
            <a:pPr>
              <a:defRPr/>
            </a:pPr>
            <a:fld id="{2C8AB86F-DB24-4E27-9AD4-132AEEB75011}" type="datetimeFigureOut">
              <a:rPr lang="en-US"/>
              <a:pPr>
                <a:defRPr/>
              </a:pPr>
              <a:t>4/11/2024</a:t>
            </a:fld>
            <a:endParaRPr lang="en-US"/>
          </a:p>
        </p:txBody>
      </p:sp>
      <p:sp>
        <p:nvSpPr>
          <p:cNvPr id="4" name="Slide Image Placeholder 3">
            <a:extLst>
              <a:ext uri="{FF2B5EF4-FFF2-40B4-BE49-F238E27FC236}">
                <a16:creationId xmlns:a16="http://schemas.microsoft.com/office/drawing/2014/main" id="{A97A7851-859A-411E-B5CB-DF3DA5D0B776}"/>
              </a:ext>
            </a:extLst>
          </p:cNvPr>
          <p:cNvSpPr>
            <a:spLocks noGrp="1" noRot="1" noChangeAspect="1"/>
          </p:cNvSpPr>
          <p:nvPr>
            <p:ph type="sldImg" idx="2"/>
          </p:nvPr>
        </p:nvSpPr>
        <p:spPr>
          <a:xfrm>
            <a:off x="-4375150" y="5016500"/>
            <a:ext cx="18059400" cy="13544550"/>
          </a:xfrm>
          <a:prstGeom prst="rect">
            <a:avLst/>
          </a:prstGeom>
          <a:noFill/>
          <a:ln w="12700">
            <a:solidFill>
              <a:prstClr val="black"/>
            </a:solidFill>
          </a:ln>
        </p:spPr>
        <p:txBody>
          <a:bodyPr vert="horz" lIns="176561" tIns="88281" rIns="176561" bIns="88281" rtlCol="0" anchor="ctr"/>
          <a:lstStyle/>
          <a:p>
            <a:pPr lvl="0"/>
            <a:endParaRPr lang="en-US" noProof="0"/>
          </a:p>
        </p:txBody>
      </p:sp>
      <p:sp>
        <p:nvSpPr>
          <p:cNvPr id="5" name="Notes Placeholder 4">
            <a:extLst>
              <a:ext uri="{FF2B5EF4-FFF2-40B4-BE49-F238E27FC236}">
                <a16:creationId xmlns:a16="http://schemas.microsoft.com/office/drawing/2014/main" id="{7D64FC6C-EC5E-4D26-A6F2-3F605EC158BE}"/>
              </a:ext>
            </a:extLst>
          </p:cNvPr>
          <p:cNvSpPr>
            <a:spLocks noGrp="1"/>
          </p:cNvSpPr>
          <p:nvPr>
            <p:ph type="body" sz="quarter" idx="3"/>
          </p:nvPr>
        </p:nvSpPr>
        <p:spPr>
          <a:xfrm>
            <a:off x="930910" y="19313527"/>
            <a:ext cx="7447280" cy="15801975"/>
          </a:xfrm>
          <a:prstGeom prst="rect">
            <a:avLst/>
          </a:prstGeom>
        </p:spPr>
        <p:txBody>
          <a:bodyPr vert="horz" lIns="176561" tIns="88281" rIns="176561" bIns="8828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816D9CC-A3B2-417B-B38C-DEADDBCA64B4}"/>
              </a:ext>
            </a:extLst>
          </p:cNvPr>
          <p:cNvSpPr>
            <a:spLocks noGrp="1"/>
          </p:cNvSpPr>
          <p:nvPr>
            <p:ph type="ftr" sz="quarter" idx="4"/>
          </p:nvPr>
        </p:nvSpPr>
        <p:spPr>
          <a:xfrm>
            <a:off x="2" y="38118439"/>
            <a:ext cx="4033943" cy="2013565"/>
          </a:xfrm>
          <a:prstGeom prst="rect">
            <a:avLst/>
          </a:prstGeom>
        </p:spPr>
        <p:txBody>
          <a:bodyPr vert="horz" lIns="176561" tIns="88281" rIns="176561" bIns="88281" rtlCol="0" anchor="b"/>
          <a:lstStyle>
            <a:lvl1pPr algn="l" eaLnBrk="1" fontAlgn="auto" hangingPunct="1">
              <a:spcBef>
                <a:spcPts val="0"/>
              </a:spcBef>
              <a:spcAft>
                <a:spcPts val="0"/>
              </a:spcAft>
              <a:defRPr sz="2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C5ED826-4B96-4738-A1BF-A35230E61D48}"/>
              </a:ext>
            </a:extLst>
          </p:cNvPr>
          <p:cNvSpPr>
            <a:spLocks noGrp="1"/>
          </p:cNvSpPr>
          <p:nvPr>
            <p:ph type="sldNum" sz="quarter" idx="5"/>
          </p:nvPr>
        </p:nvSpPr>
        <p:spPr>
          <a:xfrm>
            <a:off x="5273005" y="38118439"/>
            <a:ext cx="4033943" cy="2013565"/>
          </a:xfrm>
          <a:prstGeom prst="rect">
            <a:avLst/>
          </a:prstGeom>
        </p:spPr>
        <p:txBody>
          <a:bodyPr vert="horz" lIns="176561" tIns="88281" rIns="176561" bIns="88281" rtlCol="0" anchor="b"/>
          <a:lstStyle>
            <a:lvl1pPr algn="r" eaLnBrk="1" fontAlgn="auto" hangingPunct="1">
              <a:spcBef>
                <a:spcPts val="0"/>
              </a:spcBef>
              <a:spcAft>
                <a:spcPts val="0"/>
              </a:spcAft>
              <a:defRPr sz="2300">
                <a:latin typeface="+mn-lt"/>
              </a:defRPr>
            </a:lvl1pPr>
          </a:lstStyle>
          <a:p>
            <a:pPr>
              <a:defRPr/>
            </a:pPr>
            <a:fld id="{B787ECD8-696C-4B49-8F88-105B4345E82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 are two “divisions” in FSA, the Farm Program side and the Farm Loan Programs division. </a:t>
            </a:r>
          </a:p>
          <a:p>
            <a:endParaRPr lang="en-US" dirty="0"/>
          </a:p>
        </p:txBody>
      </p:sp>
      <p:sp>
        <p:nvSpPr>
          <p:cNvPr id="4" name="Slide Number Placeholder 3"/>
          <p:cNvSpPr>
            <a:spLocks noGrp="1"/>
          </p:cNvSpPr>
          <p:nvPr>
            <p:ph type="sldNum" sz="quarter" idx="10"/>
          </p:nvPr>
        </p:nvSpPr>
        <p:spPr/>
        <p:txBody>
          <a:bodyPr/>
          <a:lstStyle/>
          <a:p>
            <a:fld id="{9A47BF95-DB80-4D12-B84E-BE3DC14DA6A3}" type="slidenum">
              <a:rPr lang="en-US" smtClean="0"/>
              <a:t>1</a:t>
            </a:fld>
            <a:endParaRPr lang="en-US" dirty="0"/>
          </a:p>
        </p:txBody>
      </p:sp>
    </p:spTree>
    <p:extLst>
      <p:ext uri="{BB962C8B-B14F-4D97-AF65-F5344CB8AC3E}">
        <p14:creationId xmlns:p14="http://schemas.microsoft.com/office/powerpoint/2010/main" val="151146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FSA has two major categories of offerings: working capital and working assistance. AKA Farm Loan Programs and Farm Programs. FSA has a variety of loan programs to meet different types of needs whether it be for an improvement project, expanding an enterprise, getting started or purchasing a farm. Farm programs has disaster programs for all types of producers and can help farmers recover during natural disasters or when there are serious economic disruptions (such as the current pandemic).  Farm programs also has programs to offset the costs of organic certification, programs to support conservation efforts on your operation, and low interest loans for commodity storage of all types (from fluid milk to produce). </a:t>
            </a:r>
          </a:p>
          <a:p>
            <a:endParaRPr lang="en-US" dirty="0"/>
          </a:p>
          <a:p>
            <a:r>
              <a:rPr lang="en-US" dirty="0"/>
              <a:t>We Have 30 offices in California.</a:t>
            </a:r>
          </a:p>
        </p:txBody>
      </p:sp>
      <p:sp>
        <p:nvSpPr>
          <p:cNvPr id="4" name="Slide Number Placeholder 3"/>
          <p:cNvSpPr>
            <a:spLocks noGrp="1"/>
          </p:cNvSpPr>
          <p:nvPr>
            <p:ph type="sldNum" sz="quarter" idx="5"/>
          </p:nvPr>
        </p:nvSpPr>
        <p:spPr/>
        <p:txBody>
          <a:bodyPr/>
          <a:lstStyle/>
          <a:p>
            <a:fld id="{5CEFA062-D950-45EC-9027-AB8939F8D670}" type="slidenum">
              <a:rPr lang="en-US" smtClean="0"/>
              <a:t>3</a:t>
            </a:fld>
            <a:endParaRPr lang="en-US"/>
          </a:p>
        </p:txBody>
      </p:sp>
    </p:spTree>
    <p:extLst>
      <p:ext uri="{BB962C8B-B14F-4D97-AF65-F5344CB8AC3E}">
        <p14:creationId xmlns:p14="http://schemas.microsoft.com/office/powerpoint/2010/main" val="227588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1CA742AC-7065-4700-A1E5-2779423E5A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EDB149F4-083D-4B52-B1E4-B35B69F916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endParaRPr lang="en-US" altLang="en-US" dirty="0"/>
          </a:p>
        </p:txBody>
      </p:sp>
      <p:sp>
        <p:nvSpPr>
          <p:cNvPr id="4" name="Slide Number Placeholder 3">
            <a:extLst>
              <a:ext uri="{FF2B5EF4-FFF2-40B4-BE49-F238E27FC236}">
                <a16:creationId xmlns:a16="http://schemas.microsoft.com/office/drawing/2014/main" id="{5269EC4B-4BD1-4C7F-8850-82EA3956E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8F15E2-E05A-4F27-967E-DB0B6DCA6A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87ECD8-696C-4B49-8F88-105B4345E826}" type="slidenum">
              <a:rPr lang="en-US" smtClean="0"/>
              <a:pPr>
                <a:defRPr/>
              </a:pPr>
              <a:t>8</a:t>
            </a:fld>
            <a:endParaRPr lang="en-US"/>
          </a:p>
        </p:txBody>
      </p:sp>
    </p:spTree>
    <p:extLst>
      <p:ext uri="{BB962C8B-B14F-4D97-AF65-F5344CB8AC3E}">
        <p14:creationId xmlns:p14="http://schemas.microsoft.com/office/powerpoint/2010/main" val="1881070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FSA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A702CD0C-4EC4-4571-AE81-5162172639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81650" y="3341688"/>
            <a:ext cx="3562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7" name="Picture 3">
            <a:extLst>
              <a:ext uri="{FF2B5EF4-FFF2-40B4-BE49-F238E27FC236}">
                <a16:creationId xmlns:a16="http://schemas.microsoft.com/office/drawing/2014/main" id="{88D2465C-5CC7-4854-BCF0-E417853B4A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2427"/>
          <a:stretch>
            <a:fillRect/>
          </a:stretch>
        </p:blipFill>
        <p:spPr bwMode="auto">
          <a:xfrm>
            <a:off x="0" y="1260475"/>
            <a:ext cx="54038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4D24D28-C0F9-4DE3-8D24-8979D1566C5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81650" y="1260475"/>
            <a:ext cx="35623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9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E3967-728F-4847-B2D1-5D045D6D42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8F8B0D3-ED2F-4E30-A1AA-BF7ED9FD26FA}" type="datetimeFigureOut">
              <a:rPr lang="en-US"/>
              <a:pPr>
                <a:defRPr/>
              </a:pPr>
              <a:t>4/11/2024</a:t>
            </a:fld>
            <a:endParaRPr lang="en-US"/>
          </a:p>
        </p:txBody>
      </p:sp>
      <p:sp>
        <p:nvSpPr>
          <p:cNvPr id="8" name="Footer Placeholder 7">
            <a:extLst>
              <a:ext uri="{FF2B5EF4-FFF2-40B4-BE49-F238E27FC236}">
                <a16:creationId xmlns:a16="http://schemas.microsoft.com/office/drawing/2014/main" id="{092988A4-F041-4DE7-BA8C-AA0466FDBFD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2BB8436A-7CBF-4CFC-8FF2-D7598AC6BF3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3C50A72-A804-47D7-A09B-6C3F54226CDB}" type="slidenum">
              <a:rPr lang="en-US"/>
              <a:pPr>
                <a:defRPr/>
              </a:pPr>
              <a:t>‹#›</a:t>
            </a:fld>
            <a:endParaRPr lang="en-US"/>
          </a:p>
        </p:txBody>
      </p:sp>
    </p:spTree>
    <p:extLst>
      <p:ext uri="{BB962C8B-B14F-4D97-AF65-F5344CB8AC3E}">
        <p14:creationId xmlns:p14="http://schemas.microsoft.com/office/powerpoint/2010/main" val="384575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29841" y="2615608"/>
            <a:ext cx="2949178"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020EE-6F9C-45F0-A218-F824F89BA0F7}"/>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FF43CDE-74EA-485B-A072-D15132546493}" type="datetimeFigureOut">
              <a:rPr lang="en-US"/>
              <a:pPr>
                <a:defRPr/>
              </a:pPr>
              <a:t>4/11/2024</a:t>
            </a:fld>
            <a:endParaRPr lang="en-US"/>
          </a:p>
        </p:txBody>
      </p:sp>
      <p:sp>
        <p:nvSpPr>
          <p:cNvPr id="6" name="Footer Placeholder 5">
            <a:extLst>
              <a:ext uri="{FF2B5EF4-FFF2-40B4-BE49-F238E27FC236}">
                <a16:creationId xmlns:a16="http://schemas.microsoft.com/office/drawing/2014/main" id="{18D9CC03-F5E1-46C9-8EF6-6AAA6809B84A}"/>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6D22684F-5DD7-4DE0-82C4-52689B871FD1}"/>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70CA83D-756A-44DA-A5E6-04998C4BAF19}" type="slidenum">
              <a:rPr lang="en-US"/>
              <a:pPr>
                <a:defRPr/>
              </a:pPr>
              <a:t>‹#›</a:t>
            </a:fld>
            <a:endParaRPr lang="en-US"/>
          </a:p>
        </p:txBody>
      </p:sp>
    </p:spTree>
    <p:extLst>
      <p:ext uri="{BB962C8B-B14F-4D97-AF65-F5344CB8AC3E}">
        <p14:creationId xmlns:p14="http://schemas.microsoft.com/office/powerpoint/2010/main" val="2519397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F044206-FAFD-4A42-89C5-DA6CA83C9CBF}"/>
              </a:ext>
            </a:extLst>
          </p:cNvPr>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9" name="Picture 8" descr="A person in a machine&#10;&#10;Description automatically generated">
            <a:extLst>
              <a:ext uri="{FF2B5EF4-FFF2-40B4-BE49-F238E27FC236}">
                <a16:creationId xmlns:a16="http://schemas.microsoft.com/office/drawing/2014/main" id="{6B6A710C-D486-4193-94A5-6E463AB0ACD6}"/>
              </a:ext>
            </a:extLst>
          </p:cNvPr>
          <p:cNvPicPr>
            <a:picLocks noChangeAspect="1"/>
          </p:cNvPicPr>
          <p:nvPr userDrawn="1"/>
        </p:nvPicPr>
        <p:blipFill rotWithShape="1">
          <a:blip r:embed="rId3"/>
          <a:srcRect l="48560" t="20845" r="-1886"/>
          <a:stretch/>
        </p:blipFill>
        <p:spPr>
          <a:xfrm>
            <a:off x="5469475" y="1275463"/>
            <a:ext cx="3243966" cy="2733930"/>
          </a:xfrm>
          <a:prstGeom prst="rect">
            <a:avLst/>
          </a:prstGeom>
        </p:spPr>
      </p:pic>
      <p:pic>
        <p:nvPicPr>
          <p:cNvPr id="16" name="Picture 15" descr="A person smiling for the camera&#10;&#10;Description automatically generated">
            <a:extLst>
              <a:ext uri="{FF2B5EF4-FFF2-40B4-BE49-F238E27FC236}">
                <a16:creationId xmlns:a16="http://schemas.microsoft.com/office/drawing/2014/main" id="{6BAB1779-A099-42F5-A8CD-11B2B7FDA2B1}"/>
              </a:ext>
            </a:extLst>
          </p:cNvPr>
          <p:cNvPicPr>
            <a:picLocks noChangeAspect="1"/>
          </p:cNvPicPr>
          <p:nvPr userDrawn="1"/>
        </p:nvPicPr>
        <p:blipFill>
          <a:blip r:embed="rId4"/>
          <a:stretch>
            <a:fillRect/>
          </a:stretch>
        </p:blipFill>
        <p:spPr>
          <a:xfrm>
            <a:off x="5469475" y="3354042"/>
            <a:ext cx="3131984" cy="2010835"/>
          </a:xfrm>
          <a:prstGeom prst="rect">
            <a:avLst/>
          </a:prstGeom>
        </p:spPr>
      </p:pic>
      <p:pic>
        <p:nvPicPr>
          <p:cNvPr id="18" name="Picture 17" descr="A person standing in front of a fruit stand&#10;&#10;Description automatically generated">
            <a:extLst>
              <a:ext uri="{FF2B5EF4-FFF2-40B4-BE49-F238E27FC236}">
                <a16:creationId xmlns:a16="http://schemas.microsoft.com/office/drawing/2014/main" id="{8F3E021E-B9E5-420D-8C83-5CB3271406AA}"/>
              </a:ext>
            </a:extLst>
          </p:cNvPr>
          <p:cNvPicPr>
            <a:picLocks noChangeAspect="1"/>
          </p:cNvPicPr>
          <p:nvPr userDrawn="1"/>
        </p:nvPicPr>
        <p:blipFill>
          <a:blip r:embed="rId5"/>
          <a:stretch>
            <a:fillRect/>
          </a:stretch>
        </p:blipFill>
        <p:spPr>
          <a:xfrm>
            <a:off x="2738532" y="1275463"/>
            <a:ext cx="2730943" cy="1562593"/>
          </a:xfrm>
          <a:prstGeom prst="rect">
            <a:avLst/>
          </a:prstGeom>
        </p:spPr>
      </p:pic>
      <p:pic>
        <p:nvPicPr>
          <p:cNvPr id="11" name="Picture 10" descr="A person standing next to a tree&#10;&#10;Description automatically generated">
            <a:extLst>
              <a:ext uri="{FF2B5EF4-FFF2-40B4-BE49-F238E27FC236}">
                <a16:creationId xmlns:a16="http://schemas.microsoft.com/office/drawing/2014/main" id="{7202D547-90E0-4F8F-84BC-291E199214EF}"/>
              </a:ext>
            </a:extLst>
          </p:cNvPr>
          <p:cNvPicPr>
            <a:picLocks noChangeAspect="1"/>
          </p:cNvPicPr>
          <p:nvPr userDrawn="1"/>
        </p:nvPicPr>
        <p:blipFill>
          <a:blip r:embed="rId6"/>
          <a:stretch>
            <a:fillRect/>
          </a:stretch>
        </p:blipFill>
        <p:spPr>
          <a:xfrm>
            <a:off x="1945225" y="2424827"/>
            <a:ext cx="3524250" cy="2940050"/>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E202FF18-CF4E-4A16-A22A-5DACB89F4FE3}"/>
              </a:ext>
            </a:extLst>
          </p:cNvPr>
          <p:cNvPicPr>
            <a:picLocks noChangeAspect="1"/>
          </p:cNvPicPr>
          <p:nvPr userDrawn="1"/>
        </p:nvPicPr>
        <p:blipFill>
          <a:blip r:embed="rId7"/>
          <a:stretch>
            <a:fillRect/>
          </a:stretch>
        </p:blipFill>
        <p:spPr>
          <a:xfrm>
            <a:off x="579533" y="1275464"/>
            <a:ext cx="2158999" cy="2024342"/>
          </a:xfrm>
          <a:prstGeom prst="rect">
            <a:avLst/>
          </a:prstGeom>
        </p:spPr>
      </p:pic>
      <p:pic>
        <p:nvPicPr>
          <p:cNvPr id="20" name="Picture 19" descr="A person sitting on a table&#10;&#10;Description automatically generated">
            <a:extLst>
              <a:ext uri="{FF2B5EF4-FFF2-40B4-BE49-F238E27FC236}">
                <a16:creationId xmlns:a16="http://schemas.microsoft.com/office/drawing/2014/main" id="{399B01F9-D6C1-4FB4-A858-8E9B08CA2669}"/>
              </a:ext>
            </a:extLst>
          </p:cNvPr>
          <p:cNvPicPr>
            <a:picLocks noChangeAspect="1"/>
          </p:cNvPicPr>
          <p:nvPr userDrawn="1"/>
        </p:nvPicPr>
        <p:blipFill>
          <a:blip r:embed="rId8"/>
          <a:stretch>
            <a:fillRect/>
          </a:stretch>
        </p:blipFill>
        <p:spPr>
          <a:xfrm>
            <a:off x="579532" y="3059827"/>
            <a:ext cx="2159000" cy="2305050"/>
          </a:xfrm>
          <a:prstGeom prst="rect">
            <a:avLst/>
          </a:prstGeom>
        </p:spPr>
      </p:pic>
    </p:spTree>
    <p:extLst>
      <p:ext uri="{BB962C8B-B14F-4D97-AF65-F5344CB8AC3E}">
        <p14:creationId xmlns:p14="http://schemas.microsoft.com/office/powerpoint/2010/main" val="72230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solidFill>
                  <a:srgbClr val="06574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0B66A-063F-4D5E-966D-6FAC0FA5E252}"/>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B9ED0F1A-B708-4EC9-AA0F-96F4A952B5AC}" type="datetimeFigureOut">
              <a:rPr lang="en-US"/>
              <a:pPr>
                <a:defRPr/>
              </a:pPr>
              <a:t>4/11/2024</a:t>
            </a:fld>
            <a:endParaRPr lang="en-US"/>
          </a:p>
        </p:txBody>
      </p:sp>
      <p:sp>
        <p:nvSpPr>
          <p:cNvPr id="5" name="Footer Placeholder 4">
            <a:extLst>
              <a:ext uri="{FF2B5EF4-FFF2-40B4-BE49-F238E27FC236}">
                <a16:creationId xmlns:a16="http://schemas.microsoft.com/office/drawing/2014/main" id="{CE122771-3ED8-4496-A64A-67A219CE8152}"/>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B6CAA51C-251C-4F8E-A1FC-B48282D2D77C}"/>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2CCB0D4E-BB16-4354-8C4E-3D2C6E329BAD}" type="slidenum">
              <a:rPr lang="en-US"/>
              <a:pPr>
                <a:defRPr/>
              </a:pPr>
              <a:t>‹#›</a:t>
            </a:fld>
            <a:endParaRPr lang="en-US"/>
          </a:p>
        </p:txBody>
      </p:sp>
    </p:spTree>
    <p:extLst>
      <p:ext uri="{BB962C8B-B14F-4D97-AF65-F5344CB8AC3E}">
        <p14:creationId xmlns:p14="http://schemas.microsoft.com/office/powerpoint/2010/main" val="2804178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1684A7-BD8C-4EE2-9E3F-B97D26970F4A}"/>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A59F55B-D718-45BA-9573-AF5D3410D462}" type="datetimeFigureOut">
              <a:rPr lang="en-US"/>
              <a:pPr>
                <a:defRPr/>
              </a:pPr>
              <a:t>4/11/2024</a:t>
            </a:fld>
            <a:endParaRPr lang="en-US"/>
          </a:p>
        </p:txBody>
      </p:sp>
      <p:sp>
        <p:nvSpPr>
          <p:cNvPr id="5" name="Footer Placeholder 4">
            <a:extLst>
              <a:ext uri="{FF2B5EF4-FFF2-40B4-BE49-F238E27FC236}">
                <a16:creationId xmlns:a16="http://schemas.microsoft.com/office/drawing/2014/main" id="{0F1A7BCE-18AC-419C-A0E9-72757E89CCDC}"/>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8426D4CC-477A-4E6B-ADF8-C91189A4801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29C1F2BB-0DAA-4A78-BED4-F396F3722A55}" type="slidenum">
              <a:rPr lang="en-US"/>
              <a:pPr>
                <a:defRPr/>
              </a:pPr>
              <a:t>‹#›</a:t>
            </a:fld>
            <a:endParaRPr lang="en-US"/>
          </a:p>
        </p:txBody>
      </p:sp>
    </p:spTree>
    <p:extLst>
      <p:ext uri="{BB962C8B-B14F-4D97-AF65-F5344CB8AC3E}">
        <p14:creationId xmlns:p14="http://schemas.microsoft.com/office/powerpoint/2010/main" val="3748148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0C252CF-99F7-43DA-8773-61EC3E01CDD5}"/>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788E255-60F2-41A5-845E-F9FF1DECF3B3}" type="datetimeFigureOut">
              <a:rPr lang="en-US"/>
              <a:pPr>
                <a:defRPr/>
              </a:pPr>
              <a:t>4/11/2024</a:t>
            </a:fld>
            <a:endParaRPr lang="en-US"/>
          </a:p>
        </p:txBody>
      </p:sp>
      <p:sp>
        <p:nvSpPr>
          <p:cNvPr id="6" name="Footer Placeholder 7">
            <a:extLst>
              <a:ext uri="{FF2B5EF4-FFF2-40B4-BE49-F238E27FC236}">
                <a16:creationId xmlns:a16="http://schemas.microsoft.com/office/drawing/2014/main" id="{8286D042-DD00-4674-B504-26C4FFF9EE8A}"/>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8">
            <a:extLst>
              <a:ext uri="{FF2B5EF4-FFF2-40B4-BE49-F238E27FC236}">
                <a16:creationId xmlns:a16="http://schemas.microsoft.com/office/drawing/2014/main" id="{3E96BE89-4479-4ADC-BBBB-49E0E7C051FA}"/>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854CC94-3E20-453B-9C94-64BD5B3EC153}" type="slidenum">
              <a:rPr lang="en-US"/>
              <a:pPr>
                <a:defRPr/>
              </a:pPr>
              <a:t>‹#›</a:t>
            </a:fld>
            <a:endParaRPr lang="en-US"/>
          </a:p>
        </p:txBody>
      </p:sp>
    </p:spTree>
    <p:extLst>
      <p:ext uri="{BB962C8B-B14F-4D97-AF65-F5344CB8AC3E}">
        <p14:creationId xmlns:p14="http://schemas.microsoft.com/office/powerpoint/2010/main" val="4008269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2B6989-14CC-44A7-A4E3-D55A3E1D94E4}"/>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92789BBB-DF16-42DA-9D54-4F898DD1DC85}" type="datetimeFigureOut">
              <a:rPr lang="en-US"/>
              <a:pPr>
                <a:defRPr/>
              </a:pPr>
              <a:t>4/11/2024</a:t>
            </a:fld>
            <a:endParaRPr lang="en-US"/>
          </a:p>
        </p:txBody>
      </p:sp>
      <p:sp>
        <p:nvSpPr>
          <p:cNvPr id="8" name="Footer Placeholder 7">
            <a:extLst>
              <a:ext uri="{FF2B5EF4-FFF2-40B4-BE49-F238E27FC236}">
                <a16:creationId xmlns:a16="http://schemas.microsoft.com/office/drawing/2014/main" id="{8CEDA872-4E92-4D08-A2F4-FD595832D9A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7012470E-536A-4FDC-BCB0-9864F26F47F9}"/>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B9FBCF7-DB05-4F02-956D-D89A35770638}" type="slidenum">
              <a:rPr lang="en-US"/>
              <a:pPr>
                <a:defRPr/>
              </a:pPr>
              <a:t>‹#›</a:t>
            </a:fld>
            <a:endParaRPr lang="en-US"/>
          </a:p>
        </p:txBody>
      </p:sp>
    </p:spTree>
    <p:extLst>
      <p:ext uri="{BB962C8B-B14F-4D97-AF65-F5344CB8AC3E}">
        <p14:creationId xmlns:p14="http://schemas.microsoft.com/office/powerpoint/2010/main" val="324380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29841" y="2615608"/>
            <a:ext cx="2949178"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809004-43EC-49C5-A1DA-2C4C0F1A67B7}"/>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B993F48-1AD8-4D71-AE3F-5D698ED81B2C}" type="datetimeFigureOut">
              <a:rPr lang="en-US"/>
              <a:pPr>
                <a:defRPr/>
              </a:pPr>
              <a:t>4/11/2024</a:t>
            </a:fld>
            <a:endParaRPr lang="en-US"/>
          </a:p>
        </p:txBody>
      </p:sp>
      <p:sp>
        <p:nvSpPr>
          <p:cNvPr id="6" name="Footer Placeholder 5">
            <a:extLst>
              <a:ext uri="{FF2B5EF4-FFF2-40B4-BE49-F238E27FC236}">
                <a16:creationId xmlns:a16="http://schemas.microsoft.com/office/drawing/2014/main" id="{09912BAD-125F-4EDD-BB62-0257C73652B8}"/>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0280EF77-CC7B-4BCE-8EB8-A996FEE3C0C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8CEE31F-40EF-490D-874F-55F89122B45F}" type="slidenum">
              <a:rPr lang="en-US"/>
              <a:pPr>
                <a:defRPr/>
              </a:pPr>
              <a:t>‹#›</a:t>
            </a:fld>
            <a:endParaRPr lang="en-US"/>
          </a:p>
        </p:txBody>
      </p:sp>
    </p:spTree>
    <p:extLst>
      <p:ext uri="{BB962C8B-B14F-4D97-AF65-F5344CB8AC3E}">
        <p14:creationId xmlns:p14="http://schemas.microsoft.com/office/powerpoint/2010/main" val="2948589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1814" y="1600200"/>
            <a:ext cx="7209329"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7627088" y="1609969"/>
            <a:ext cx="1219200" cy="364251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627089" y="2413000"/>
            <a:ext cx="1219200" cy="2782777"/>
          </a:xfrm>
        </p:spPr>
        <p:txBody>
          <a:bodyPr>
            <a:normAutofit/>
          </a:bodyPr>
          <a:lstStyle>
            <a:lvl1pPr algn="l">
              <a:defRPr sz="1000" b="0">
                <a:solidFill>
                  <a:schemeClr val="tx1"/>
                </a:solidFill>
              </a:defRPr>
            </a:lvl1pPr>
            <a:lvl5pPr marL="1828800" indent="0">
              <a:buNone/>
              <a:defRPr/>
            </a:lvl5pPr>
          </a:lstStyle>
          <a:p>
            <a:pPr lvl="0"/>
            <a:r>
              <a:rPr lang="en-US"/>
              <a:t>Fifth level</a:t>
            </a:r>
          </a:p>
        </p:txBody>
      </p:sp>
      <p:sp>
        <p:nvSpPr>
          <p:cNvPr id="14" name="Text Placeholder 13"/>
          <p:cNvSpPr>
            <a:spLocks noGrp="1"/>
          </p:cNvSpPr>
          <p:nvPr>
            <p:ph type="body" sz="quarter" idx="11"/>
          </p:nvPr>
        </p:nvSpPr>
        <p:spPr>
          <a:xfrm>
            <a:off x="7627088" y="1709738"/>
            <a:ext cx="1134140" cy="615339"/>
          </a:xfrm>
        </p:spPr>
        <p:txBody>
          <a:bodyPr>
            <a:noAutofit/>
          </a:bodyPr>
          <a:lstStyle>
            <a:lvl1pPr>
              <a:defRPr sz="1200">
                <a:solidFill>
                  <a:srgbClr val="065744"/>
                </a:solidFill>
              </a:defRPr>
            </a:lvl1pPr>
          </a:lstStyle>
          <a:p>
            <a:pPr lvl="0"/>
            <a:r>
              <a:rPr lang="en-US"/>
              <a:t>Edit Master text styles</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52147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iry nonspecialty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3BE8D84-111A-4D6C-B0FD-638221ADCDB6}"/>
              </a:ext>
            </a:extLst>
          </p:cNvPr>
          <p:cNvPicPr>
            <a:picLocks noChangeAspect="1" noChangeArrowheads="1"/>
          </p:cNvPicPr>
          <p:nvPr/>
        </p:nvPicPr>
        <p:blipFill rotWithShape="1">
          <a:blip r:embed="rId3"/>
          <a:srcRect l="5035" t="2003" r="1775" b="2325"/>
          <a:stretch/>
        </p:blipFill>
        <p:spPr bwMode="auto">
          <a:xfrm>
            <a:off x="1" y="1269938"/>
            <a:ext cx="6040581" cy="413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2EB8DC1C-1746-4824-8FA7-F2155196B524}"/>
              </a:ext>
            </a:extLst>
          </p:cNvPr>
          <p:cNvPicPr>
            <a:picLocks noChangeAspect="1" noChangeArrowheads="1"/>
          </p:cNvPicPr>
          <p:nvPr/>
        </p:nvPicPr>
        <p:blipFill>
          <a:blip r:embed="rId4"/>
          <a:srcRect/>
          <a:stretch/>
        </p:blipFill>
        <p:spPr bwMode="auto">
          <a:xfrm>
            <a:off x="6206168" y="1269938"/>
            <a:ext cx="2930279" cy="195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51645621-4DC9-4D2E-BF60-DA77E3C796D2}"/>
              </a:ext>
            </a:extLst>
          </p:cNvPr>
          <p:cNvPicPr>
            <a:picLocks noChangeAspect="1"/>
          </p:cNvPicPr>
          <p:nvPr userDrawn="1"/>
        </p:nvPicPr>
        <p:blipFill rotWithShape="1">
          <a:blip r:embed="rId5"/>
          <a:srcRect l="3720" t="5530" r="7614"/>
          <a:stretch/>
        </p:blipFill>
        <p:spPr>
          <a:xfrm>
            <a:off x="6229386" y="3343564"/>
            <a:ext cx="2907061" cy="2059709"/>
          </a:xfrm>
          <a:prstGeom prst="rect">
            <a:avLst/>
          </a:prstGeom>
        </p:spPr>
      </p:pic>
    </p:spTree>
    <p:extLst>
      <p:ext uri="{BB962C8B-B14F-4D97-AF65-F5344CB8AC3E}">
        <p14:creationId xmlns:p14="http://schemas.microsoft.com/office/powerpoint/2010/main" val="166354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vestock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descr="48949642133_a4c1916c44_k.jpg">
            <a:extLst>
              <a:ext uri="{FF2B5EF4-FFF2-40B4-BE49-F238E27FC236}">
                <a16:creationId xmlns:a16="http://schemas.microsoft.com/office/drawing/2014/main" id="{8495A004-AE08-4B09-95C9-7B17742C9FA3}"/>
              </a:ext>
            </a:extLst>
          </p:cNvPr>
          <p:cNvPicPr>
            <a:picLocks noChangeAspect="1"/>
          </p:cNvPicPr>
          <p:nvPr userDrawn="1"/>
        </p:nvPicPr>
        <p:blipFill rotWithShape="1">
          <a:blip r:embed="rId3"/>
          <a:srcRect l="19424" t="3966" r="3748" b="5121"/>
          <a:stretch/>
        </p:blipFill>
        <p:spPr>
          <a:xfrm>
            <a:off x="0" y="1191488"/>
            <a:ext cx="5412509" cy="4267203"/>
          </a:xfrm>
          <a:prstGeom prst="rect">
            <a:avLst/>
          </a:prstGeom>
        </p:spPr>
      </p:pic>
      <p:pic>
        <p:nvPicPr>
          <p:cNvPr id="3" name="Picture 2" descr="A picture containing outdoor, person, grass, animal&#10;&#10;Description automatically generated">
            <a:extLst>
              <a:ext uri="{FF2B5EF4-FFF2-40B4-BE49-F238E27FC236}">
                <a16:creationId xmlns:a16="http://schemas.microsoft.com/office/drawing/2014/main" id="{5F010069-0065-4195-9B2B-77BA087BBFA6}"/>
              </a:ext>
            </a:extLst>
          </p:cNvPr>
          <p:cNvPicPr>
            <a:picLocks noChangeAspect="1"/>
          </p:cNvPicPr>
          <p:nvPr userDrawn="1"/>
        </p:nvPicPr>
        <p:blipFill rotWithShape="1">
          <a:blip r:embed="rId4"/>
          <a:srcRect l="18509" t="808" r="1216" b="5377"/>
          <a:stretch/>
        </p:blipFill>
        <p:spPr>
          <a:xfrm>
            <a:off x="0" y="1191487"/>
            <a:ext cx="5486400" cy="4267203"/>
          </a:xfrm>
          <a:prstGeom prst="rect">
            <a:avLst/>
          </a:prstGeom>
        </p:spPr>
      </p:pic>
      <p:pic>
        <p:nvPicPr>
          <p:cNvPr id="9" name="Picture 8" descr="A cow is standing in the grass&#10;&#10;Description automatically generated">
            <a:extLst>
              <a:ext uri="{FF2B5EF4-FFF2-40B4-BE49-F238E27FC236}">
                <a16:creationId xmlns:a16="http://schemas.microsoft.com/office/drawing/2014/main" id="{C4023BC4-18A3-458B-9044-6857F5976E6F}"/>
              </a:ext>
            </a:extLst>
          </p:cNvPr>
          <p:cNvPicPr>
            <a:picLocks noChangeAspect="1"/>
          </p:cNvPicPr>
          <p:nvPr userDrawn="1"/>
        </p:nvPicPr>
        <p:blipFill rotWithShape="1">
          <a:blip r:embed="rId5"/>
          <a:srcRect l="4266" t="4361" b="18439"/>
          <a:stretch/>
        </p:blipFill>
        <p:spPr>
          <a:xfrm>
            <a:off x="5569527" y="1191487"/>
            <a:ext cx="3574473" cy="1921164"/>
          </a:xfrm>
          <a:prstGeom prst="rect">
            <a:avLst/>
          </a:prstGeom>
        </p:spPr>
      </p:pic>
      <p:pic>
        <p:nvPicPr>
          <p:cNvPr id="11" name="Picture 10" descr="A large green field&#10;&#10;Description automatically generated">
            <a:extLst>
              <a:ext uri="{FF2B5EF4-FFF2-40B4-BE49-F238E27FC236}">
                <a16:creationId xmlns:a16="http://schemas.microsoft.com/office/drawing/2014/main" id="{44B9515C-6369-4584-8EE9-CE08BA469BAD}"/>
              </a:ext>
            </a:extLst>
          </p:cNvPr>
          <p:cNvPicPr>
            <a:picLocks noChangeAspect="1"/>
          </p:cNvPicPr>
          <p:nvPr userDrawn="1"/>
        </p:nvPicPr>
        <p:blipFill rotWithShape="1">
          <a:blip r:embed="rId6"/>
          <a:srcRect l="8227" t="4064" r="35" b="9458"/>
          <a:stretch/>
        </p:blipFill>
        <p:spPr>
          <a:xfrm>
            <a:off x="5568167" y="3212903"/>
            <a:ext cx="3574473" cy="2245787"/>
          </a:xfrm>
          <a:prstGeom prst="rect">
            <a:avLst/>
          </a:prstGeom>
        </p:spPr>
      </p:pic>
    </p:spTree>
    <p:extLst>
      <p:ext uri="{BB962C8B-B14F-4D97-AF65-F5344CB8AC3E}">
        <p14:creationId xmlns:p14="http://schemas.microsoft.com/office/powerpoint/2010/main" val="1876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ew NOFA 2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2770F518-DE48-48A6-B746-4E6FFB7C1A3E}"/>
              </a:ext>
            </a:extLst>
          </p:cNvPr>
          <p:cNvPicPr>
            <a:picLocks noChangeAspect="1"/>
          </p:cNvPicPr>
          <p:nvPr userDrawn="1"/>
        </p:nvPicPr>
        <p:blipFill rotWithShape="1">
          <a:blip r:embed="rId3"/>
          <a:srcRect r="2195"/>
          <a:stretch/>
        </p:blipFill>
        <p:spPr>
          <a:xfrm>
            <a:off x="1" y="1265943"/>
            <a:ext cx="6059054" cy="4131016"/>
          </a:xfrm>
          <a:prstGeom prst="rect">
            <a:avLst/>
          </a:prstGeom>
        </p:spPr>
      </p:pic>
      <p:pic>
        <p:nvPicPr>
          <p:cNvPr id="10" name="Picture 9" descr="A close up of a greens and broccoli&#10;&#10;Description automatically generated">
            <a:extLst>
              <a:ext uri="{FF2B5EF4-FFF2-40B4-BE49-F238E27FC236}">
                <a16:creationId xmlns:a16="http://schemas.microsoft.com/office/drawing/2014/main" id="{CCE3E72E-BB11-4D74-BA11-B33D552D831E}"/>
              </a:ext>
            </a:extLst>
          </p:cNvPr>
          <p:cNvPicPr>
            <a:picLocks noChangeAspect="1"/>
          </p:cNvPicPr>
          <p:nvPr userDrawn="1"/>
        </p:nvPicPr>
        <p:blipFill rotWithShape="1">
          <a:blip r:embed="rId4"/>
          <a:srcRect l="14463" t="9662" r="19420" b="9183"/>
          <a:stretch/>
        </p:blipFill>
        <p:spPr>
          <a:xfrm>
            <a:off x="6188362" y="1265943"/>
            <a:ext cx="2955637" cy="2040675"/>
          </a:xfrm>
          <a:prstGeom prst="rect">
            <a:avLst/>
          </a:prstGeom>
        </p:spPr>
      </p:pic>
      <p:pic>
        <p:nvPicPr>
          <p:cNvPr id="12" name="Picture 11" descr="A close up of a green plant&#10;&#10;Description automatically generated">
            <a:extLst>
              <a:ext uri="{FF2B5EF4-FFF2-40B4-BE49-F238E27FC236}">
                <a16:creationId xmlns:a16="http://schemas.microsoft.com/office/drawing/2014/main" id="{CDBB52C0-3172-481F-8086-6529B23FD4E8}"/>
              </a:ext>
            </a:extLst>
          </p:cNvPr>
          <p:cNvPicPr>
            <a:picLocks noChangeAspect="1"/>
          </p:cNvPicPr>
          <p:nvPr userDrawn="1"/>
        </p:nvPicPr>
        <p:blipFill rotWithShape="1">
          <a:blip r:embed="rId5"/>
          <a:srcRect l="22423" t="32346" r="9924"/>
          <a:stretch/>
        </p:blipFill>
        <p:spPr>
          <a:xfrm>
            <a:off x="6188362" y="3429000"/>
            <a:ext cx="2955638" cy="1967959"/>
          </a:xfrm>
          <a:prstGeom prst="rect">
            <a:avLst/>
          </a:prstGeom>
        </p:spPr>
      </p:pic>
    </p:spTree>
    <p:extLst>
      <p:ext uri="{BB962C8B-B14F-4D97-AF65-F5344CB8AC3E}">
        <p14:creationId xmlns:p14="http://schemas.microsoft.com/office/powerpoint/2010/main" val="3321958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NOFA 1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8495A004-AE08-4B09-95C9-7B17742C9FA3}"/>
              </a:ext>
            </a:extLst>
          </p:cNvPr>
          <p:cNvPicPr>
            <a:picLocks noChangeAspect="1"/>
          </p:cNvPicPr>
          <p:nvPr userDrawn="1"/>
        </p:nvPicPr>
        <p:blipFill rotWithShape="1">
          <a:blip r:embed="rId3"/>
          <a:srcRect l="3301" t="-909" r="3969" b="909"/>
          <a:stretch/>
        </p:blipFill>
        <p:spPr>
          <a:xfrm>
            <a:off x="1" y="1257651"/>
            <a:ext cx="5772726" cy="4151219"/>
          </a:xfrm>
          <a:prstGeom prst="rect">
            <a:avLst/>
          </a:prstGeom>
        </p:spPr>
      </p:pic>
      <p:pic>
        <p:nvPicPr>
          <p:cNvPr id="11" name="Picture 10">
            <a:extLst>
              <a:ext uri="{FF2B5EF4-FFF2-40B4-BE49-F238E27FC236}">
                <a16:creationId xmlns:a16="http://schemas.microsoft.com/office/drawing/2014/main" id="{44B9515C-6369-4584-8EE9-CE08BA469BAD}"/>
              </a:ext>
            </a:extLst>
          </p:cNvPr>
          <p:cNvPicPr>
            <a:picLocks noChangeAspect="1"/>
          </p:cNvPicPr>
          <p:nvPr userDrawn="1"/>
        </p:nvPicPr>
        <p:blipFill>
          <a:blip r:embed="rId4"/>
          <a:srcRect/>
          <a:stretch/>
        </p:blipFill>
        <p:spPr>
          <a:xfrm>
            <a:off x="5930400" y="3266993"/>
            <a:ext cx="3213600" cy="2141877"/>
          </a:xfrm>
          <a:prstGeom prst="rect">
            <a:avLst/>
          </a:prstGeom>
        </p:spPr>
      </p:pic>
      <p:pic>
        <p:nvPicPr>
          <p:cNvPr id="3" name="Picture 2" descr="A green plant&#10;&#10;Description automatically generated">
            <a:extLst>
              <a:ext uri="{FF2B5EF4-FFF2-40B4-BE49-F238E27FC236}">
                <a16:creationId xmlns:a16="http://schemas.microsoft.com/office/drawing/2014/main" id="{EE1D43A8-9113-492C-AEE9-7CA774DC1551}"/>
              </a:ext>
            </a:extLst>
          </p:cNvPr>
          <p:cNvPicPr>
            <a:picLocks noChangeAspect="1"/>
          </p:cNvPicPr>
          <p:nvPr userDrawn="1"/>
        </p:nvPicPr>
        <p:blipFill rotWithShape="1">
          <a:blip r:embed="rId5"/>
          <a:srcRect l="15033" t="33297" r="29488" b="19380"/>
          <a:stretch/>
        </p:blipFill>
        <p:spPr>
          <a:xfrm>
            <a:off x="5930397" y="1285576"/>
            <a:ext cx="3213601" cy="1827080"/>
          </a:xfrm>
          <a:prstGeom prst="rect">
            <a:avLst/>
          </a:prstGeom>
        </p:spPr>
      </p:pic>
    </p:spTree>
    <p:extLst>
      <p:ext uri="{BB962C8B-B14F-4D97-AF65-F5344CB8AC3E}">
        <p14:creationId xmlns:p14="http://schemas.microsoft.com/office/powerpoint/2010/main" val="64093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cialty Crop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3BE8D84-111A-4D6C-B0FD-638221ADCDB6}"/>
              </a:ext>
            </a:extLst>
          </p:cNvPr>
          <p:cNvPicPr>
            <a:picLocks noChangeAspect="1" noChangeArrowheads="1"/>
          </p:cNvPicPr>
          <p:nvPr/>
        </p:nvPicPr>
        <p:blipFill rotWithShape="1">
          <a:blip r:embed="rId3"/>
          <a:srcRect l="4030" r="1024"/>
          <a:stretch/>
        </p:blipFill>
        <p:spPr bwMode="auto">
          <a:xfrm>
            <a:off x="0" y="1256144"/>
            <a:ext cx="5874328" cy="411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908F6F2C-02E9-421D-B484-C705CE4B6CD9}"/>
              </a:ext>
            </a:extLst>
          </p:cNvPr>
          <p:cNvPicPr>
            <a:picLocks noChangeAspect="1" noChangeArrowheads="1"/>
          </p:cNvPicPr>
          <p:nvPr/>
        </p:nvPicPr>
        <p:blipFill>
          <a:blip r:embed="rId4"/>
          <a:srcRect/>
          <a:stretch/>
        </p:blipFill>
        <p:spPr bwMode="auto">
          <a:xfrm>
            <a:off x="6096000" y="3341687"/>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2EB8DC1C-1746-4824-8FA7-F2155196B524}"/>
              </a:ext>
            </a:extLst>
          </p:cNvPr>
          <p:cNvPicPr>
            <a:picLocks noChangeAspect="1" noChangeArrowheads="1"/>
          </p:cNvPicPr>
          <p:nvPr/>
        </p:nvPicPr>
        <p:blipFill rotWithShape="1">
          <a:blip r:embed="rId5"/>
          <a:srcRect t="4787"/>
          <a:stretch/>
        </p:blipFill>
        <p:spPr bwMode="auto">
          <a:xfrm>
            <a:off x="6096000" y="1256144"/>
            <a:ext cx="3048000" cy="19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8184" y="5699051"/>
            <a:ext cx="7134988" cy="9852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9837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solidFill>
                  <a:srgbClr val="065744"/>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0A64B-9019-4AD5-866F-642831913B0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C5AC5627-F8B8-495E-9A2C-C324418EB212}" type="datetimeFigureOut">
              <a:rPr lang="en-US"/>
              <a:pPr>
                <a:defRPr/>
              </a:pPr>
              <a:t>4/11/2024</a:t>
            </a:fld>
            <a:endParaRPr lang="en-US"/>
          </a:p>
        </p:txBody>
      </p:sp>
      <p:sp>
        <p:nvSpPr>
          <p:cNvPr id="5" name="Footer Placeholder 4">
            <a:extLst>
              <a:ext uri="{FF2B5EF4-FFF2-40B4-BE49-F238E27FC236}">
                <a16:creationId xmlns:a16="http://schemas.microsoft.com/office/drawing/2014/main" id="{EB53A6FB-C338-4C61-960E-24CD0236F28D}"/>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DAAD3245-3B97-4D65-B824-997C624B21F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9FAED95-E743-4FED-B4A0-6E810060F7C6}" type="slidenum">
              <a:rPr lang="en-US"/>
              <a:pPr>
                <a:defRPr/>
              </a:pPr>
              <a:t>‹#›</a:t>
            </a:fld>
            <a:endParaRPr lang="en-US"/>
          </a:p>
        </p:txBody>
      </p:sp>
    </p:spTree>
    <p:extLst>
      <p:ext uri="{BB962C8B-B14F-4D97-AF65-F5344CB8AC3E}">
        <p14:creationId xmlns:p14="http://schemas.microsoft.com/office/powerpoint/2010/main" val="200476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499F00-4CAF-46F2-BF45-86F0F5FCC365}"/>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63355E9-3D9E-460A-A036-39E0B321C715}" type="datetimeFigureOut">
              <a:rPr lang="en-US"/>
              <a:pPr>
                <a:defRPr/>
              </a:pPr>
              <a:t>4/11/2024</a:t>
            </a:fld>
            <a:endParaRPr lang="en-US"/>
          </a:p>
        </p:txBody>
      </p:sp>
      <p:sp>
        <p:nvSpPr>
          <p:cNvPr id="5" name="Footer Placeholder 4">
            <a:extLst>
              <a:ext uri="{FF2B5EF4-FFF2-40B4-BE49-F238E27FC236}">
                <a16:creationId xmlns:a16="http://schemas.microsoft.com/office/drawing/2014/main" id="{3C7B0F18-B93D-4AE6-97CD-D7AC0D83292B}"/>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F6B5AE91-0EDC-499D-86A8-3FBA30A9A9F5}"/>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4A92095-DCC8-4210-B955-BD6F790679C0}" type="slidenum">
              <a:rPr lang="en-US"/>
              <a:pPr>
                <a:defRPr/>
              </a:pPr>
              <a:t>‹#›</a:t>
            </a:fld>
            <a:endParaRPr lang="en-US"/>
          </a:p>
        </p:txBody>
      </p:sp>
    </p:spTree>
    <p:extLst>
      <p:ext uri="{BB962C8B-B14F-4D97-AF65-F5344CB8AC3E}">
        <p14:creationId xmlns:p14="http://schemas.microsoft.com/office/powerpoint/2010/main" val="95575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7E3C55D-0A9B-4CD1-A644-8EBB0EA5010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13DE4DC-47FD-4E27-A690-B67D4D8E1A87}" type="datetimeFigureOut">
              <a:rPr lang="en-US"/>
              <a:pPr>
                <a:defRPr/>
              </a:pPr>
              <a:t>4/11/2024</a:t>
            </a:fld>
            <a:endParaRPr lang="en-US"/>
          </a:p>
        </p:txBody>
      </p:sp>
      <p:sp>
        <p:nvSpPr>
          <p:cNvPr id="6" name="Footer Placeholder 7">
            <a:extLst>
              <a:ext uri="{FF2B5EF4-FFF2-40B4-BE49-F238E27FC236}">
                <a16:creationId xmlns:a16="http://schemas.microsoft.com/office/drawing/2014/main" id="{CA61485B-DE9B-4C90-B6AE-1401FE95DC44}"/>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8">
            <a:extLst>
              <a:ext uri="{FF2B5EF4-FFF2-40B4-BE49-F238E27FC236}">
                <a16:creationId xmlns:a16="http://schemas.microsoft.com/office/drawing/2014/main" id="{E71A9101-1EE8-468F-ADDC-44CAA4C4110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E7A8018-E52B-47AF-B79F-9446492A44CC}" type="slidenum">
              <a:rPr lang="en-US"/>
              <a:pPr>
                <a:defRPr/>
              </a:pPr>
              <a:t>‹#›</a:t>
            </a:fld>
            <a:endParaRPr lang="en-US"/>
          </a:p>
        </p:txBody>
      </p:sp>
    </p:spTree>
    <p:extLst>
      <p:ext uri="{BB962C8B-B14F-4D97-AF65-F5344CB8AC3E}">
        <p14:creationId xmlns:p14="http://schemas.microsoft.com/office/powerpoint/2010/main" val="46666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D3D77E-5F86-4BC2-A4C1-C7D2D90E37F2}"/>
              </a:ext>
            </a:extLst>
          </p:cNvPr>
          <p:cNvSpPr>
            <a:spLocks noGrp="1" noChangeArrowheads="1"/>
          </p:cNvSpPr>
          <p:nvPr>
            <p:ph type="title"/>
          </p:nvPr>
        </p:nvSpPr>
        <p:spPr bwMode="auto">
          <a:xfrm>
            <a:off x="628650" y="992188"/>
            <a:ext cx="71040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0B0E1DC-84BC-4ADD-8612-31F894D9CFAA}"/>
              </a:ext>
            </a:extLst>
          </p:cNvPr>
          <p:cNvSpPr>
            <a:spLocks noGrp="1" noChangeArrowheads="1"/>
          </p:cNvSpPr>
          <p:nvPr>
            <p:ph type="body" idx="1"/>
          </p:nvPr>
        </p:nvSpPr>
        <p:spPr bwMode="auto">
          <a:xfrm>
            <a:off x="628650" y="1825625"/>
            <a:ext cx="71040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0" r:id="rId1"/>
    <p:sldLayoutId id="2147483719" r:id="rId2"/>
    <p:sldLayoutId id="2147483712" r:id="rId3"/>
    <p:sldLayoutId id="2147483722" r:id="rId4"/>
    <p:sldLayoutId id="2147483721" r:id="rId5"/>
    <p:sldLayoutId id="2147483718" r:id="rId6"/>
    <p:sldLayoutId id="2147483713" r:id="rId7"/>
    <p:sldLayoutId id="2147483714" r:id="rId8"/>
    <p:sldLayoutId id="2147483715" r:id="rId9"/>
    <p:sldLayoutId id="2147483716" r:id="rId10"/>
    <p:sldLayoutId id="2147483717" r:id="rId11"/>
  </p:sldLayoutIdLst>
  <p:txStyles>
    <p:title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46E0D9A-BD9A-413F-A2C2-7514E294DD03}"/>
              </a:ext>
            </a:extLst>
          </p:cNvPr>
          <p:cNvSpPr>
            <a:spLocks noGrp="1" noChangeArrowheads="1"/>
          </p:cNvSpPr>
          <p:nvPr>
            <p:ph type="title"/>
          </p:nvPr>
        </p:nvSpPr>
        <p:spPr bwMode="auto">
          <a:xfrm>
            <a:off x="628650" y="992188"/>
            <a:ext cx="710406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8A23965-25DB-4F89-BB48-E18E6ABEA257}"/>
              </a:ext>
            </a:extLst>
          </p:cNvPr>
          <p:cNvSpPr>
            <a:spLocks noGrp="1" noChangeArrowheads="1"/>
          </p:cNvSpPr>
          <p:nvPr>
            <p:ph type="body" idx="1"/>
          </p:nvPr>
        </p:nvSpPr>
        <p:spPr bwMode="auto">
          <a:xfrm>
            <a:off x="628650" y="1825625"/>
            <a:ext cx="71040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1423252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l" rtl="0" eaLnBrk="1" fontAlgn="base" hangingPunct="1">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ooke.Raffaele@usda.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hyperlink" Target="mailto:Brooke.Raffaele@usda.gov"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mailto:Brooke.Raffaele@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25369"/>
            <a:ext cx="4754880" cy="1956841"/>
          </a:xfrm>
        </p:spPr>
        <p:txBody>
          <a:bodyPr anchor="b">
            <a:normAutofit/>
          </a:bodyPr>
          <a:lstStyle/>
          <a:p>
            <a:r>
              <a:rPr lang="en-US" sz="2400" b="1" dirty="0"/>
              <a:t>California Farm Service Agency</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872899"/>
            <a:ext cx="3662751" cy="3659732"/>
          </a:xfrm>
        </p:spPr>
        <p:txBody>
          <a:bodyPr>
            <a:normAutofit/>
          </a:bodyPr>
          <a:lstStyle/>
          <a:p>
            <a:pPr marL="342900" indent="-342900">
              <a:buFont typeface="Arial" panose="020B0604020202020204" pitchFamily="34" charset="0"/>
              <a:buChar char="•"/>
            </a:pPr>
            <a:endParaRPr lang="en-US" sz="1900" b="1" dirty="0"/>
          </a:p>
          <a:p>
            <a:pPr marL="342900" indent="-342900">
              <a:buFont typeface="Arial" panose="020B0604020202020204" pitchFamily="34" charset="0"/>
              <a:buChar char="•"/>
            </a:pPr>
            <a:r>
              <a:rPr lang="en-US" sz="2400" b="1" dirty="0"/>
              <a:t>Brooke Raffaele-State Outreach Coordinator &amp; Public Affairs </a:t>
            </a:r>
          </a:p>
          <a:p>
            <a:endParaRPr lang="en-US" sz="2400" dirty="0"/>
          </a:p>
          <a:p>
            <a:r>
              <a:rPr lang="en-US" sz="1400" b="1" dirty="0">
                <a:hlinkClick r:id="rId3"/>
              </a:rPr>
              <a:t>Brooke.Raffaele@usda.gov</a:t>
            </a:r>
            <a:endParaRPr lang="en-US" sz="1400" b="1" dirty="0"/>
          </a:p>
          <a:p>
            <a:r>
              <a:rPr lang="en-US" sz="1400" dirty="0"/>
              <a:t>530-219-7747</a:t>
            </a:r>
            <a:endParaRPr lang="en-US" sz="1400" b="1" dirty="0"/>
          </a:p>
        </p:txBody>
      </p:sp>
      <p:pic>
        <p:nvPicPr>
          <p:cNvPr id="11" name="Picture 10" descr="A picture containing tree, outdoor, ground, plant&#10;&#10;Description automatically generated">
            <a:extLst>
              <a:ext uri="{FF2B5EF4-FFF2-40B4-BE49-F238E27FC236}">
                <a16:creationId xmlns:a16="http://schemas.microsoft.com/office/drawing/2014/main" id="{61306C50-C814-4E1D-9BF1-CE57C58E38EB}"/>
              </a:ext>
            </a:extLst>
          </p:cNvPr>
          <p:cNvPicPr>
            <a:picLocks noChangeAspect="1"/>
          </p:cNvPicPr>
          <p:nvPr/>
        </p:nvPicPr>
        <p:blipFill rotWithShape="1">
          <a:blip r:embed="rId4"/>
          <a:srcRect l="25334" r="18245"/>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640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AA4B1B9C-3495-CED6-6000-8A1996438781}"/>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1079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purple dress&#10;&#10;Description automatically generated">
            <a:extLst>
              <a:ext uri="{FF2B5EF4-FFF2-40B4-BE49-F238E27FC236}">
                <a16:creationId xmlns:a16="http://schemas.microsoft.com/office/drawing/2014/main" id="{79D1A028-DBFF-46D5-B18E-E4C17EF62568}"/>
              </a:ext>
            </a:extLst>
          </p:cNvPr>
          <p:cNvPicPr>
            <a:picLocks noChangeAspect="1"/>
          </p:cNvPicPr>
          <p:nvPr/>
        </p:nvPicPr>
        <p:blipFill rotWithShape="1">
          <a:blip r:embed="rId3"/>
          <a:srcRect l="7053"/>
          <a:stretch/>
        </p:blipFill>
        <p:spPr>
          <a:xfrm>
            <a:off x="0" y="1337072"/>
            <a:ext cx="3556398" cy="5739413"/>
          </a:xfrm>
          <a:prstGeom prst="rect">
            <a:avLst/>
          </a:prstGeom>
        </p:spPr>
      </p:pic>
      <p:sp>
        <p:nvSpPr>
          <p:cNvPr id="2" name="Title 1">
            <a:extLst>
              <a:ext uri="{FF2B5EF4-FFF2-40B4-BE49-F238E27FC236}">
                <a16:creationId xmlns:a16="http://schemas.microsoft.com/office/drawing/2014/main" id="{BAC1F725-7EB8-4944-AAAD-A866888041F5}"/>
              </a:ext>
            </a:extLst>
          </p:cNvPr>
          <p:cNvSpPr>
            <a:spLocks noGrp="1"/>
          </p:cNvSpPr>
          <p:nvPr>
            <p:ph type="title"/>
          </p:nvPr>
        </p:nvSpPr>
        <p:spPr>
          <a:xfrm>
            <a:off x="3822728" y="270768"/>
            <a:ext cx="4673239" cy="850254"/>
          </a:xfrm>
        </p:spPr>
        <p:txBody>
          <a:bodyPr anchor="ctr">
            <a:normAutofit/>
          </a:bodyPr>
          <a:lstStyle/>
          <a:p>
            <a:r>
              <a:rPr lang="en-US" sz="4000">
                <a:solidFill>
                  <a:srgbClr val="FFFFFF"/>
                </a:solidFill>
                <a:latin typeface="+mj-lt"/>
              </a:rPr>
              <a:t>What does FSA offer?</a:t>
            </a:r>
          </a:p>
        </p:txBody>
      </p:sp>
      <p:graphicFrame>
        <p:nvGraphicFramePr>
          <p:cNvPr id="4" name="Diagram 3">
            <a:extLst>
              <a:ext uri="{FF2B5EF4-FFF2-40B4-BE49-F238E27FC236}">
                <a16:creationId xmlns:a16="http://schemas.microsoft.com/office/drawing/2014/main" id="{1DCD8BB4-089E-4F57-8988-A4B6E29A631B}"/>
              </a:ext>
            </a:extLst>
          </p:cNvPr>
          <p:cNvGraphicFramePr/>
          <p:nvPr/>
        </p:nvGraphicFramePr>
        <p:xfrm>
          <a:off x="3822728" y="1514476"/>
          <a:ext cx="5098256" cy="5072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371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564C2-9BC6-6ED4-454F-452E4192679F}"/>
              </a:ext>
            </a:extLst>
          </p:cNvPr>
          <p:cNvSpPr>
            <a:spLocks noGrp="1"/>
          </p:cNvSpPr>
          <p:nvPr>
            <p:ph type="title"/>
          </p:nvPr>
        </p:nvSpPr>
        <p:spPr>
          <a:xfrm>
            <a:off x="480060" y="325369"/>
            <a:ext cx="3276451" cy="1956841"/>
          </a:xfrm>
        </p:spPr>
        <p:txBody>
          <a:bodyPr anchor="b">
            <a:normAutofit/>
          </a:bodyPr>
          <a:lstStyle/>
          <a:p>
            <a:r>
              <a:rPr lang="en-US" sz="4700"/>
              <a:t>Highlighted Programs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6C9070-6FBA-BD76-7DF7-7BDD2F86E322}"/>
              </a:ext>
            </a:extLst>
          </p:cNvPr>
          <p:cNvSpPr>
            <a:spLocks noGrp="1"/>
          </p:cNvSpPr>
          <p:nvPr>
            <p:ph idx="1"/>
          </p:nvPr>
        </p:nvSpPr>
        <p:spPr>
          <a:xfrm>
            <a:off x="480060" y="2872899"/>
            <a:ext cx="3182691" cy="3320668"/>
          </a:xfrm>
        </p:spPr>
        <p:txBody>
          <a:bodyPr>
            <a:normAutofit/>
          </a:bodyPr>
          <a:lstStyle/>
          <a:p>
            <a:r>
              <a:rPr lang="en-US" sz="1900" dirty="0"/>
              <a:t>Emergency Relief Program ERP 2022-Upcoming deadline</a:t>
            </a:r>
          </a:p>
          <a:p>
            <a:r>
              <a:rPr lang="en-US" sz="1900" dirty="0"/>
              <a:t>Local Office Tribal Outreach</a:t>
            </a:r>
          </a:p>
          <a:p>
            <a:endParaRPr lang="en-US" sz="1900" dirty="0"/>
          </a:p>
        </p:txBody>
      </p:sp>
      <p:pic>
        <p:nvPicPr>
          <p:cNvPr id="5" name="Picture 4" descr="A field of orange flowers&#10;&#10;Description automatically generated with medium confidence">
            <a:extLst>
              <a:ext uri="{FF2B5EF4-FFF2-40B4-BE49-F238E27FC236}">
                <a16:creationId xmlns:a16="http://schemas.microsoft.com/office/drawing/2014/main" id="{C4881D84-C0C8-34C0-7E92-9E38FC5FA3A9}"/>
              </a:ext>
            </a:extLst>
          </p:cNvPr>
          <p:cNvPicPr>
            <a:picLocks noChangeAspect="1"/>
          </p:cNvPicPr>
          <p:nvPr/>
        </p:nvPicPr>
        <p:blipFill rotWithShape="1">
          <a:blip r:embed="rId2"/>
          <a:srcRect t="30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0047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flower&#10;&#10;Description automatically generated">
            <a:extLst>
              <a:ext uri="{FF2B5EF4-FFF2-40B4-BE49-F238E27FC236}">
                <a16:creationId xmlns:a16="http://schemas.microsoft.com/office/drawing/2014/main" id="{FC5EA54A-E20C-BF4B-D71C-7F2A1E07CBE9}"/>
              </a:ext>
            </a:extLst>
          </p:cNvPr>
          <p:cNvPicPr>
            <a:picLocks noChangeAspect="1"/>
          </p:cNvPicPr>
          <p:nvPr/>
        </p:nvPicPr>
        <p:blipFill rotWithShape="1">
          <a:blip r:embed="rId2"/>
          <a:srcRect l="17514" r="3175"/>
          <a:stretch/>
        </p:blipFill>
        <p:spPr>
          <a:xfrm>
            <a:off x="20" y="10"/>
            <a:ext cx="725221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564C2-9BC6-6ED4-454F-452E4192679F}"/>
              </a:ext>
            </a:extLst>
          </p:cNvPr>
          <p:cNvSpPr>
            <a:spLocks noGrp="1"/>
          </p:cNvSpPr>
          <p:nvPr>
            <p:ph type="title"/>
          </p:nvPr>
        </p:nvSpPr>
        <p:spPr>
          <a:xfrm>
            <a:off x="5648707" y="365125"/>
            <a:ext cx="2866642" cy="1899912"/>
          </a:xfrm>
        </p:spPr>
        <p:txBody>
          <a:bodyPr>
            <a:normAutofit/>
          </a:bodyPr>
          <a:lstStyle/>
          <a:p>
            <a:r>
              <a:rPr lang="en-US" sz="3200"/>
              <a:t>Emergency Relief Program 2022</a:t>
            </a:r>
          </a:p>
        </p:txBody>
      </p:sp>
      <p:sp>
        <p:nvSpPr>
          <p:cNvPr id="3" name="Content Placeholder 2">
            <a:extLst>
              <a:ext uri="{FF2B5EF4-FFF2-40B4-BE49-F238E27FC236}">
                <a16:creationId xmlns:a16="http://schemas.microsoft.com/office/drawing/2014/main" id="{DF6C9070-6FBA-BD76-7DF7-7BDD2F86E322}"/>
              </a:ext>
            </a:extLst>
          </p:cNvPr>
          <p:cNvSpPr>
            <a:spLocks noGrp="1"/>
          </p:cNvSpPr>
          <p:nvPr>
            <p:ph idx="1"/>
          </p:nvPr>
        </p:nvSpPr>
        <p:spPr>
          <a:xfrm>
            <a:off x="5094514" y="2434201"/>
            <a:ext cx="3420835" cy="3742762"/>
          </a:xfrm>
        </p:spPr>
        <p:txBody>
          <a:bodyPr>
            <a:normAutofit/>
          </a:bodyPr>
          <a:lstStyle/>
          <a:p>
            <a:r>
              <a:rPr lang="en-US" sz="1600" dirty="0"/>
              <a:t>Background: On December 29, 2022, President Biden signed into law the Disaster Relief Supplemental Appropriations Act, 2023 (Pub. L. 117-328), which includes over $3.74 billion in assistance to agricultural producers impacted by wildfires, qualifying droughts, hurricanes, winter storms, and other eligible disasters experienced during calendar year 2022.</a:t>
            </a:r>
          </a:p>
        </p:txBody>
      </p:sp>
    </p:spTree>
    <p:extLst>
      <p:ext uri="{BB962C8B-B14F-4D97-AF65-F5344CB8AC3E}">
        <p14:creationId xmlns:p14="http://schemas.microsoft.com/office/powerpoint/2010/main" val="168605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rt road with white flowers on trees&#10;&#10;Description automatically generated">
            <a:extLst>
              <a:ext uri="{FF2B5EF4-FFF2-40B4-BE49-F238E27FC236}">
                <a16:creationId xmlns:a16="http://schemas.microsoft.com/office/drawing/2014/main" id="{5F741D74-38EE-D542-08A5-DED805F49C5F}"/>
              </a:ext>
            </a:extLst>
          </p:cNvPr>
          <p:cNvPicPr>
            <a:picLocks noChangeAspect="1"/>
          </p:cNvPicPr>
          <p:nvPr/>
        </p:nvPicPr>
        <p:blipFill rotWithShape="1">
          <a:blip r:embed="rId3"/>
          <a:srcRect t="21707" r="1" b="15172"/>
          <a:stretch/>
        </p:blipFill>
        <p:spPr>
          <a:xfrm>
            <a:off x="20" y="10"/>
            <a:ext cx="725221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6">
            <a:extLst>
              <a:ext uri="{FF2B5EF4-FFF2-40B4-BE49-F238E27FC236}">
                <a16:creationId xmlns:a16="http://schemas.microsoft.com/office/drawing/2014/main" id="{0CD7CCD5-7384-44E2-AAA3-63BDCBA55BAE}"/>
              </a:ext>
            </a:extLst>
          </p:cNvPr>
          <p:cNvSpPr>
            <a:spLocks noGrp="1" noChangeArrowheads="1"/>
          </p:cNvSpPr>
          <p:nvPr>
            <p:ph idx="1"/>
          </p:nvPr>
        </p:nvSpPr>
        <p:spPr>
          <a:xfrm>
            <a:off x="6344993" y="594518"/>
            <a:ext cx="2796720" cy="5668963"/>
          </a:xfrm>
        </p:spPr>
        <p:txBody>
          <a:bodyPr>
            <a:normAutofit fontScale="92500"/>
          </a:bodyPr>
          <a:lstStyle/>
          <a:p>
            <a:pPr>
              <a:defRPr/>
            </a:pPr>
            <a:r>
              <a:rPr lang="en-US" sz="1600" dirty="0"/>
              <a:t>ERP 2022 covers crop production, including certain quality losses, and losses of trees due to qualifying natural disaster events that occurred in calendar year 2022.</a:t>
            </a:r>
            <a:endParaRPr lang="en-US" sz="1600" b="0" dirty="0">
              <a:latin typeface="Arial"/>
              <a:cs typeface="Arial"/>
            </a:endParaRPr>
          </a:p>
          <a:p>
            <a:pPr>
              <a:defRPr/>
            </a:pPr>
            <a:r>
              <a:rPr lang="en-US" sz="1600" dirty="0"/>
              <a:t>For impacted producers, FSA will be administering emergency relief to eligible producers through a two-track process:</a:t>
            </a:r>
          </a:p>
          <a:p>
            <a:pPr marL="171450" indent="-171450">
              <a:buFont typeface="Wingdings" panose="05000000000000000000" pitchFamily="2" charset="2"/>
              <a:buChar char="v"/>
              <a:defRPr/>
            </a:pPr>
            <a:r>
              <a:rPr lang="en-US" sz="1600" dirty="0"/>
              <a:t> Track 1 will leverage existing Federal Crop Insurance or Noninsured Crop Disaster Assistance Program (NAP) data as the basis for calculating initial payments. </a:t>
            </a:r>
          </a:p>
          <a:p>
            <a:pPr marL="171450" indent="-171450">
              <a:buFont typeface="Wingdings" panose="05000000000000000000" pitchFamily="2" charset="2"/>
              <a:buChar char="v"/>
              <a:defRPr/>
            </a:pPr>
            <a:r>
              <a:rPr lang="en-US" sz="1600" dirty="0"/>
              <a:t>Track 2 will be intended to fill additional assistance gaps and cover eligible producers who did not participate in existing risk management</a:t>
            </a:r>
            <a:r>
              <a:rPr lang="en-US" sz="1200" b="0" dirty="0"/>
              <a:t>. </a:t>
            </a:r>
            <a:endParaRPr lang="en-US" altLang="en-US" sz="12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6A23-2EC2-00B7-7B8C-93AAAF6E0860}"/>
              </a:ext>
            </a:extLst>
          </p:cNvPr>
          <p:cNvSpPr>
            <a:spLocks noGrp="1"/>
          </p:cNvSpPr>
          <p:nvPr>
            <p:ph type="title"/>
          </p:nvPr>
        </p:nvSpPr>
        <p:spPr/>
        <p:txBody>
          <a:bodyPr/>
          <a:lstStyle/>
          <a:p>
            <a:r>
              <a:rPr lang="en-US" dirty="0"/>
              <a:t>Local Office Tribal Outreach</a:t>
            </a:r>
          </a:p>
        </p:txBody>
      </p:sp>
      <p:sp>
        <p:nvSpPr>
          <p:cNvPr id="3" name="Content Placeholder 2">
            <a:extLst>
              <a:ext uri="{FF2B5EF4-FFF2-40B4-BE49-F238E27FC236}">
                <a16:creationId xmlns:a16="http://schemas.microsoft.com/office/drawing/2014/main" id="{CB4E5DC6-B6F7-CD5C-3A59-0A1139114F6B}"/>
              </a:ext>
            </a:extLst>
          </p:cNvPr>
          <p:cNvSpPr>
            <a:spLocks noGrp="1"/>
          </p:cNvSpPr>
          <p:nvPr>
            <p:ph idx="1"/>
          </p:nvPr>
        </p:nvSpPr>
        <p:spPr/>
        <p:txBody>
          <a:bodyPr/>
          <a:lstStyle/>
          <a:p>
            <a:r>
              <a:rPr lang="en-US" dirty="0"/>
              <a:t>*Local FSA Offices are reaching out</a:t>
            </a:r>
          </a:p>
          <a:p>
            <a:r>
              <a:rPr lang="en-US" dirty="0"/>
              <a:t>*Offering Office Hours</a:t>
            </a:r>
          </a:p>
          <a:p>
            <a:r>
              <a:rPr lang="en-US" dirty="0"/>
              <a:t>*Offering Outreach FSA Programs</a:t>
            </a:r>
          </a:p>
          <a:p>
            <a:endParaRPr lang="en-US" dirty="0"/>
          </a:p>
          <a:p>
            <a:r>
              <a:rPr lang="en-US" dirty="0"/>
              <a:t>Schedule: </a:t>
            </a:r>
            <a:r>
              <a:rPr lang="en-US" dirty="0">
                <a:hlinkClick r:id="rId2"/>
              </a:rPr>
              <a:t>Brooke.Raffaele@usda.gov</a:t>
            </a:r>
            <a:endParaRPr lang="en-US" dirty="0"/>
          </a:p>
          <a:p>
            <a:r>
              <a:rPr lang="en-US" dirty="0"/>
              <a:t>530-219-7747</a:t>
            </a:r>
          </a:p>
        </p:txBody>
      </p:sp>
    </p:spTree>
    <p:extLst>
      <p:ext uri="{BB962C8B-B14F-4D97-AF65-F5344CB8AC3E}">
        <p14:creationId xmlns:p14="http://schemas.microsoft.com/office/powerpoint/2010/main" val="78396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flowers on a tree&#10;&#10;Description automatically generated with low confidence">
            <a:extLst>
              <a:ext uri="{FF2B5EF4-FFF2-40B4-BE49-F238E27FC236}">
                <a16:creationId xmlns:a16="http://schemas.microsoft.com/office/drawing/2014/main" id="{D0E27467-4CEF-4BD6-B54C-55B4C782BAB9}"/>
              </a:ext>
            </a:extLst>
          </p:cNvPr>
          <p:cNvPicPr>
            <a:picLocks noChangeAspect="1"/>
          </p:cNvPicPr>
          <p:nvPr/>
        </p:nvPicPr>
        <p:blipFill rotWithShape="1">
          <a:blip r:embed="rId3"/>
          <a:srcRect l="5602" r="31277"/>
          <a:stretch/>
        </p:blipFill>
        <p:spPr>
          <a:xfrm rot="16200000">
            <a:off x="2088882" y="-197115"/>
            <a:ext cx="6858000" cy="7252231"/>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F9A1A7-30EC-4742-8A14-A0F79C7F462B}"/>
              </a:ext>
            </a:extLst>
          </p:cNvPr>
          <p:cNvSpPr>
            <a:spLocks noGrp="1"/>
          </p:cNvSpPr>
          <p:nvPr>
            <p:ph type="title"/>
          </p:nvPr>
        </p:nvSpPr>
        <p:spPr>
          <a:xfrm>
            <a:off x="628650" y="365125"/>
            <a:ext cx="2866641" cy="1899912"/>
          </a:xfrm>
        </p:spPr>
        <p:txBody>
          <a:bodyPr>
            <a:normAutofit/>
          </a:bodyPr>
          <a:lstStyle/>
          <a:p>
            <a:r>
              <a:rPr lang="en-US" sz="3500"/>
              <a:t>Contact</a:t>
            </a:r>
          </a:p>
        </p:txBody>
      </p:sp>
      <p:sp>
        <p:nvSpPr>
          <p:cNvPr id="3" name="Content Placeholder 2">
            <a:extLst>
              <a:ext uri="{FF2B5EF4-FFF2-40B4-BE49-F238E27FC236}">
                <a16:creationId xmlns:a16="http://schemas.microsoft.com/office/drawing/2014/main" id="{D5335AD0-D1CF-49BE-85A4-19A79B1A877E}"/>
              </a:ext>
            </a:extLst>
          </p:cNvPr>
          <p:cNvSpPr>
            <a:spLocks noGrp="1"/>
          </p:cNvSpPr>
          <p:nvPr>
            <p:ph idx="1"/>
          </p:nvPr>
        </p:nvSpPr>
        <p:spPr>
          <a:xfrm>
            <a:off x="0" y="2434201"/>
            <a:ext cx="3495291" cy="3742762"/>
          </a:xfrm>
        </p:spPr>
        <p:txBody>
          <a:bodyPr>
            <a:normAutofit/>
          </a:bodyPr>
          <a:lstStyle/>
          <a:p>
            <a:r>
              <a:rPr lang="en-US" sz="2000" dirty="0"/>
              <a:t>Brooke Raffaele</a:t>
            </a:r>
          </a:p>
          <a:p>
            <a:r>
              <a:rPr lang="en-US" sz="2000" dirty="0"/>
              <a:t>530-219-7747</a:t>
            </a:r>
          </a:p>
          <a:p>
            <a:r>
              <a:rPr lang="en-US" sz="2000" dirty="0">
                <a:hlinkClick r:id="rId4"/>
              </a:rPr>
              <a:t>Brooke.Raffaele@usda.gov</a:t>
            </a:r>
            <a:endParaRPr lang="en-US" sz="2000" dirty="0"/>
          </a:p>
          <a:p>
            <a:endParaRPr lang="en-US" sz="2000" dirty="0"/>
          </a:p>
          <a:p>
            <a:endParaRPr lang="en-US" sz="1700" dirty="0"/>
          </a:p>
        </p:txBody>
      </p:sp>
    </p:spTree>
    <p:extLst>
      <p:ext uri="{BB962C8B-B14F-4D97-AF65-F5344CB8AC3E}">
        <p14:creationId xmlns:p14="http://schemas.microsoft.com/office/powerpoint/2010/main" val="27221726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AP 2 AA Template Deck" id="{E632AC7B-B70E-4739-8D43-2B5F53975E39}" vid="{F0B29760-6868-423C-85FD-4AC0740D743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_fsa_county_committee_elections_briefing  -  Compatibility Mode" id="{90944480-1270-458D-A05E-3E3730E092C6}" vid="{B2431CCC-88B0-4A75-A7C8-9094B9F485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D0942DB8719C4A8CA71C9FB577E975" ma:contentTypeVersion="0" ma:contentTypeDescription="Create a new document." ma:contentTypeScope="" ma:versionID="5900f750a9fd2db816812e27f6ac72be">
  <xsd:schema xmlns:xsd="http://www.w3.org/2001/XMLSchema" xmlns:xs="http://www.w3.org/2001/XMLSchema" xmlns:p="http://schemas.microsoft.com/office/2006/metadata/properties" targetNamespace="http://schemas.microsoft.com/office/2006/metadata/properties" ma:root="true" ma:fieldsID="ffa776528278ca1fc6a14a1b0edd9db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BFF77C-F171-4D07-9E7E-3053B6028FAC}">
  <ds:schemaRefs>
    <ds:schemaRef ds:uri="2a68d835-7c2d-41c1-bc8d-edb94ef92f43"/>
    <ds:schemaRef ds:uri="87bb154c-bd43-45b4-a369-8702c559bbb1"/>
    <ds:schemaRef ds:uri="decf511c-81a1-44a8-aaa0-8438836352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72C2F8-7681-4768-B178-6F871E7B51B5}">
  <ds:schemaRefs>
    <ds:schemaRef ds:uri="http://schemas.microsoft.com/sharepoint/v3/contenttype/forms"/>
  </ds:schemaRefs>
</ds:datastoreItem>
</file>

<file path=customXml/itemProps3.xml><?xml version="1.0" encoding="utf-8"?>
<ds:datastoreItem xmlns:ds="http://schemas.openxmlformats.org/officeDocument/2006/customXml" ds:itemID="{F67EC7DA-D67A-4793-8F15-3B07E673C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CFAP 2 AA Template Deck</Template>
  <TotalTime>2980</TotalTime>
  <Words>419</Words>
  <Application>Microsoft Office PowerPoint</Application>
  <PresentationFormat>On-screen Show (4:3)</PresentationFormat>
  <Paragraphs>46</Paragraphs>
  <Slides>8</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Wingdings</vt:lpstr>
      <vt:lpstr>Office Theme</vt:lpstr>
      <vt:lpstr>2_Office Theme</vt:lpstr>
      <vt:lpstr>California Farm Service Agency</vt:lpstr>
      <vt:lpstr>PowerPoint Presentation</vt:lpstr>
      <vt:lpstr>What does FSA offer?</vt:lpstr>
      <vt:lpstr>Highlighted Programs</vt:lpstr>
      <vt:lpstr>Emergency Relief Program 2022</vt:lpstr>
      <vt:lpstr>PowerPoint Presentation</vt:lpstr>
      <vt:lpstr>Local Office Tribal Outreach</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Food Assistance Program 2 (CFAP 2)</dc:title>
  <dc:creator>Raffaele, Brooke - FSA, Davis, CA</dc:creator>
  <cp:lastModifiedBy>Raffaele, Brooke - FPAC-FSA, CA</cp:lastModifiedBy>
  <cp:revision>25</cp:revision>
  <dcterms:created xsi:type="dcterms:W3CDTF">2021-04-14T21:02:14Z</dcterms:created>
  <dcterms:modified xsi:type="dcterms:W3CDTF">2024-04-11T16:31:20Z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0x01010017D0942DB8719C4A8CA71C9FB577E975</vt:lpwstr>
  </property>
</Properties>
</file>