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3" r:id="rId5"/>
    <p:sldMasterId id="2147483726" r:id="rId6"/>
    <p:sldMasterId id="2147483730" r:id="rId7"/>
  </p:sldMasterIdLst>
  <p:notesMasterIdLst>
    <p:notesMasterId r:id="rId26"/>
  </p:notesMasterIdLst>
  <p:sldIdLst>
    <p:sldId id="2425" r:id="rId8"/>
    <p:sldId id="2776" r:id="rId9"/>
    <p:sldId id="2784" r:id="rId10"/>
    <p:sldId id="2786" r:id="rId11"/>
    <p:sldId id="2748" r:id="rId12"/>
    <p:sldId id="1371" r:id="rId13"/>
    <p:sldId id="2788" r:id="rId14"/>
    <p:sldId id="2789" r:id="rId15"/>
    <p:sldId id="2792" r:id="rId16"/>
    <p:sldId id="2762" r:id="rId17"/>
    <p:sldId id="2766" r:id="rId18"/>
    <p:sldId id="2756" r:id="rId19"/>
    <p:sldId id="2791" r:id="rId20"/>
    <p:sldId id="2755" r:id="rId21"/>
    <p:sldId id="2757" r:id="rId22"/>
    <p:sldId id="2793" r:id="rId23"/>
    <p:sldId id="2764" r:id="rId24"/>
    <p:sldId id="2574" r:id="rId2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3C1BF-68C4-44DE-B447-183EC6EFEC62}" v="60" dt="2024-04-11T16:20:29.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oung, Jenna - FPAC-NRCS, CA" userId="5e91dee4-5dbc-4e58-ae3c-b24b9f8ed9eb" providerId="ADAL" clId="{17F3C1BF-68C4-44DE-B447-183EC6EFEC62}"/>
    <pc:docChg chg="undo custSel addSld delSld modSld sldOrd modMainMaster">
      <pc:chgData name="Ganoung, Jenna - FPAC-NRCS, CA" userId="5e91dee4-5dbc-4e58-ae3c-b24b9f8ed9eb" providerId="ADAL" clId="{17F3C1BF-68C4-44DE-B447-183EC6EFEC62}" dt="2024-04-11T16:21:34.004" v="603" actId="20577"/>
      <pc:docMkLst>
        <pc:docMk/>
      </pc:docMkLst>
      <pc:sldChg chg="add modTransition">
        <pc:chgData name="Ganoung, Jenna - FPAC-NRCS, CA" userId="5e91dee4-5dbc-4e58-ae3c-b24b9f8ed9eb" providerId="ADAL" clId="{17F3C1BF-68C4-44DE-B447-183EC6EFEC62}" dt="2024-04-09T19:22:06.338" v="425"/>
        <pc:sldMkLst>
          <pc:docMk/>
          <pc:sldMk cId="2642531916" sldId="1371"/>
        </pc:sldMkLst>
      </pc:sldChg>
      <pc:sldChg chg="modSp mod modTransition">
        <pc:chgData name="Ganoung, Jenna - FPAC-NRCS, CA" userId="5e91dee4-5dbc-4e58-ae3c-b24b9f8ed9eb" providerId="ADAL" clId="{17F3C1BF-68C4-44DE-B447-183EC6EFEC62}" dt="2024-04-09T19:22:06.338" v="425"/>
        <pc:sldMkLst>
          <pc:docMk/>
          <pc:sldMk cId="1396720747" sldId="2425"/>
        </pc:sldMkLst>
        <pc:spChg chg="mod">
          <ac:chgData name="Ganoung, Jenna - FPAC-NRCS, CA" userId="5e91dee4-5dbc-4e58-ae3c-b24b9f8ed9eb" providerId="ADAL" clId="{17F3C1BF-68C4-44DE-B447-183EC6EFEC62}" dt="2024-04-09T17:45:12.400" v="42" actId="20577"/>
          <ac:spMkLst>
            <pc:docMk/>
            <pc:sldMk cId="1396720747" sldId="2425"/>
            <ac:spMk id="2" creationId="{9E2DB8BF-4A90-7638-B3CD-DEB6A30E8B8D}"/>
          </ac:spMkLst>
        </pc:spChg>
        <pc:spChg chg="mod">
          <ac:chgData name="Ganoung, Jenna - FPAC-NRCS, CA" userId="5e91dee4-5dbc-4e58-ae3c-b24b9f8ed9eb" providerId="ADAL" clId="{17F3C1BF-68C4-44DE-B447-183EC6EFEC62}" dt="2024-04-09T17:44:54.803" v="0" actId="20577"/>
          <ac:spMkLst>
            <pc:docMk/>
            <pc:sldMk cId="1396720747" sldId="2425"/>
            <ac:spMk id="4" creationId="{AF359982-5FB7-436E-9A72-AC011E729FF3}"/>
          </ac:spMkLst>
        </pc:spChg>
        <pc:spChg chg="mod">
          <ac:chgData name="Ganoung, Jenna - FPAC-NRCS, CA" userId="5e91dee4-5dbc-4e58-ae3c-b24b9f8ed9eb" providerId="ADAL" clId="{17F3C1BF-68C4-44DE-B447-183EC6EFEC62}" dt="2024-04-09T17:45:02.463" v="22" actId="20577"/>
          <ac:spMkLst>
            <pc:docMk/>
            <pc:sldMk cId="1396720747" sldId="2425"/>
            <ac:spMk id="5" creationId="{84357B82-C5D9-34A5-579E-C6EB4542532A}"/>
          </ac:spMkLst>
        </pc:spChg>
      </pc:sldChg>
      <pc:sldChg chg="modTransition">
        <pc:chgData name="Ganoung, Jenna - FPAC-NRCS, CA" userId="5e91dee4-5dbc-4e58-ae3c-b24b9f8ed9eb" providerId="ADAL" clId="{17F3C1BF-68C4-44DE-B447-183EC6EFEC62}" dt="2024-04-09T19:22:06.338" v="425"/>
        <pc:sldMkLst>
          <pc:docMk/>
          <pc:sldMk cId="1748108320" sldId="2574"/>
        </pc:sldMkLst>
      </pc:sldChg>
      <pc:sldChg chg="del">
        <pc:chgData name="Ganoung, Jenna - FPAC-NRCS, CA" userId="5e91dee4-5dbc-4e58-ae3c-b24b9f8ed9eb" providerId="ADAL" clId="{17F3C1BF-68C4-44DE-B447-183EC6EFEC62}" dt="2024-04-09T17:48:00.421" v="62" actId="47"/>
        <pc:sldMkLst>
          <pc:docMk/>
          <pc:sldMk cId="2214069501" sldId="2579"/>
        </pc:sldMkLst>
      </pc:sldChg>
      <pc:sldChg chg="del">
        <pc:chgData name="Ganoung, Jenna - FPAC-NRCS, CA" userId="5e91dee4-5dbc-4e58-ae3c-b24b9f8ed9eb" providerId="ADAL" clId="{17F3C1BF-68C4-44DE-B447-183EC6EFEC62}" dt="2024-04-09T19:16:57.398" v="400" actId="47"/>
        <pc:sldMkLst>
          <pc:docMk/>
          <pc:sldMk cId="3110444577" sldId="2581"/>
        </pc:sldMkLst>
      </pc:sldChg>
      <pc:sldChg chg="del">
        <pc:chgData name="Ganoung, Jenna - FPAC-NRCS, CA" userId="5e91dee4-5dbc-4e58-ae3c-b24b9f8ed9eb" providerId="ADAL" clId="{17F3C1BF-68C4-44DE-B447-183EC6EFEC62}" dt="2024-04-09T17:54:49.125" v="73" actId="47"/>
        <pc:sldMkLst>
          <pc:docMk/>
          <pc:sldMk cId="2596912095" sldId="2747"/>
        </pc:sldMkLst>
      </pc:sldChg>
      <pc:sldChg chg="add modTransition">
        <pc:chgData name="Ganoung, Jenna - FPAC-NRCS, CA" userId="5e91dee4-5dbc-4e58-ae3c-b24b9f8ed9eb" providerId="ADAL" clId="{17F3C1BF-68C4-44DE-B447-183EC6EFEC62}" dt="2024-04-09T19:22:06.338" v="425"/>
        <pc:sldMkLst>
          <pc:docMk/>
          <pc:sldMk cId="2604755825" sldId="2748"/>
        </pc:sldMkLst>
      </pc:sldChg>
      <pc:sldChg chg="modSp add mod modTransition">
        <pc:chgData name="Ganoung, Jenna - FPAC-NRCS, CA" userId="5e91dee4-5dbc-4e58-ae3c-b24b9f8ed9eb" providerId="ADAL" clId="{17F3C1BF-68C4-44DE-B447-183EC6EFEC62}" dt="2024-04-09T19:22:06.338" v="425"/>
        <pc:sldMkLst>
          <pc:docMk/>
          <pc:sldMk cId="2351786166" sldId="2755"/>
        </pc:sldMkLst>
        <pc:spChg chg="mod">
          <ac:chgData name="Ganoung, Jenna - FPAC-NRCS, CA" userId="5e91dee4-5dbc-4e58-ae3c-b24b9f8ed9eb" providerId="ADAL" clId="{17F3C1BF-68C4-44DE-B447-183EC6EFEC62}" dt="2024-04-09T19:13:54.254" v="372" actId="6549"/>
          <ac:spMkLst>
            <pc:docMk/>
            <pc:sldMk cId="2351786166" sldId="2755"/>
            <ac:spMk id="2" creationId="{FD12A3EF-72B9-A1B6-3B7D-18387079ACDA}"/>
          </ac:spMkLst>
        </pc:spChg>
        <pc:graphicFrameChg chg="mod">
          <ac:chgData name="Ganoung, Jenna - FPAC-NRCS, CA" userId="5e91dee4-5dbc-4e58-ae3c-b24b9f8ed9eb" providerId="ADAL" clId="{17F3C1BF-68C4-44DE-B447-183EC6EFEC62}" dt="2024-04-09T18:27:30.331" v="297" actId="403"/>
          <ac:graphicFrameMkLst>
            <pc:docMk/>
            <pc:sldMk cId="2351786166" sldId="2755"/>
            <ac:graphicFrameMk id="4" creationId="{AAD4C199-624F-EABB-A205-27603F194598}"/>
          </ac:graphicFrameMkLst>
        </pc:graphicFrameChg>
      </pc:sldChg>
      <pc:sldChg chg="del">
        <pc:chgData name="Ganoung, Jenna - FPAC-NRCS, CA" userId="5e91dee4-5dbc-4e58-ae3c-b24b9f8ed9eb" providerId="ADAL" clId="{17F3C1BF-68C4-44DE-B447-183EC6EFEC62}" dt="2024-04-09T17:45:19.186" v="43" actId="47"/>
        <pc:sldMkLst>
          <pc:docMk/>
          <pc:sldMk cId="955912329" sldId="2756"/>
        </pc:sldMkLst>
      </pc:sldChg>
      <pc:sldChg chg="add modTransition">
        <pc:chgData name="Ganoung, Jenna - FPAC-NRCS, CA" userId="5e91dee4-5dbc-4e58-ae3c-b24b9f8ed9eb" providerId="ADAL" clId="{17F3C1BF-68C4-44DE-B447-183EC6EFEC62}" dt="2024-04-09T19:22:06.338" v="425"/>
        <pc:sldMkLst>
          <pc:docMk/>
          <pc:sldMk cId="3628621339" sldId="2756"/>
        </pc:sldMkLst>
      </pc:sldChg>
      <pc:sldChg chg="addSp delSp modSp mod modTransition">
        <pc:chgData name="Ganoung, Jenna - FPAC-NRCS, CA" userId="5e91dee4-5dbc-4e58-ae3c-b24b9f8ed9eb" providerId="ADAL" clId="{17F3C1BF-68C4-44DE-B447-183EC6EFEC62}" dt="2024-04-09T19:22:06.338" v="425"/>
        <pc:sldMkLst>
          <pc:docMk/>
          <pc:sldMk cId="1637390562" sldId="2757"/>
        </pc:sldMkLst>
        <pc:picChg chg="add mod">
          <ac:chgData name="Ganoung, Jenna - FPAC-NRCS, CA" userId="5e91dee4-5dbc-4e58-ae3c-b24b9f8ed9eb" providerId="ADAL" clId="{17F3C1BF-68C4-44DE-B447-183EC6EFEC62}" dt="2024-04-09T19:21:34.308" v="422" actId="1076"/>
          <ac:picMkLst>
            <pc:docMk/>
            <pc:sldMk cId="1637390562" sldId="2757"/>
            <ac:picMk id="5" creationId="{D1015374-1CEE-9881-D921-3297427D7D38}"/>
          </ac:picMkLst>
        </pc:picChg>
        <pc:picChg chg="del">
          <ac:chgData name="Ganoung, Jenna - FPAC-NRCS, CA" userId="5e91dee4-5dbc-4e58-ae3c-b24b9f8ed9eb" providerId="ADAL" clId="{17F3C1BF-68C4-44DE-B447-183EC6EFEC62}" dt="2024-04-09T19:21:26.632" v="418" actId="478"/>
          <ac:picMkLst>
            <pc:docMk/>
            <pc:sldMk cId="1637390562" sldId="2757"/>
            <ac:picMk id="6" creationId="{2C986D4D-15C0-47E0-758D-16EAF0678674}"/>
          </ac:picMkLst>
        </pc:picChg>
      </pc:sldChg>
      <pc:sldChg chg="del">
        <pc:chgData name="Ganoung, Jenna - FPAC-NRCS, CA" userId="5e91dee4-5dbc-4e58-ae3c-b24b9f8ed9eb" providerId="ADAL" clId="{17F3C1BF-68C4-44DE-B447-183EC6EFEC62}" dt="2024-04-09T17:45:21.242" v="44" actId="47"/>
        <pc:sldMkLst>
          <pc:docMk/>
          <pc:sldMk cId="4107378227" sldId="2757"/>
        </pc:sldMkLst>
      </pc:sldChg>
      <pc:sldChg chg="del">
        <pc:chgData name="Ganoung, Jenna - FPAC-NRCS, CA" userId="5e91dee4-5dbc-4e58-ae3c-b24b9f8ed9eb" providerId="ADAL" clId="{17F3C1BF-68C4-44DE-B447-183EC6EFEC62}" dt="2024-04-09T17:46:56.262" v="53" actId="47"/>
        <pc:sldMkLst>
          <pc:docMk/>
          <pc:sldMk cId="2830832568" sldId="2758"/>
        </pc:sldMkLst>
      </pc:sldChg>
      <pc:sldChg chg="del">
        <pc:chgData name="Ganoung, Jenna - FPAC-NRCS, CA" userId="5e91dee4-5dbc-4e58-ae3c-b24b9f8ed9eb" providerId="ADAL" clId="{17F3C1BF-68C4-44DE-B447-183EC6EFEC62}" dt="2024-04-09T17:46:52.739" v="52" actId="47"/>
        <pc:sldMkLst>
          <pc:docMk/>
          <pc:sldMk cId="323478225" sldId="2759"/>
        </pc:sldMkLst>
      </pc:sldChg>
      <pc:sldChg chg="del">
        <pc:chgData name="Ganoung, Jenna - FPAC-NRCS, CA" userId="5e91dee4-5dbc-4e58-ae3c-b24b9f8ed9eb" providerId="ADAL" clId="{17F3C1BF-68C4-44DE-B447-183EC6EFEC62}" dt="2024-04-09T18:24:01.028" v="286" actId="47"/>
        <pc:sldMkLst>
          <pc:docMk/>
          <pc:sldMk cId="2765892328" sldId="2760"/>
        </pc:sldMkLst>
      </pc:sldChg>
      <pc:sldChg chg="add modTransition">
        <pc:chgData name="Ganoung, Jenna - FPAC-NRCS, CA" userId="5e91dee4-5dbc-4e58-ae3c-b24b9f8ed9eb" providerId="ADAL" clId="{17F3C1BF-68C4-44DE-B447-183EC6EFEC62}" dt="2024-04-09T19:22:06.338" v="425"/>
        <pc:sldMkLst>
          <pc:docMk/>
          <pc:sldMk cId="1334249829" sldId="2762"/>
        </pc:sldMkLst>
      </pc:sldChg>
      <pc:sldChg chg="add modTransition">
        <pc:chgData name="Ganoung, Jenna - FPAC-NRCS, CA" userId="5e91dee4-5dbc-4e58-ae3c-b24b9f8ed9eb" providerId="ADAL" clId="{17F3C1BF-68C4-44DE-B447-183EC6EFEC62}" dt="2024-04-09T19:22:06.338" v="425"/>
        <pc:sldMkLst>
          <pc:docMk/>
          <pc:sldMk cId="2467382190" sldId="2764"/>
        </pc:sldMkLst>
      </pc:sldChg>
      <pc:sldChg chg="modSp add mod modTransition">
        <pc:chgData name="Ganoung, Jenna - FPAC-NRCS, CA" userId="5e91dee4-5dbc-4e58-ae3c-b24b9f8ed9eb" providerId="ADAL" clId="{17F3C1BF-68C4-44DE-B447-183EC6EFEC62}" dt="2024-04-09T19:23:57.637" v="427" actId="20577"/>
        <pc:sldMkLst>
          <pc:docMk/>
          <pc:sldMk cId="1947189945" sldId="2766"/>
        </pc:sldMkLst>
        <pc:spChg chg="mod">
          <ac:chgData name="Ganoung, Jenna - FPAC-NRCS, CA" userId="5e91dee4-5dbc-4e58-ae3c-b24b9f8ed9eb" providerId="ADAL" clId="{17F3C1BF-68C4-44DE-B447-183EC6EFEC62}" dt="2024-04-09T19:23:50.089" v="426" actId="20577"/>
          <ac:spMkLst>
            <pc:docMk/>
            <pc:sldMk cId="1947189945" sldId="2766"/>
            <ac:spMk id="5" creationId="{5A9590B5-8DA7-E1AA-25CF-088E0B5F5DCC}"/>
          </ac:spMkLst>
        </pc:spChg>
        <pc:spChg chg="mod">
          <ac:chgData name="Ganoung, Jenna - FPAC-NRCS, CA" userId="5e91dee4-5dbc-4e58-ae3c-b24b9f8ed9eb" providerId="ADAL" clId="{17F3C1BF-68C4-44DE-B447-183EC6EFEC62}" dt="2024-04-09T19:23:57.637" v="427" actId="20577"/>
          <ac:spMkLst>
            <pc:docMk/>
            <pc:sldMk cId="1947189945" sldId="2766"/>
            <ac:spMk id="7" creationId="{C0038611-5D9D-D879-E3F2-78DFE6E278FF}"/>
          </ac:spMkLst>
        </pc:spChg>
      </pc:sldChg>
      <pc:sldChg chg="del">
        <pc:chgData name="Ganoung, Jenna - FPAC-NRCS, CA" userId="5e91dee4-5dbc-4e58-ae3c-b24b9f8ed9eb" providerId="ADAL" clId="{17F3C1BF-68C4-44DE-B447-183EC6EFEC62}" dt="2024-04-09T19:17:01.490" v="401" actId="47"/>
        <pc:sldMkLst>
          <pc:docMk/>
          <pc:sldMk cId="2372693452" sldId="2770"/>
        </pc:sldMkLst>
      </pc:sldChg>
      <pc:sldChg chg="add del ord setBg">
        <pc:chgData name="Ganoung, Jenna - FPAC-NRCS, CA" userId="5e91dee4-5dbc-4e58-ae3c-b24b9f8ed9eb" providerId="ADAL" clId="{17F3C1BF-68C4-44DE-B447-183EC6EFEC62}" dt="2024-04-09T19:17:24.806" v="403" actId="2696"/>
        <pc:sldMkLst>
          <pc:docMk/>
          <pc:sldMk cId="4076278143" sldId="2775"/>
        </pc:sldMkLst>
      </pc:sldChg>
      <pc:sldChg chg="modSp add mod ord modTransition">
        <pc:chgData name="Ganoung, Jenna - FPAC-NRCS, CA" userId="5e91dee4-5dbc-4e58-ae3c-b24b9f8ed9eb" providerId="ADAL" clId="{17F3C1BF-68C4-44DE-B447-183EC6EFEC62}" dt="2024-04-11T15:33:15.174" v="552" actId="20577"/>
        <pc:sldMkLst>
          <pc:docMk/>
          <pc:sldMk cId="218871529" sldId="2776"/>
        </pc:sldMkLst>
        <pc:spChg chg="mod">
          <ac:chgData name="Ganoung, Jenna - FPAC-NRCS, CA" userId="5e91dee4-5dbc-4e58-ae3c-b24b9f8ed9eb" providerId="ADAL" clId="{17F3C1BF-68C4-44DE-B447-183EC6EFEC62}" dt="2024-04-11T15:33:15.174" v="552" actId="20577"/>
          <ac:spMkLst>
            <pc:docMk/>
            <pc:sldMk cId="218871529" sldId="2776"/>
            <ac:spMk id="3" creationId="{4AAAF0BE-28EF-A855-4ED8-19E446396F46}"/>
          </ac:spMkLst>
        </pc:spChg>
      </pc:sldChg>
      <pc:sldChg chg="del">
        <pc:chgData name="Ganoung, Jenna - FPAC-NRCS, CA" userId="5e91dee4-5dbc-4e58-ae3c-b24b9f8ed9eb" providerId="ADAL" clId="{17F3C1BF-68C4-44DE-B447-183EC6EFEC62}" dt="2024-04-09T19:15:07.264" v="398" actId="47"/>
        <pc:sldMkLst>
          <pc:docMk/>
          <pc:sldMk cId="4091534048" sldId="2778"/>
        </pc:sldMkLst>
      </pc:sldChg>
      <pc:sldChg chg="del">
        <pc:chgData name="Ganoung, Jenna - FPAC-NRCS, CA" userId="5e91dee4-5dbc-4e58-ae3c-b24b9f8ed9eb" providerId="ADAL" clId="{17F3C1BF-68C4-44DE-B447-183EC6EFEC62}" dt="2024-04-09T18:24:58.807" v="287" actId="47"/>
        <pc:sldMkLst>
          <pc:docMk/>
          <pc:sldMk cId="1428071337" sldId="2781"/>
        </pc:sldMkLst>
      </pc:sldChg>
      <pc:sldChg chg="del">
        <pc:chgData name="Ganoung, Jenna - FPAC-NRCS, CA" userId="5e91dee4-5dbc-4e58-ae3c-b24b9f8ed9eb" providerId="ADAL" clId="{17F3C1BF-68C4-44DE-B447-183EC6EFEC62}" dt="2024-04-09T19:15:03.067" v="397" actId="47"/>
        <pc:sldMkLst>
          <pc:docMk/>
          <pc:sldMk cId="3850724583" sldId="2782"/>
        </pc:sldMkLst>
      </pc:sldChg>
      <pc:sldChg chg="add del ord">
        <pc:chgData name="Ganoung, Jenna - FPAC-NRCS, CA" userId="5e91dee4-5dbc-4e58-ae3c-b24b9f8ed9eb" providerId="ADAL" clId="{17F3C1BF-68C4-44DE-B447-183EC6EFEC62}" dt="2024-04-09T17:49:04.340" v="72" actId="2696"/>
        <pc:sldMkLst>
          <pc:docMk/>
          <pc:sldMk cId="1637182375" sldId="2783"/>
        </pc:sldMkLst>
      </pc:sldChg>
      <pc:sldChg chg="modSp new mod modTransition">
        <pc:chgData name="Ganoung, Jenna - FPAC-NRCS, CA" userId="5e91dee4-5dbc-4e58-ae3c-b24b9f8ed9eb" providerId="ADAL" clId="{17F3C1BF-68C4-44DE-B447-183EC6EFEC62}" dt="2024-04-11T15:32:42.716" v="500" actId="20577"/>
        <pc:sldMkLst>
          <pc:docMk/>
          <pc:sldMk cId="3183684168" sldId="2784"/>
        </pc:sldMkLst>
        <pc:spChg chg="mod">
          <ac:chgData name="Ganoung, Jenna - FPAC-NRCS, CA" userId="5e91dee4-5dbc-4e58-ae3c-b24b9f8ed9eb" providerId="ADAL" clId="{17F3C1BF-68C4-44DE-B447-183EC6EFEC62}" dt="2024-04-11T15:32:42.716" v="500" actId="20577"/>
          <ac:spMkLst>
            <pc:docMk/>
            <pc:sldMk cId="3183684168" sldId="2784"/>
            <ac:spMk id="2" creationId="{7E65F12D-A98B-FE25-5E72-F8C57477271E}"/>
          </ac:spMkLst>
        </pc:spChg>
      </pc:sldChg>
      <pc:sldChg chg="add del">
        <pc:chgData name="Ganoung, Jenna - FPAC-NRCS, CA" userId="5e91dee4-5dbc-4e58-ae3c-b24b9f8ed9eb" providerId="ADAL" clId="{17F3C1BF-68C4-44DE-B447-183EC6EFEC62}" dt="2024-04-09T17:48:59.028" v="71" actId="2696"/>
        <pc:sldMkLst>
          <pc:docMk/>
          <pc:sldMk cId="4240897159" sldId="2785"/>
        </pc:sldMkLst>
      </pc:sldChg>
      <pc:sldChg chg="addSp delSp modSp new mod modTransition">
        <pc:chgData name="Ganoung, Jenna - FPAC-NRCS, CA" userId="5e91dee4-5dbc-4e58-ae3c-b24b9f8ed9eb" providerId="ADAL" clId="{17F3C1BF-68C4-44DE-B447-183EC6EFEC62}" dt="2024-04-09T19:22:06.338" v="425"/>
        <pc:sldMkLst>
          <pc:docMk/>
          <pc:sldMk cId="704380038" sldId="2786"/>
        </pc:sldMkLst>
        <pc:spChg chg="mod">
          <ac:chgData name="Ganoung, Jenna - FPAC-NRCS, CA" userId="5e91dee4-5dbc-4e58-ae3c-b24b9f8ed9eb" providerId="ADAL" clId="{17F3C1BF-68C4-44DE-B447-183EC6EFEC62}" dt="2024-04-09T17:48:34.399" v="67" actId="122"/>
          <ac:spMkLst>
            <pc:docMk/>
            <pc:sldMk cId="704380038" sldId="2786"/>
            <ac:spMk id="2" creationId="{99818E35-FFEE-3186-AA50-0D10FE84DD90}"/>
          </ac:spMkLst>
        </pc:spChg>
        <pc:spChg chg="del">
          <ac:chgData name="Ganoung, Jenna - FPAC-NRCS, CA" userId="5e91dee4-5dbc-4e58-ae3c-b24b9f8ed9eb" providerId="ADAL" clId="{17F3C1BF-68C4-44DE-B447-183EC6EFEC62}" dt="2024-04-09T17:48:46.369" v="70" actId="478"/>
          <ac:spMkLst>
            <pc:docMk/>
            <pc:sldMk cId="704380038" sldId="2786"/>
            <ac:spMk id="3" creationId="{7A49BBEA-78B0-8354-F7B2-9D32B8D3DCD5}"/>
          </ac:spMkLst>
        </pc:spChg>
        <pc:graphicFrameChg chg="add mod">
          <ac:chgData name="Ganoung, Jenna - FPAC-NRCS, CA" userId="5e91dee4-5dbc-4e58-ae3c-b24b9f8ed9eb" providerId="ADAL" clId="{17F3C1BF-68C4-44DE-B447-183EC6EFEC62}" dt="2024-04-09T17:48:44.351" v="69" actId="167"/>
          <ac:graphicFrameMkLst>
            <pc:docMk/>
            <pc:sldMk cId="704380038" sldId="2786"/>
            <ac:graphicFrameMk id="4" creationId="{D5448C17-5F1B-2CE6-4E23-77E83E3B7A8D}"/>
          </ac:graphicFrameMkLst>
        </pc:graphicFrameChg>
      </pc:sldChg>
      <pc:sldChg chg="new del">
        <pc:chgData name="Ganoung, Jenna - FPAC-NRCS, CA" userId="5e91dee4-5dbc-4e58-ae3c-b24b9f8ed9eb" providerId="ADAL" clId="{17F3C1BF-68C4-44DE-B447-183EC6EFEC62}" dt="2024-04-09T18:05:18.206" v="75" actId="2696"/>
        <pc:sldMkLst>
          <pc:docMk/>
          <pc:sldMk cId="1253306207" sldId="2787"/>
        </pc:sldMkLst>
      </pc:sldChg>
      <pc:sldChg chg="modSp add modTransition modAnim">
        <pc:chgData name="Ganoung, Jenna - FPAC-NRCS, CA" userId="5e91dee4-5dbc-4e58-ae3c-b24b9f8ed9eb" providerId="ADAL" clId="{17F3C1BF-68C4-44DE-B447-183EC6EFEC62}" dt="2024-04-09T19:27:27.553" v="435"/>
        <pc:sldMkLst>
          <pc:docMk/>
          <pc:sldMk cId="3175182859" sldId="2788"/>
        </pc:sldMkLst>
        <pc:spChg chg="mod">
          <ac:chgData name="Ganoung, Jenna - FPAC-NRCS, CA" userId="5e91dee4-5dbc-4e58-ae3c-b24b9f8ed9eb" providerId="ADAL" clId="{17F3C1BF-68C4-44DE-B447-183EC6EFEC62}" dt="2024-04-09T18:06:07.022" v="91" actId="207"/>
          <ac:spMkLst>
            <pc:docMk/>
            <pc:sldMk cId="3175182859" sldId="2788"/>
            <ac:spMk id="9" creationId="{A900428A-84A5-BDEB-B219-0DD2FF242AD8}"/>
          </ac:spMkLst>
        </pc:spChg>
      </pc:sldChg>
      <pc:sldChg chg="addSp delSp modSp new mod modTransition modNotesTx">
        <pc:chgData name="Ganoung, Jenna - FPAC-NRCS, CA" userId="5e91dee4-5dbc-4e58-ae3c-b24b9f8ed9eb" providerId="ADAL" clId="{17F3C1BF-68C4-44DE-B447-183EC6EFEC62}" dt="2024-04-09T19:22:06.338" v="425"/>
        <pc:sldMkLst>
          <pc:docMk/>
          <pc:sldMk cId="4190956030" sldId="2789"/>
        </pc:sldMkLst>
        <pc:spChg chg="mod">
          <ac:chgData name="Ganoung, Jenna - FPAC-NRCS, CA" userId="5e91dee4-5dbc-4e58-ae3c-b24b9f8ed9eb" providerId="ADAL" clId="{17F3C1BF-68C4-44DE-B447-183EC6EFEC62}" dt="2024-04-09T19:18:23.273" v="417" actId="20577"/>
          <ac:spMkLst>
            <pc:docMk/>
            <pc:sldMk cId="4190956030" sldId="2789"/>
            <ac:spMk id="2" creationId="{9A5F6D97-CEFA-347D-7212-AB5852898442}"/>
          </ac:spMkLst>
        </pc:spChg>
        <pc:spChg chg="del">
          <ac:chgData name="Ganoung, Jenna - FPAC-NRCS, CA" userId="5e91dee4-5dbc-4e58-ae3c-b24b9f8ed9eb" providerId="ADAL" clId="{17F3C1BF-68C4-44DE-B447-183EC6EFEC62}" dt="2024-04-09T18:09:18.990" v="106" actId="1957"/>
          <ac:spMkLst>
            <pc:docMk/>
            <pc:sldMk cId="4190956030" sldId="2789"/>
            <ac:spMk id="3" creationId="{E49D0FDA-F5E4-535B-A8A0-1514DA195835}"/>
          </ac:spMkLst>
        </pc:spChg>
        <pc:spChg chg="add mod">
          <ac:chgData name="Ganoung, Jenna - FPAC-NRCS, CA" userId="5e91dee4-5dbc-4e58-ae3c-b24b9f8ed9eb" providerId="ADAL" clId="{17F3C1BF-68C4-44DE-B447-183EC6EFEC62}" dt="2024-04-09T18:21:41.061" v="207" actId="1076"/>
          <ac:spMkLst>
            <pc:docMk/>
            <pc:sldMk cId="4190956030" sldId="2789"/>
            <ac:spMk id="7" creationId="{A15BA21F-8E45-E8BE-3560-60D0FB44A1DE}"/>
          </ac:spMkLst>
        </pc:spChg>
        <pc:spChg chg="add mod">
          <ac:chgData name="Ganoung, Jenna - FPAC-NRCS, CA" userId="5e91dee4-5dbc-4e58-ae3c-b24b9f8ed9eb" providerId="ADAL" clId="{17F3C1BF-68C4-44DE-B447-183EC6EFEC62}" dt="2024-04-09T18:21:37.797" v="206" actId="1076"/>
          <ac:spMkLst>
            <pc:docMk/>
            <pc:sldMk cId="4190956030" sldId="2789"/>
            <ac:spMk id="8" creationId="{0CD98568-E85A-773E-A536-DAD877C0030A}"/>
          </ac:spMkLst>
        </pc:spChg>
        <pc:spChg chg="add mod">
          <ac:chgData name="Ganoung, Jenna - FPAC-NRCS, CA" userId="5e91dee4-5dbc-4e58-ae3c-b24b9f8ed9eb" providerId="ADAL" clId="{17F3C1BF-68C4-44DE-B447-183EC6EFEC62}" dt="2024-04-09T18:22:00.637" v="210" actId="14100"/>
          <ac:spMkLst>
            <pc:docMk/>
            <pc:sldMk cId="4190956030" sldId="2789"/>
            <ac:spMk id="9" creationId="{8C2D676D-9AFD-9D93-139D-9AB5AB5A476C}"/>
          </ac:spMkLst>
        </pc:spChg>
        <pc:spChg chg="add mod">
          <ac:chgData name="Ganoung, Jenna - FPAC-NRCS, CA" userId="5e91dee4-5dbc-4e58-ae3c-b24b9f8ed9eb" providerId="ADAL" clId="{17F3C1BF-68C4-44DE-B447-183EC6EFEC62}" dt="2024-04-09T18:22:35.048" v="259" actId="404"/>
          <ac:spMkLst>
            <pc:docMk/>
            <pc:sldMk cId="4190956030" sldId="2789"/>
            <ac:spMk id="10" creationId="{F81A3B9D-C4AB-E1AF-5240-EC0A80998B1C}"/>
          </ac:spMkLst>
        </pc:spChg>
        <pc:graphicFrameChg chg="add mod">
          <ac:chgData name="Ganoung, Jenna - FPAC-NRCS, CA" userId="5e91dee4-5dbc-4e58-ae3c-b24b9f8ed9eb" providerId="ADAL" clId="{17F3C1BF-68C4-44DE-B447-183EC6EFEC62}" dt="2024-04-09T18:16:31.906" v="162" actId="14100"/>
          <ac:graphicFrameMkLst>
            <pc:docMk/>
            <pc:sldMk cId="4190956030" sldId="2789"/>
            <ac:graphicFrameMk id="6" creationId="{9C43F344-3EFA-C2FF-997B-5549E5A091B2}"/>
          </ac:graphicFrameMkLst>
        </pc:graphicFrameChg>
      </pc:sldChg>
      <pc:sldChg chg="add del">
        <pc:chgData name="Ganoung, Jenna - FPAC-NRCS, CA" userId="5e91dee4-5dbc-4e58-ae3c-b24b9f8ed9eb" providerId="ADAL" clId="{17F3C1BF-68C4-44DE-B447-183EC6EFEC62}" dt="2024-04-09T18:26:50.326" v="292" actId="2696"/>
        <pc:sldMkLst>
          <pc:docMk/>
          <pc:sldMk cId="2325424752" sldId="2790"/>
        </pc:sldMkLst>
      </pc:sldChg>
      <pc:sldChg chg="add modTransition">
        <pc:chgData name="Ganoung, Jenna - FPAC-NRCS, CA" userId="5e91dee4-5dbc-4e58-ae3c-b24b9f8ed9eb" providerId="ADAL" clId="{17F3C1BF-68C4-44DE-B447-183EC6EFEC62}" dt="2024-04-09T19:22:06.338" v="425"/>
        <pc:sldMkLst>
          <pc:docMk/>
          <pc:sldMk cId="805369089" sldId="2791"/>
        </pc:sldMkLst>
      </pc:sldChg>
      <pc:sldChg chg="modSp add mod ord modTransition">
        <pc:chgData name="Ganoung, Jenna - FPAC-NRCS, CA" userId="5e91dee4-5dbc-4e58-ae3c-b24b9f8ed9eb" providerId="ADAL" clId="{17F3C1BF-68C4-44DE-B447-183EC6EFEC62}" dt="2024-04-11T15:33:41.863" v="586" actId="20577"/>
        <pc:sldMkLst>
          <pc:docMk/>
          <pc:sldMk cId="1335321336" sldId="2792"/>
        </pc:sldMkLst>
        <pc:spChg chg="mod">
          <ac:chgData name="Ganoung, Jenna - FPAC-NRCS, CA" userId="5e91dee4-5dbc-4e58-ae3c-b24b9f8ed9eb" providerId="ADAL" clId="{17F3C1BF-68C4-44DE-B447-183EC6EFEC62}" dt="2024-04-11T15:33:41.863" v="586" actId="20577"/>
          <ac:spMkLst>
            <pc:docMk/>
            <pc:sldMk cId="1335321336" sldId="2792"/>
            <ac:spMk id="2" creationId="{1C2EC8D0-979F-E0D5-0A87-AED85A9CB8C3}"/>
          </ac:spMkLst>
        </pc:spChg>
      </pc:sldChg>
      <pc:sldChg chg="addSp delSp modSp mod modTransition modNotesTx">
        <pc:chgData name="Ganoung, Jenna - FPAC-NRCS, CA" userId="5e91dee4-5dbc-4e58-ae3c-b24b9f8ed9eb" providerId="ADAL" clId="{17F3C1BF-68C4-44DE-B447-183EC6EFEC62}" dt="2024-04-11T16:21:34.004" v="603" actId="20577"/>
        <pc:sldMkLst>
          <pc:docMk/>
          <pc:sldMk cId="688084007" sldId="2793"/>
        </pc:sldMkLst>
        <pc:spChg chg="mod">
          <ac:chgData name="Ganoung, Jenna - FPAC-NRCS, CA" userId="5e91dee4-5dbc-4e58-ae3c-b24b9f8ed9eb" providerId="ADAL" clId="{17F3C1BF-68C4-44DE-B447-183EC6EFEC62}" dt="2024-04-09T18:27:53.589" v="301" actId="20577"/>
          <ac:spMkLst>
            <pc:docMk/>
            <pc:sldMk cId="688084007" sldId="2793"/>
            <ac:spMk id="2" creationId="{3435B76A-EE85-4AC7-C7A7-BCBF2CB3020A}"/>
          </ac:spMkLst>
        </pc:spChg>
        <pc:spChg chg="add mod">
          <ac:chgData name="Ganoung, Jenna - FPAC-NRCS, CA" userId="5e91dee4-5dbc-4e58-ae3c-b24b9f8ed9eb" providerId="ADAL" clId="{17F3C1BF-68C4-44DE-B447-183EC6EFEC62}" dt="2024-04-11T16:20:44.765" v="601" actId="20577"/>
          <ac:spMkLst>
            <pc:docMk/>
            <pc:sldMk cId="688084007" sldId="2793"/>
            <ac:spMk id="3" creationId="{4E599BF3-46D3-063A-2E4D-9E83AF9FEDB8}"/>
          </ac:spMkLst>
        </pc:spChg>
        <pc:spChg chg="del">
          <ac:chgData name="Ganoung, Jenna - FPAC-NRCS, CA" userId="5e91dee4-5dbc-4e58-ae3c-b24b9f8ed9eb" providerId="ADAL" clId="{17F3C1BF-68C4-44DE-B447-183EC6EFEC62}" dt="2024-04-09T18:31:10.533" v="322" actId="478"/>
          <ac:spMkLst>
            <pc:docMk/>
            <pc:sldMk cId="688084007" sldId="2793"/>
            <ac:spMk id="7" creationId="{A2C7F2BD-7737-2EC2-04F7-7C62F7832924}"/>
          </ac:spMkLst>
        </pc:spChg>
        <pc:spChg chg="mod">
          <ac:chgData name="Ganoung, Jenna - FPAC-NRCS, CA" userId="5e91dee4-5dbc-4e58-ae3c-b24b9f8ed9eb" providerId="ADAL" clId="{17F3C1BF-68C4-44DE-B447-183EC6EFEC62}" dt="2024-04-11T16:20:26.057" v="588"/>
          <ac:spMkLst>
            <pc:docMk/>
            <pc:sldMk cId="688084007" sldId="2793"/>
            <ac:spMk id="8" creationId="{59ACDEE5-91B0-3D96-DF16-399FC046167C}"/>
          </ac:spMkLst>
        </pc:spChg>
        <pc:spChg chg="mod">
          <ac:chgData name="Ganoung, Jenna - FPAC-NRCS, CA" userId="5e91dee4-5dbc-4e58-ae3c-b24b9f8ed9eb" providerId="ADAL" clId="{17F3C1BF-68C4-44DE-B447-183EC6EFEC62}" dt="2024-04-09T18:31:03.173" v="321" actId="14100"/>
          <ac:spMkLst>
            <pc:docMk/>
            <pc:sldMk cId="688084007" sldId="2793"/>
            <ac:spMk id="9" creationId="{4FEA5E94-58F1-69D8-148A-37ABC60CA521}"/>
          </ac:spMkLst>
        </pc:spChg>
        <pc:spChg chg="mod">
          <ac:chgData name="Ganoung, Jenna - FPAC-NRCS, CA" userId="5e91dee4-5dbc-4e58-ae3c-b24b9f8ed9eb" providerId="ADAL" clId="{17F3C1BF-68C4-44DE-B447-183EC6EFEC62}" dt="2024-04-09T19:12:52.707" v="361" actId="20577"/>
          <ac:spMkLst>
            <pc:docMk/>
            <pc:sldMk cId="688084007" sldId="2793"/>
            <ac:spMk id="10" creationId="{747C737E-014D-DBE2-689A-9B001D63B5C4}"/>
          </ac:spMkLst>
        </pc:spChg>
      </pc:sldChg>
      <pc:sldMasterChg chg="modTransition delSldLayout modSldLayout">
        <pc:chgData name="Ganoung, Jenna - FPAC-NRCS, CA" userId="5e91dee4-5dbc-4e58-ae3c-b24b9f8ed9eb" providerId="ADAL" clId="{17F3C1BF-68C4-44DE-B447-183EC6EFEC62}" dt="2024-04-09T19:22:06.338" v="425"/>
        <pc:sldMasterMkLst>
          <pc:docMk/>
          <pc:sldMasterMk cId="1032568188" sldId="2147483661"/>
        </pc:sldMasterMkLst>
        <pc:sldLayoutChg chg="modTransition">
          <pc:chgData name="Ganoung, Jenna - FPAC-NRCS, CA" userId="5e91dee4-5dbc-4e58-ae3c-b24b9f8ed9eb" providerId="ADAL" clId="{17F3C1BF-68C4-44DE-B447-183EC6EFEC62}" dt="2024-04-09T19:22:06.338" v="425"/>
          <pc:sldLayoutMkLst>
            <pc:docMk/>
            <pc:sldMasterMk cId="1032568188" sldId="2147483661"/>
            <pc:sldLayoutMk cId="593441305" sldId="2147483662"/>
          </pc:sldLayoutMkLst>
        </pc:sldLayoutChg>
        <pc:sldLayoutChg chg="del">
          <pc:chgData name="Ganoung, Jenna - FPAC-NRCS, CA" userId="5e91dee4-5dbc-4e58-ae3c-b24b9f8ed9eb" providerId="ADAL" clId="{17F3C1BF-68C4-44DE-B447-183EC6EFEC62}" dt="2024-04-09T17:48:59.028" v="71" actId="2696"/>
          <pc:sldLayoutMkLst>
            <pc:docMk/>
            <pc:sldMasterMk cId="1032568188" sldId="2147483661"/>
            <pc:sldLayoutMk cId="2282808146" sldId="2147483733"/>
          </pc:sldLayoutMkLst>
        </pc:sldLayoutChg>
      </pc:sldMasterChg>
      <pc:sldMasterChg chg="modTransition modSldLayout">
        <pc:chgData name="Ganoung, Jenna - FPAC-NRCS, CA" userId="5e91dee4-5dbc-4e58-ae3c-b24b9f8ed9eb" providerId="ADAL" clId="{17F3C1BF-68C4-44DE-B447-183EC6EFEC62}" dt="2024-04-09T19:22:06.338" v="425"/>
        <pc:sldMasterMkLst>
          <pc:docMk/>
          <pc:sldMasterMk cId="2149099465" sldId="2147483713"/>
        </pc:sldMasterMkLst>
        <pc:sldLayoutChg chg="modTransition">
          <pc:chgData name="Ganoung, Jenna - FPAC-NRCS, CA" userId="5e91dee4-5dbc-4e58-ae3c-b24b9f8ed9eb" providerId="ADAL" clId="{17F3C1BF-68C4-44DE-B447-183EC6EFEC62}" dt="2024-04-09T19:22:06.338" v="425"/>
          <pc:sldLayoutMkLst>
            <pc:docMk/>
            <pc:sldMasterMk cId="2149099465" sldId="2147483713"/>
            <pc:sldLayoutMk cId="458655363" sldId="2147483714"/>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3154061022" sldId="2147483715"/>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2710466025" sldId="2147483716"/>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3363177068" sldId="2147483717"/>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1322057703" sldId="2147483718"/>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2549625264" sldId="2147483719"/>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3322731552" sldId="2147483720"/>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135570698" sldId="2147483721"/>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1610386274" sldId="2147483722"/>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2217411625" sldId="2147483723"/>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3805313104" sldId="2147483724"/>
          </pc:sldLayoutMkLst>
        </pc:sldLayoutChg>
        <pc:sldLayoutChg chg="modTransition">
          <pc:chgData name="Ganoung, Jenna - FPAC-NRCS, CA" userId="5e91dee4-5dbc-4e58-ae3c-b24b9f8ed9eb" providerId="ADAL" clId="{17F3C1BF-68C4-44DE-B447-183EC6EFEC62}" dt="2024-04-09T19:22:06.338" v="425"/>
          <pc:sldLayoutMkLst>
            <pc:docMk/>
            <pc:sldMasterMk cId="2149099465" sldId="2147483713"/>
            <pc:sldLayoutMk cId="2268818206" sldId="2147483725"/>
          </pc:sldLayoutMkLst>
        </pc:sldLayoutChg>
      </pc:sldMasterChg>
      <pc:sldMasterChg chg="modTransition delSldLayout modSldLayout">
        <pc:chgData name="Ganoung, Jenna - FPAC-NRCS, CA" userId="5e91dee4-5dbc-4e58-ae3c-b24b9f8ed9eb" providerId="ADAL" clId="{17F3C1BF-68C4-44DE-B447-183EC6EFEC62}" dt="2024-04-09T19:22:06.338" v="425"/>
        <pc:sldMasterMkLst>
          <pc:docMk/>
          <pc:sldMasterMk cId="4185877015" sldId="2147483726"/>
        </pc:sldMasterMkLst>
        <pc:sldLayoutChg chg="modTransition">
          <pc:chgData name="Ganoung, Jenna - FPAC-NRCS, CA" userId="5e91dee4-5dbc-4e58-ae3c-b24b9f8ed9eb" providerId="ADAL" clId="{17F3C1BF-68C4-44DE-B447-183EC6EFEC62}" dt="2024-04-09T19:22:06.338" v="425"/>
          <pc:sldLayoutMkLst>
            <pc:docMk/>
            <pc:sldMasterMk cId="4185877015" sldId="2147483726"/>
            <pc:sldLayoutMk cId="1332365898" sldId="2147483727"/>
          </pc:sldLayoutMkLst>
        </pc:sldLayoutChg>
        <pc:sldLayoutChg chg="modTransition">
          <pc:chgData name="Ganoung, Jenna - FPAC-NRCS, CA" userId="5e91dee4-5dbc-4e58-ae3c-b24b9f8ed9eb" providerId="ADAL" clId="{17F3C1BF-68C4-44DE-B447-183EC6EFEC62}" dt="2024-04-09T19:22:06.338" v="425"/>
          <pc:sldLayoutMkLst>
            <pc:docMk/>
            <pc:sldMasterMk cId="4185877015" sldId="2147483726"/>
            <pc:sldLayoutMk cId="1882560054" sldId="2147483728"/>
          </pc:sldLayoutMkLst>
        </pc:sldLayoutChg>
        <pc:sldLayoutChg chg="modTransition">
          <pc:chgData name="Ganoung, Jenna - FPAC-NRCS, CA" userId="5e91dee4-5dbc-4e58-ae3c-b24b9f8ed9eb" providerId="ADAL" clId="{17F3C1BF-68C4-44DE-B447-183EC6EFEC62}" dt="2024-04-09T19:22:06.338" v="425"/>
          <pc:sldLayoutMkLst>
            <pc:docMk/>
            <pc:sldMasterMk cId="4185877015" sldId="2147483726"/>
            <pc:sldLayoutMk cId="2926232618" sldId="2147483729"/>
          </pc:sldLayoutMkLst>
        </pc:sldLayoutChg>
        <pc:sldLayoutChg chg="del">
          <pc:chgData name="Ganoung, Jenna - FPAC-NRCS, CA" userId="5e91dee4-5dbc-4e58-ae3c-b24b9f8ed9eb" providerId="ADAL" clId="{17F3C1BF-68C4-44DE-B447-183EC6EFEC62}" dt="2024-04-09T17:49:04.340" v="72" actId="2696"/>
          <pc:sldLayoutMkLst>
            <pc:docMk/>
            <pc:sldMasterMk cId="4185877015" sldId="2147483726"/>
            <pc:sldLayoutMk cId="1782556865" sldId="2147483732"/>
          </pc:sldLayoutMkLst>
        </pc:sldLayoutChg>
        <pc:sldLayoutChg chg="del">
          <pc:chgData name="Ganoung, Jenna - FPAC-NRCS, CA" userId="5e91dee4-5dbc-4e58-ae3c-b24b9f8ed9eb" providerId="ADAL" clId="{17F3C1BF-68C4-44DE-B447-183EC6EFEC62}" dt="2024-04-09T17:47:12.897" v="57" actId="47"/>
          <pc:sldLayoutMkLst>
            <pc:docMk/>
            <pc:sldMasterMk cId="4185877015" sldId="2147483726"/>
            <pc:sldLayoutMk cId="2284208000" sldId="2147483732"/>
          </pc:sldLayoutMkLst>
        </pc:sldLayoutChg>
        <pc:sldLayoutChg chg="del">
          <pc:chgData name="Ganoung, Jenna - FPAC-NRCS, CA" userId="5e91dee4-5dbc-4e58-ae3c-b24b9f8ed9eb" providerId="ADAL" clId="{17F3C1BF-68C4-44DE-B447-183EC6EFEC62}" dt="2024-04-09T17:47:21.469" v="59" actId="2696"/>
          <pc:sldLayoutMkLst>
            <pc:docMk/>
            <pc:sldMasterMk cId="4185877015" sldId="2147483726"/>
            <pc:sldLayoutMk cId="3306487763" sldId="2147483732"/>
          </pc:sldLayoutMkLst>
        </pc:sldLayoutChg>
        <pc:sldLayoutChg chg="del">
          <pc:chgData name="Ganoung, Jenna - FPAC-NRCS, CA" userId="5e91dee4-5dbc-4e58-ae3c-b24b9f8ed9eb" providerId="ADAL" clId="{17F3C1BF-68C4-44DE-B447-183EC6EFEC62}" dt="2024-04-09T18:26:50.326" v="292" actId="2696"/>
          <pc:sldLayoutMkLst>
            <pc:docMk/>
            <pc:sldMasterMk cId="4185877015" sldId="2147483726"/>
            <pc:sldLayoutMk cId="4290997299" sldId="2147483732"/>
          </pc:sldLayoutMkLst>
        </pc:sldLayoutChg>
      </pc:sldMasterChg>
      <pc:sldMasterChg chg="modTransition modSldLayout">
        <pc:chgData name="Ganoung, Jenna - FPAC-NRCS, CA" userId="5e91dee4-5dbc-4e58-ae3c-b24b9f8ed9eb" providerId="ADAL" clId="{17F3C1BF-68C4-44DE-B447-183EC6EFEC62}" dt="2024-04-09T19:22:06.338" v="425"/>
        <pc:sldMasterMkLst>
          <pc:docMk/>
          <pc:sldMasterMk cId="2679317650" sldId="2147483730"/>
        </pc:sldMasterMkLst>
        <pc:sldLayoutChg chg="modTransition">
          <pc:chgData name="Ganoung, Jenna - FPAC-NRCS, CA" userId="5e91dee4-5dbc-4e58-ae3c-b24b9f8ed9eb" providerId="ADAL" clId="{17F3C1BF-68C4-44DE-B447-183EC6EFEC62}" dt="2024-04-09T19:22:06.338" v="425"/>
          <pc:sldLayoutMkLst>
            <pc:docMk/>
            <pc:sldMasterMk cId="2679317650" sldId="2147483730"/>
            <pc:sldLayoutMk cId="2883658150" sldId="214748373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Sheet1!$C$19</c:f>
              <c:strCache>
                <c:ptCount val="1"/>
                <c:pt idx="0">
                  <c:v>FY2024 Farm Bill Allocation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6DE-48F9-9FE7-0AD86F0C221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6DE-48F9-9FE7-0AD86F0C221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6DE-48F9-9FE7-0AD86F0C2211}"/>
              </c:ext>
            </c:extLst>
          </c:dPt>
          <c:dLbls>
            <c:dLbl>
              <c:idx val="0"/>
              <c:layout>
                <c:manualLayout>
                  <c:x val="-1.6182007912202884E-2"/>
                  <c:y val="2.849318957699953E-2"/>
                </c:manualLayout>
              </c:layout>
              <c:dLblPos val="bestFit"/>
              <c:showLegendKey val="1"/>
              <c:showVal val="1"/>
              <c:showCatName val="1"/>
              <c:showSerName val="0"/>
              <c:showPercent val="1"/>
              <c:showBubbleSize val="0"/>
              <c:separator>, </c:separator>
              <c:extLst>
                <c:ext xmlns:c15="http://schemas.microsoft.com/office/drawing/2012/chart" uri="{CE6537A1-D6FC-4f65-9D91-7224C49458BB}">
                  <c15:layout>
                    <c:manualLayout>
                      <c:w val="0.24034740475584224"/>
                      <c:h val="0.10894759578260002"/>
                    </c:manualLayout>
                  </c15:layout>
                </c:ext>
                <c:ext xmlns:c16="http://schemas.microsoft.com/office/drawing/2014/chart" uri="{C3380CC4-5D6E-409C-BE32-E72D297353CC}">
                  <c16:uniqueId val="{00000001-16DE-48F9-9FE7-0AD86F0C2211}"/>
                </c:ext>
              </c:extLst>
            </c:dLbl>
            <c:dLbl>
              <c:idx val="1"/>
              <c:layout>
                <c:manualLayout>
                  <c:x val="4.4001720948711368E-2"/>
                  <c:y val="3.43670289945228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6DE-48F9-9FE7-0AD86F0C2211}"/>
                </c:ext>
              </c:extLst>
            </c:dLbl>
            <c:dLbl>
              <c:idx val="2"/>
              <c:layout>
                <c:manualLayout>
                  <c:x val="-4.089358552778239E-2"/>
                  <c:y val="-3.6264059461635863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fld id="{3216E721-CD81-46DE-8014-A08C3A2A1282}" type="CATEGORYNAME">
                      <a:rPr lang="en-US" baseline="0" dirty="0"/>
                      <a:pPr>
                        <a:defRPr sz="1600"/>
                      </a:pPr>
                      <a:t>[CATEGORY NAME]</a:t>
                    </a:fld>
                    <a:r>
                      <a:rPr lang="en-US" baseline="0" dirty="0"/>
                      <a:t>, </a:t>
                    </a:r>
                    <a:fld id="{B79561D0-868A-4771-9593-7BC60B0BB08F}" type="VALUE">
                      <a:rPr lang="en-US" baseline="0" dirty="0"/>
                      <a:pPr>
                        <a:defRPr sz="1600"/>
                      </a:pPr>
                      <a:t>[VALUE]</a:t>
                    </a:fld>
                    <a:r>
                      <a:rPr lang="en-US" baseline="0" dirty="0"/>
                      <a:t>, </a:t>
                    </a:r>
                  </a:p>
                  <a:p>
                    <a:pPr>
                      <a:defRPr sz="1600"/>
                    </a:pPr>
                    <a:fld id="{5CC396AE-96B5-4D44-A516-4DFE902A5D26}" type="PERCENTAGE">
                      <a:rPr lang="en-US" baseline="0" smtClean="0"/>
                      <a:pPr>
                        <a:defRPr sz="1600"/>
                      </a:pPr>
                      <a:t>[PERCENTAGE]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1"/>
              <c:showSerName val="0"/>
              <c:showPercent val="1"/>
              <c:showBubbleSize val="0"/>
              <c:separator>, </c:separator>
              <c:extLst>
                <c:ext xmlns:c15="http://schemas.microsoft.com/office/drawing/2012/chart" uri="{CE6537A1-D6FC-4f65-9D91-7224C49458BB}">
                  <c15:layout>
                    <c:manualLayout>
                      <c:w val="0.2100310404853927"/>
                      <c:h val="0.15953595873158191"/>
                    </c:manualLayout>
                  </c15:layout>
                  <c15:dlblFieldTable/>
                  <c15:showDataLabelsRange val="0"/>
                </c:ext>
                <c:ext xmlns:c16="http://schemas.microsoft.com/office/drawing/2014/chart" uri="{C3380CC4-5D6E-409C-BE32-E72D297353CC}">
                  <c16:uniqueId val="{00000005-16DE-48F9-9FE7-0AD86F0C2211}"/>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Sheet1!$A$20:$A$22</c:f>
              <c:strCache>
                <c:ptCount val="3"/>
                <c:pt idx="0">
                  <c:v>ACEP</c:v>
                </c:pt>
                <c:pt idx="1">
                  <c:v>CSP</c:v>
                </c:pt>
                <c:pt idx="2">
                  <c:v>EQIP</c:v>
                </c:pt>
              </c:strCache>
            </c:strRef>
          </c:cat>
          <c:val>
            <c:numRef>
              <c:f>Sheet1!$C$20:$C$22</c:f>
              <c:numCache>
                <c:formatCode>"$"#,##0</c:formatCode>
                <c:ptCount val="3"/>
                <c:pt idx="0">
                  <c:v>11110000</c:v>
                </c:pt>
                <c:pt idx="1">
                  <c:v>12645000</c:v>
                </c:pt>
                <c:pt idx="2">
                  <c:v>80909302</c:v>
                </c:pt>
              </c:numCache>
            </c:numRef>
          </c:val>
          <c:extLst>
            <c:ext xmlns:c16="http://schemas.microsoft.com/office/drawing/2014/chart" uri="{C3380CC4-5D6E-409C-BE32-E72D297353CC}">
              <c16:uniqueId val="{00000006-16DE-48F9-9FE7-0AD86F0C2211}"/>
            </c:ext>
          </c:extLst>
        </c:ser>
        <c:dLbls>
          <c:dLblPos val="outEnd"/>
          <c:showLegendKey val="0"/>
          <c:showVal val="1"/>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Applications</c:v>
                </c:pt>
              </c:strCache>
            </c:strRef>
          </c:tx>
          <c:spPr>
            <a:solidFill>
              <a:schemeClr val="accent1"/>
            </a:solidFill>
            <a:ln>
              <a:noFill/>
            </a:ln>
            <a:effectLst/>
          </c:spPr>
          <c:invertIfNegative val="0"/>
          <c:cat>
            <c:strRef>
              <c:f>Sheet1!$A$2:$A$4</c:f>
              <c:strCache>
                <c:ptCount val="3"/>
                <c:pt idx="0">
                  <c:v>Forestry/Wildlife</c:v>
                </c:pt>
                <c:pt idx="1">
                  <c:v>Range/Pasture</c:v>
                </c:pt>
                <c:pt idx="2">
                  <c:v>Soil Health</c:v>
                </c:pt>
              </c:strCache>
            </c:strRef>
          </c:cat>
          <c:val>
            <c:numRef>
              <c:f>Sheet1!$B$2:$B$4</c:f>
              <c:numCache>
                <c:formatCode>General</c:formatCode>
                <c:ptCount val="3"/>
                <c:pt idx="0">
                  <c:v>4</c:v>
                </c:pt>
                <c:pt idx="1">
                  <c:v>2</c:v>
                </c:pt>
                <c:pt idx="2">
                  <c:v>0</c:v>
                </c:pt>
              </c:numCache>
            </c:numRef>
          </c:val>
          <c:extLst>
            <c:ext xmlns:c16="http://schemas.microsoft.com/office/drawing/2014/chart" uri="{C3380CC4-5D6E-409C-BE32-E72D297353CC}">
              <c16:uniqueId val="{00000000-26C8-4447-A2BF-3C3305091AAA}"/>
            </c:ext>
          </c:extLst>
        </c:ser>
        <c:ser>
          <c:idx val="1"/>
          <c:order val="1"/>
          <c:tx>
            <c:strRef>
              <c:f>Sheet1!$C$1</c:f>
              <c:strCache>
                <c:ptCount val="1"/>
                <c:pt idx="0">
                  <c:v>Preapproved</c:v>
                </c:pt>
              </c:strCache>
            </c:strRef>
          </c:tx>
          <c:spPr>
            <a:solidFill>
              <a:schemeClr val="accent2"/>
            </a:solidFill>
            <a:ln>
              <a:noFill/>
            </a:ln>
            <a:effectLst/>
          </c:spPr>
          <c:invertIfNegative val="0"/>
          <c:cat>
            <c:strRef>
              <c:f>Sheet1!$A$2:$A$4</c:f>
              <c:strCache>
                <c:ptCount val="3"/>
                <c:pt idx="0">
                  <c:v>Forestry/Wildlife</c:v>
                </c:pt>
                <c:pt idx="1">
                  <c:v>Range/Pasture</c:v>
                </c:pt>
                <c:pt idx="2">
                  <c:v>Soil Health</c:v>
                </c:pt>
              </c:strCache>
            </c:strRef>
          </c:cat>
          <c:val>
            <c:numRef>
              <c:f>Sheet1!$C$2:$C$4</c:f>
              <c:numCache>
                <c:formatCode>General</c:formatCode>
                <c:ptCount val="3"/>
                <c:pt idx="0">
                  <c:v>4</c:v>
                </c:pt>
                <c:pt idx="1">
                  <c:v>1</c:v>
                </c:pt>
                <c:pt idx="2">
                  <c:v>0</c:v>
                </c:pt>
              </c:numCache>
            </c:numRef>
          </c:val>
          <c:extLst>
            <c:ext xmlns:c16="http://schemas.microsoft.com/office/drawing/2014/chart" uri="{C3380CC4-5D6E-409C-BE32-E72D297353CC}">
              <c16:uniqueId val="{00000003-26C8-4447-A2BF-3C3305091AAA}"/>
            </c:ext>
          </c:extLst>
        </c:ser>
        <c:dLbls>
          <c:showLegendKey val="0"/>
          <c:showVal val="0"/>
          <c:showCatName val="0"/>
          <c:showSerName val="0"/>
          <c:showPercent val="0"/>
          <c:showBubbleSize val="0"/>
        </c:dLbls>
        <c:gapWidth val="219"/>
        <c:overlap val="-27"/>
        <c:axId val="1002684816"/>
        <c:axId val="1002687696"/>
      </c:barChart>
      <c:catAx>
        <c:axId val="100268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2687696"/>
        <c:crosses val="autoZero"/>
        <c:auto val="1"/>
        <c:lblAlgn val="ctr"/>
        <c:lblOffset val="100"/>
        <c:noMultiLvlLbl val="0"/>
      </c:catAx>
      <c:valAx>
        <c:axId val="100268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2684816"/>
        <c:crosses val="autoZero"/>
        <c:crossBetween val="between"/>
      </c:valAx>
      <c:spPr>
        <a:noFill/>
        <a:ln w="25400">
          <a:noFill/>
        </a:ln>
        <a:effectLst/>
      </c:spPr>
    </c:plotArea>
    <c:legend>
      <c:legendPos val="b"/>
      <c:layout>
        <c:manualLayout>
          <c:xMode val="edge"/>
          <c:yMode val="edge"/>
          <c:x val="0.45079298058757145"/>
          <c:y val="0.92512186759963067"/>
          <c:w val="0.28770740613944995"/>
          <c:h val="5.57932165468152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Sheet1!$C$19</c:f>
              <c:strCache>
                <c:ptCount val="1"/>
                <c:pt idx="0">
                  <c:v>FY2024 Farm Bill Allocation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99E-4811-B031-5851325F368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99E-4811-B031-5851325F368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99E-4811-B031-5851325F3688}"/>
              </c:ext>
            </c:extLst>
          </c:dPt>
          <c:dLbls>
            <c:dLbl>
              <c:idx val="0"/>
              <c:delete val="1"/>
              <c:extLst>
                <c:ext xmlns:c15="http://schemas.microsoft.com/office/drawing/2012/chart" uri="{CE6537A1-D6FC-4f65-9D91-7224C49458BB}"/>
                <c:ext xmlns:c16="http://schemas.microsoft.com/office/drawing/2014/chart" uri="{C3380CC4-5D6E-409C-BE32-E72D297353CC}">
                  <c16:uniqueId val="{00000001-B99E-4811-B031-5851325F3688}"/>
                </c:ext>
              </c:extLst>
            </c:dLbl>
            <c:dLbl>
              <c:idx val="1"/>
              <c:delete val="1"/>
              <c:extLst>
                <c:ext xmlns:c15="http://schemas.microsoft.com/office/drawing/2012/chart" uri="{CE6537A1-D6FC-4f65-9D91-7224C49458BB}"/>
                <c:ext xmlns:c16="http://schemas.microsoft.com/office/drawing/2014/chart" uri="{C3380CC4-5D6E-409C-BE32-E72D297353CC}">
                  <c16:uniqueId val="{00000003-B99E-4811-B031-5851325F3688}"/>
                </c:ext>
              </c:extLst>
            </c:dLbl>
            <c:dLbl>
              <c:idx val="2"/>
              <c:layout>
                <c:manualLayout>
                  <c:x val="4.0972341411229388E-3"/>
                  <c:y val="-0.21295453456618599"/>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b="1" dirty="0">
                        <a:solidFill>
                          <a:schemeClr val="tx1"/>
                        </a:solidFill>
                      </a:rPr>
                      <a:t>EQIP</a:t>
                    </a:r>
                  </a:p>
                  <a:p>
                    <a:pPr>
                      <a:defRPr sz="1400"/>
                    </a:pPr>
                    <a:r>
                      <a:rPr lang="en-US" sz="1400" b="1" dirty="0">
                        <a:solidFill>
                          <a:schemeClr val="tx1"/>
                        </a:solidFill>
                      </a:rPr>
                      <a:t>$80,909,302</a:t>
                    </a:r>
                    <a:endParaRPr lang="en-US" sz="140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7784744868133584"/>
                      <c:h val="0.39114098185625995"/>
                    </c:manualLayout>
                  </c15:layout>
                  <c15:showDataLabelsRange val="0"/>
                </c:ext>
                <c:ext xmlns:c16="http://schemas.microsoft.com/office/drawing/2014/chart" uri="{C3380CC4-5D6E-409C-BE32-E72D297353CC}">
                  <c16:uniqueId val="{00000005-B99E-4811-B031-5851325F36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Sheet1!$A$20:$A$22</c:f>
              <c:strCache>
                <c:ptCount val="3"/>
                <c:pt idx="0">
                  <c:v>ACEP</c:v>
                </c:pt>
                <c:pt idx="1">
                  <c:v>CSP</c:v>
                </c:pt>
                <c:pt idx="2">
                  <c:v>EQIP</c:v>
                </c:pt>
              </c:strCache>
            </c:strRef>
          </c:cat>
          <c:val>
            <c:numRef>
              <c:f>Sheet1!$C$20:$C$22</c:f>
              <c:numCache>
                <c:formatCode>"$"#,##0</c:formatCode>
                <c:ptCount val="3"/>
                <c:pt idx="0">
                  <c:v>11110000</c:v>
                </c:pt>
                <c:pt idx="1">
                  <c:v>12650000</c:v>
                </c:pt>
                <c:pt idx="2">
                  <c:v>80910000</c:v>
                </c:pt>
              </c:numCache>
            </c:numRef>
          </c:val>
          <c:extLst>
            <c:ext xmlns:c16="http://schemas.microsoft.com/office/drawing/2014/chart" uri="{C3380CC4-5D6E-409C-BE32-E72D297353CC}">
              <c16:uniqueId val="{00000006-B99E-4811-B031-5851325F3688}"/>
            </c:ext>
          </c:extLst>
        </c:ser>
        <c:dLbls>
          <c:dLblPos val="outEnd"/>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1D-4DED-8184-D96A267A25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1D-4DED-8184-D96A267A25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1D-4DED-8184-D96A267A25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1D-4DED-8184-D96A267A25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91D-4DED-8184-D96A267A25F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1D-4DED-8184-D96A267A25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91D-4DED-8184-D96A267A25F4}"/>
              </c:ext>
            </c:extLst>
          </c:dPt>
          <c:dLbls>
            <c:dLbl>
              <c:idx val="0"/>
              <c:layout>
                <c:manualLayout>
                  <c:x val="-4.2350464986295414E-3"/>
                  <c:y val="-7.871558944795967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EQIP General</a:t>
                    </a:r>
                  </a:p>
                  <a:p>
                    <a:pPr>
                      <a:defRPr sz="1400" b="1">
                        <a:solidFill>
                          <a:schemeClr val="tx1"/>
                        </a:solidFill>
                      </a:defRPr>
                    </a:pPr>
                    <a:fld id="{156E63E4-9C16-4B3E-90F0-55C68BC19384}" type="VALUE">
                      <a:rPr lang="en-US" sz="1400" b="1" smtClean="0">
                        <a:solidFill>
                          <a:schemeClr val="tx1"/>
                        </a:solidFill>
                      </a:rPr>
                      <a:pPr>
                        <a:defRPr sz="14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59321212352683805"/>
                      <c:h val="0.35352304161515813"/>
                    </c:manualLayout>
                  </c15:layout>
                  <c15:dlblFieldTable/>
                  <c15:showDataLabelsRange val="0"/>
                </c:ext>
                <c:ext xmlns:c16="http://schemas.microsoft.com/office/drawing/2014/chart" uri="{C3380CC4-5D6E-409C-BE32-E72D297353CC}">
                  <c16:uniqueId val="{00000001-B91D-4DED-8184-D96A267A25F4}"/>
                </c:ext>
              </c:extLst>
            </c:dLbl>
            <c:dLbl>
              <c:idx val="1"/>
              <c:delete val="1"/>
              <c:extLst>
                <c:ext xmlns:c15="http://schemas.microsoft.com/office/drawing/2012/chart" uri="{CE6537A1-D6FC-4f65-9D91-7224C49458BB}"/>
                <c:ext xmlns:c16="http://schemas.microsoft.com/office/drawing/2014/chart" uri="{C3380CC4-5D6E-409C-BE32-E72D297353CC}">
                  <c16:uniqueId val="{00000003-B91D-4DED-8184-D96A267A25F4}"/>
                </c:ext>
              </c:extLst>
            </c:dLbl>
            <c:dLbl>
              <c:idx val="2"/>
              <c:delete val="1"/>
              <c:extLst>
                <c:ext xmlns:c15="http://schemas.microsoft.com/office/drawing/2012/chart" uri="{CE6537A1-D6FC-4f65-9D91-7224C49458BB}"/>
                <c:ext xmlns:c16="http://schemas.microsoft.com/office/drawing/2014/chart" uri="{C3380CC4-5D6E-409C-BE32-E72D297353CC}">
                  <c16:uniqueId val="{00000005-B91D-4DED-8184-D96A267A25F4}"/>
                </c:ext>
              </c:extLst>
            </c:dLbl>
            <c:dLbl>
              <c:idx val="3"/>
              <c:delete val="1"/>
              <c:extLst>
                <c:ext xmlns:c15="http://schemas.microsoft.com/office/drawing/2012/chart" uri="{CE6537A1-D6FC-4f65-9D91-7224C49458BB}"/>
                <c:ext xmlns:c16="http://schemas.microsoft.com/office/drawing/2014/chart" uri="{C3380CC4-5D6E-409C-BE32-E72D297353CC}">
                  <c16:uniqueId val="{00000007-B91D-4DED-8184-D96A267A25F4}"/>
                </c:ext>
              </c:extLst>
            </c:dLbl>
            <c:dLbl>
              <c:idx val="4"/>
              <c:delete val="1"/>
              <c:extLst>
                <c:ext xmlns:c15="http://schemas.microsoft.com/office/drawing/2012/chart" uri="{CE6537A1-D6FC-4f65-9D91-7224C49458BB}"/>
                <c:ext xmlns:c16="http://schemas.microsoft.com/office/drawing/2014/chart" uri="{C3380CC4-5D6E-409C-BE32-E72D297353CC}">
                  <c16:uniqueId val="{00000009-B91D-4DED-8184-D96A267A25F4}"/>
                </c:ext>
              </c:extLst>
            </c:dLbl>
            <c:dLbl>
              <c:idx val="5"/>
              <c:delete val="1"/>
              <c:extLst>
                <c:ext xmlns:c15="http://schemas.microsoft.com/office/drawing/2012/chart" uri="{CE6537A1-D6FC-4f65-9D91-7224C49458BB}"/>
                <c:ext xmlns:c16="http://schemas.microsoft.com/office/drawing/2014/chart" uri="{C3380CC4-5D6E-409C-BE32-E72D297353CC}">
                  <c16:uniqueId val="{0000000B-B91D-4DED-8184-D96A267A25F4}"/>
                </c:ext>
              </c:extLst>
            </c:dLbl>
            <c:dLbl>
              <c:idx val="6"/>
              <c:delete val="1"/>
              <c:extLst>
                <c:ext xmlns:c15="http://schemas.microsoft.com/office/drawing/2012/chart" uri="{CE6537A1-D6FC-4f65-9D91-7224C49458BB}"/>
                <c:ext xmlns:c16="http://schemas.microsoft.com/office/drawing/2014/chart" uri="{C3380CC4-5D6E-409C-BE32-E72D297353CC}">
                  <c16:uniqueId val="{0000000D-B91D-4DED-8184-D96A267A25F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Sheet1!$B$8:$B$14</c:f>
              <c:strCache>
                <c:ptCount val="7"/>
                <c:pt idx="0">
                  <c:v>General</c:v>
                </c:pt>
                <c:pt idx="1">
                  <c:v>National Air Quality Initiative</c:v>
                </c:pt>
                <c:pt idx="2">
                  <c:v>Joint Chief's Landscape Initiative</c:v>
                </c:pt>
                <c:pt idx="3">
                  <c:v>National Water Quality Initiative</c:v>
                </c:pt>
                <c:pt idx="4">
                  <c:v>Southwest Willow Flycatcher</c:v>
                </c:pt>
                <c:pt idx="5">
                  <c:v>Sage Grouse Initiative</c:v>
                </c:pt>
                <c:pt idx="6">
                  <c:v>WaterSMART</c:v>
                </c:pt>
              </c:strCache>
            </c:strRef>
          </c:cat>
          <c:val>
            <c:numRef>
              <c:f>Sheet1!$C$8:$C$14</c:f>
              <c:numCache>
                <c:formatCode>"$"#,##0</c:formatCode>
                <c:ptCount val="7"/>
                <c:pt idx="0">
                  <c:v>42765495</c:v>
                </c:pt>
                <c:pt idx="1">
                  <c:v>20450000</c:v>
                </c:pt>
                <c:pt idx="2">
                  <c:v>894842</c:v>
                </c:pt>
                <c:pt idx="3">
                  <c:v>1759804</c:v>
                </c:pt>
                <c:pt idx="4">
                  <c:v>439542</c:v>
                </c:pt>
                <c:pt idx="5">
                  <c:v>879085</c:v>
                </c:pt>
                <c:pt idx="6">
                  <c:v>9186435</c:v>
                </c:pt>
              </c:numCache>
            </c:numRef>
          </c:val>
          <c:extLst>
            <c:ext xmlns:c16="http://schemas.microsoft.com/office/drawing/2014/chart" uri="{C3380CC4-5D6E-409C-BE32-E72D297353CC}">
              <c16:uniqueId val="{0000000E-B91D-4DED-8184-D96A267A25F4}"/>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B3-4999-8D7B-AB588AEF93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B3-4999-8D7B-AB588AEF93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B3-4999-8D7B-AB588AEF93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B3-4999-8D7B-AB588AEF93D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B3-4999-8D7B-AB588AEF93D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8B3-4999-8D7B-AB588AEF93D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8B3-4999-8D7B-AB588AEF93DF}"/>
              </c:ext>
            </c:extLst>
          </c:dPt>
          <c:dLbls>
            <c:dLbl>
              <c:idx val="0"/>
              <c:layout>
                <c:manualLayout>
                  <c:x val="-4.2350464986295414E-3"/>
                  <c:y val="-7.871558944795967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EQIP General</a:t>
                    </a:r>
                  </a:p>
                  <a:p>
                    <a:pPr>
                      <a:defRPr sz="1400" b="1">
                        <a:solidFill>
                          <a:schemeClr val="tx1"/>
                        </a:solidFill>
                      </a:defRPr>
                    </a:pPr>
                    <a:fld id="{156E63E4-9C16-4B3E-90F0-55C68BC19384}" type="VALUE">
                      <a:rPr lang="en-US" sz="1400" b="1" smtClean="0">
                        <a:solidFill>
                          <a:schemeClr val="tx1"/>
                        </a:solidFill>
                      </a:rPr>
                      <a:pPr>
                        <a:defRPr sz="14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59321212352683805"/>
                      <c:h val="0.35352304161515813"/>
                    </c:manualLayout>
                  </c15:layout>
                  <c15:dlblFieldTable/>
                  <c15:showDataLabelsRange val="0"/>
                </c:ext>
                <c:ext xmlns:c16="http://schemas.microsoft.com/office/drawing/2014/chart" uri="{C3380CC4-5D6E-409C-BE32-E72D297353CC}">
                  <c16:uniqueId val="{00000001-08B3-4999-8D7B-AB588AEF93DF}"/>
                </c:ext>
              </c:extLst>
            </c:dLbl>
            <c:dLbl>
              <c:idx val="1"/>
              <c:delete val="1"/>
              <c:extLst>
                <c:ext xmlns:c15="http://schemas.microsoft.com/office/drawing/2012/chart" uri="{CE6537A1-D6FC-4f65-9D91-7224C49458BB}"/>
                <c:ext xmlns:c16="http://schemas.microsoft.com/office/drawing/2014/chart" uri="{C3380CC4-5D6E-409C-BE32-E72D297353CC}">
                  <c16:uniqueId val="{00000003-08B3-4999-8D7B-AB588AEF93DF}"/>
                </c:ext>
              </c:extLst>
            </c:dLbl>
            <c:dLbl>
              <c:idx val="2"/>
              <c:delete val="1"/>
              <c:extLst>
                <c:ext xmlns:c15="http://schemas.microsoft.com/office/drawing/2012/chart" uri="{CE6537A1-D6FC-4f65-9D91-7224C49458BB}"/>
                <c:ext xmlns:c16="http://schemas.microsoft.com/office/drawing/2014/chart" uri="{C3380CC4-5D6E-409C-BE32-E72D297353CC}">
                  <c16:uniqueId val="{00000005-08B3-4999-8D7B-AB588AEF93DF}"/>
                </c:ext>
              </c:extLst>
            </c:dLbl>
            <c:dLbl>
              <c:idx val="3"/>
              <c:delete val="1"/>
              <c:extLst>
                <c:ext xmlns:c15="http://schemas.microsoft.com/office/drawing/2012/chart" uri="{CE6537A1-D6FC-4f65-9D91-7224C49458BB}"/>
                <c:ext xmlns:c16="http://schemas.microsoft.com/office/drawing/2014/chart" uri="{C3380CC4-5D6E-409C-BE32-E72D297353CC}">
                  <c16:uniqueId val="{00000007-08B3-4999-8D7B-AB588AEF93DF}"/>
                </c:ext>
              </c:extLst>
            </c:dLbl>
            <c:dLbl>
              <c:idx val="4"/>
              <c:delete val="1"/>
              <c:extLst>
                <c:ext xmlns:c15="http://schemas.microsoft.com/office/drawing/2012/chart" uri="{CE6537A1-D6FC-4f65-9D91-7224C49458BB}"/>
                <c:ext xmlns:c16="http://schemas.microsoft.com/office/drawing/2014/chart" uri="{C3380CC4-5D6E-409C-BE32-E72D297353CC}">
                  <c16:uniqueId val="{00000009-08B3-4999-8D7B-AB588AEF93DF}"/>
                </c:ext>
              </c:extLst>
            </c:dLbl>
            <c:dLbl>
              <c:idx val="5"/>
              <c:delete val="1"/>
              <c:extLst>
                <c:ext xmlns:c15="http://schemas.microsoft.com/office/drawing/2012/chart" uri="{CE6537A1-D6FC-4f65-9D91-7224C49458BB}"/>
                <c:ext xmlns:c16="http://schemas.microsoft.com/office/drawing/2014/chart" uri="{C3380CC4-5D6E-409C-BE32-E72D297353CC}">
                  <c16:uniqueId val="{0000000B-08B3-4999-8D7B-AB588AEF93DF}"/>
                </c:ext>
              </c:extLst>
            </c:dLbl>
            <c:dLbl>
              <c:idx val="6"/>
              <c:delete val="1"/>
              <c:extLst>
                <c:ext xmlns:c15="http://schemas.microsoft.com/office/drawing/2012/chart" uri="{CE6537A1-D6FC-4f65-9D91-7224C49458BB}"/>
                <c:ext xmlns:c16="http://schemas.microsoft.com/office/drawing/2014/chart" uri="{C3380CC4-5D6E-409C-BE32-E72D297353CC}">
                  <c16:uniqueId val="{0000000D-08B3-4999-8D7B-AB588AEF93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Sheet1!$B$8:$B$14</c:f>
              <c:strCache>
                <c:ptCount val="7"/>
                <c:pt idx="0">
                  <c:v>General</c:v>
                </c:pt>
                <c:pt idx="1">
                  <c:v>National Air Quality Initiative</c:v>
                </c:pt>
                <c:pt idx="2">
                  <c:v>Joint Chief's Landscape Initiative</c:v>
                </c:pt>
                <c:pt idx="3">
                  <c:v>National Water Quality Initiative</c:v>
                </c:pt>
                <c:pt idx="4">
                  <c:v>Southwest Willow Flycatcher</c:v>
                </c:pt>
                <c:pt idx="5">
                  <c:v>Sage Grouse Initiative</c:v>
                </c:pt>
                <c:pt idx="6">
                  <c:v>WaterSMART</c:v>
                </c:pt>
              </c:strCache>
            </c:strRef>
          </c:cat>
          <c:val>
            <c:numRef>
              <c:f>Sheet1!$C$8:$C$14</c:f>
              <c:numCache>
                <c:formatCode>"$"#,##0</c:formatCode>
                <c:ptCount val="7"/>
                <c:pt idx="0">
                  <c:v>42765495</c:v>
                </c:pt>
                <c:pt idx="1">
                  <c:v>20450000</c:v>
                </c:pt>
                <c:pt idx="2">
                  <c:v>894842</c:v>
                </c:pt>
                <c:pt idx="3">
                  <c:v>1759804</c:v>
                </c:pt>
                <c:pt idx="4">
                  <c:v>439542</c:v>
                </c:pt>
                <c:pt idx="5">
                  <c:v>879085</c:v>
                </c:pt>
                <c:pt idx="6">
                  <c:v>9186435</c:v>
                </c:pt>
              </c:numCache>
            </c:numRef>
          </c:val>
          <c:extLst>
            <c:ext xmlns:c16="http://schemas.microsoft.com/office/drawing/2014/chart" uri="{C3380CC4-5D6E-409C-BE32-E72D297353CC}">
              <c16:uniqueId val="{0000000E-08B3-4999-8D7B-AB588AEF93D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Applications</c:v>
                </c:pt>
              </c:strCache>
            </c:strRef>
          </c:tx>
          <c:spPr>
            <a:solidFill>
              <a:schemeClr val="accent1"/>
            </a:solidFill>
            <a:ln>
              <a:noFill/>
            </a:ln>
            <a:effectLst/>
          </c:spPr>
          <c:invertIfNegative val="0"/>
          <c:cat>
            <c:strRef>
              <c:f>Sheet1!$A$2:$A$3</c:f>
              <c:strCache>
                <c:ptCount val="2"/>
                <c:pt idx="0">
                  <c:v>Tribal Diversified Farms and/or Tribal Traditional Plant Restoration</c:v>
                </c:pt>
                <c:pt idx="1">
                  <c:v>Tribal Range Health and/or Forest Health</c:v>
                </c:pt>
              </c:strCache>
            </c:strRef>
          </c:cat>
          <c:val>
            <c:numRef>
              <c:f>Sheet1!$B$2:$B$3</c:f>
              <c:numCache>
                <c:formatCode>General</c:formatCode>
                <c:ptCount val="2"/>
                <c:pt idx="0">
                  <c:v>6</c:v>
                </c:pt>
                <c:pt idx="1">
                  <c:v>7</c:v>
                </c:pt>
              </c:numCache>
            </c:numRef>
          </c:val>
          <c:extLst>
            <c:ext xmlns:c16="http://schemas.microsoft.com/office/drawing/2014/chart" uri="{C3380CC4-5D6E-409C-BE32-E72D297353CC}">
              <c16:uniqueId val="{00000000-26C8-4447-A2BF-3C3305091AAA}"/>
            </c:ext>
          </c:extLst>
        </c:ser>
        <c:ser>
          <c:idx val="1"/>
          <c:order val="1"/>
          <c:tx>
            <c:strRef>
              <c:f>Sheet1!$C$1</c:f>
              <c:strCache>
                <c:ptCount val="1"/>
                <c:pt idx="0">
                  <c:v>Preapproved</c:v>
                </c:pt>
              </c:strCache>
            </c:strRef>
          </c:tx>
          <c:spPr>
            <a:solidFill>
              <a:schemeClr val="accent2"/>
            </a:solidFill>
            <a:ln>
              <a:noFill/>
            </a:ln>
            <a:effectLst/>
          </c:spPr>
          <c:invertIfNegative val="0"/>
          <c:cat>
            <c:strRef>
              <c:f>Sheet1!$A$2:$A$3</c:f>
              <c:strCache>
                <c:ptCount val="2"/>
                <c:pt idx="0">
                  <c:v>Tribal Diversified Farms and/or Tribal Traditional Plant Restoration</c:v>
                </c:pt>
                <c:pt idx="1">
                  <c:v>Tribal Range Health and/or Forest Health</c:v>
                </c:pt>
              </c:strCache>
            </c:strRef>
          </c:cat>
          <c:val>
            <c:numRef>
              <c:f>Sheet1!$C$2:$C$3</c:f>
              <c:numCache>
                <c:formatCode>General</c:formatCode>
                <c:ptCount val="2"/>
                <c:pt idx="0">
                  <c:v>6</c:v>
                </c:pt>
                <c:pt idx="1">
                  <c:v>5</c:v>
                </c:pt>
              </c:numCache>
            </c:numRef>
          </c:val>
          <c:extLst>
            <c:ext xmlns:c16="http://schemas.microsoft.com/office/drawing/2014/chart" uri="{C3380CC4-5D6E-409C-BE32-E72D297353CC}">
              <c16:uniqueId val="{00000003-26C8-4447-A2BF-3C3305091AAA}"/>
            </c:ext>
          </c:extLst>
        </c:ser>
        <c:dLbls>
          <c:showLegendKey val="0"/>
          <c:showVal val="0"/>
          <c:showCatName val="0"/>
          <c:showSerName val="0"/>
          <c:showPercent val="0"/>
          <c:showBubbleSize val="0"/>
        </c:dLbls>
        <c:gapWidth val="219"/>
        <c:overlap val="-27"/>
        <c:axId val="1002684816"/>
        <c:axId val="1002687696"/>
      </c:barChart>
      <c:catAx>
        <c:axId val="100268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2687696"/>
        <c:crosses val="autoZero"/>
        <c:auto val="1"/>
        <c:lblAlgn val="ctr"/>
        <c:lblOffset val="100"/>
        <c:noMultiLvlLbl val="0"/>
      </c:catAx>
      <c:valAx>
        <c:axId val="100268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2684816"/>
        <c:crosses val="autoZero"/>
        <c:crossBetween val="between"/>
      </c:valAx>
      <c:spPr>
        <a:noFill/>
        <a:ln>
          <a:noFill/>
        </a:ln>
        <a:effectLst/>
      </c:spPr>
    </c:plotArea>
    <c:legend>
      <c:legendPos val="b"/>
      <c:layout>
        <c:manualLayout>
          <c:xMode val="edge"/>
          <c:yMode val="edge"/>
          <c:x val="0.45079298058757145"/>
          <c:y val="0.92512186759963067"/>
          <c:w val="0.28770740613944995"/>
          <c:h val="5.57932165468152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7B2-447C-8B01-6952271DE4D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2-BDD0-4C4C-BA16-1C89C20ED3B6}"/>
              </c:ext>
            </c:extLst>
          </c:dPt>
          <c:dLbls>
            <c:dLbl>
              <c:idx val="0"/>
              <c:layout>
                <c:manualLayout>
                  <c:x val="1.6879762773047868E-2"/>
                  <c:y val="2.6735541913645885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54EEDEDB-1B5B-4FAE-902A-247259ACFDD9}" type="CATEGORYNAME">
                      <a:rPr lang="en-US"/>
                      <a:pPr>
                        <a:defRPr sz="1600"/>
                      </a:pPr>
                      <a:t>[CATEGORY NAME]</a:t>
                    </a:fld>
                    <a:r>
                      <a:rPr lang="en-US" baseline="0" dirty="0"/>
                      <a:t>, </a:t>
                    </a:r>
                    <a:fld id="{274B8184-F02B-464D-83C7-B9D34637F7F6}" type="VALUE">
                      <a:rPr lang="en-US" baseline="0"/>
                      <a:pPr>
                        <a:defRPr sz="1600"/>
                      </a:pPr>
                      <a:t>[VALUE]</a:t>
                    </a:fld>
                    <a:r>
                      <a:rPr lang="en-US" baseline="0" dirty="0"/>
                      <a:t>, </a:t>
                    </a:r>
                  </a:p>
                  <a:p>
                    <a:pPr>
                      <a:defRPr sz="1600"/>
                    </a:pPr>
                    <a:fld id="{4F898FC3-12CD-49B6-99AD-EE5E642CD687}" type="PERCENTAGE">
                      <a:rPr lang="en-US" baseline="0" smtClean="0"/>
                      <a:pPr>
                        <a:defRPr sz="1600"/>
                      </a:pPr>
                      <a:t>[PERCENTAGE]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6267452592206741"/>
                      <c:h val="0.19674685294252009"/>
                    </c:manualLayout>
                  </c15:layout>
                  <c15:dlblFieldTable/>
                  <c15:showDataLabelsRange val="0"/>
                </c:ext>
                <c:ext xmlns:c16="http://schemas.microsoft.com/office/drawing/2014/chart" uri="{C3380CC4-5D6E-409C-BE32-E72D297353CC}">
                  <c16:uniqueId val="{00000001-C7B2-447C-8B01-6952271DE4D1}"/>
                </c:ext>
              </c:extLst>
            </c:dLbl>
            <c:dLbl>
              <c:idx val="1"/>
              <c:layout>
                <c:manualLayout>
                  <c:x val="-0.1150374643974688"/>
                  <c:y val="-0.12833060118550024"/>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5496859581904618"/>
                      <c:h val="0.16466420264614501"/>
                    </c:manualLayout>
                  </c15:layout>
                </c:ext>
                <c:ext xmlns:c16="http://schemas.microsoft.com/office/drawing/2014/chart" uri="{C3380CC4-5D6E-409C-BE32-E72D297353CC}">
                  <c16:uniqueId val="{00000002-BDD0-4C4C-BA16-1C89C20ED3B6}"/>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CSP</c:v>
                </c:pt>
                <c:pt idx="1">
                  <c:v>EQIP</c:v>
                </c:pt>
              </c:strCache>
            </c:strRef>
          </c:cat>
          <c:val>
            <c:numRef>
              <c:f>Sheet1!$B$2:$B$3</c:f>
              <c:numCache>
                <c:formatCode>"$"#,##0_);[Red]\("$"#,##0\)</c:formatCode>
                <c:ptCount val="2"/>
                <c:pt idx="0">
                  <c:v>8395000</c:v>
                </c:pt>
                <c:pt idx="1">
                  <c:v>67673000</c:v>
                </c:pt>
              </c:numCache>
            </c:numRef>
          </c:val>
          <c:extLst>
            <c:ext xmlns:c16="http://schemas.microsoft.com/office/drawing/2014/chart" uri="{C3380CC4-5D6E-409C-BE32-E72D297353CC}">
              <c16:uniqueId val="{00000000-BDD0-4C4C-BA16-1C89C20ED3B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973-48A3-9EF3-62ED02EC8BF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973-48A3-9EF3-62ED02EC8BF0}"/>
              </c:ext>
            </c:extLst>
          </c:dPt>
          <c:cat>
            <c:strRef>
              <c:f>Sheet1!$A$2:$A$3</c:f>
              <c:strCache>
                <c:ptCount val="2"/>
                <c:pt idx="0">
                  <c:v>CSP</c:v>
                </c:pt>
                <c:pt idx="1">
                  <c:v>EQIP</c:v>
                </c:pt>
              </c:strCache>
            </c:strRef>
          </c:cat>
          <c:val>
            <c:numRef>
              <c:f>Sheet1!$B$2:$B$3</c:f>
              <c:numCache>
                <c:formatCode>"$"#,##0_);[Red]\("$"#,##0\)</c:formatCode>
                <c:ptCount val="2"/>
                <c:pt idx="0">
                  <c:v>8395000</c:v>
                </c:pt>
                <c:pt idx="1">
                  <c:v>67673000</c:v>
                </c:pt>
              </c:numCache>
            </c:numRef>
          </c:val>
          <c:extLst>
            <c:ext xmlns:c16="http://schemas.microsoft.com/office/drawing/2014/chart" uri="{C3380CC4-5D6E-409C-BE32-E72D297353CC}">
              <c16:uniqueId val="{00000004-7973-48A3-9EF3-62ED02EC8B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EB8-4A9E-A048-50E176939FA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Sheet1!$B$51:$B$57</c:f>
              <c:strCache>
                <c:ptCount val="7"/>
                <c:pt idx="0">
                  <c:v>Forestry/Wildlife</c:v>
                </c:pt>
                <c:pt idx="1">
                  <c:v>On Farm Energy</c:v>
                </c:pt>
                <c:pt idx="2">
                  <c:v>Range/Pasture</c:v>
                </c:pt>
                <c:pt idx="3">
                  <c:v>Soil Health</c:v>
                </c:pt>
                <c:pt idx="4">
                  <c:v>AFO</c:v>
                </c:pt>
                <c:pt idx="5">
                  <c:v>Tribal</c:v>
                </c:pt>
                <c:pt idx="6">
                  <c:v>Historically Underserved</c:v>
                </c:pt>
              </c:strCache>
            </c:strRef>
          </c:cat>
          <c:val>
            <c:numRef>
              <c:f>Sheet1!$C$51:$C$57</c:f>
              <c:numCache>
                <c:formatCode>"$"#,##0</c:formatCode>
                <c:ptCount val="7"/>
                <c:pt idx="0">
                  <c:v>13534600</c:v>
                </c:pt>
                <c:pt idx="1">
                  <c:v>7656402</c:v>
                </c:pt>
                <c:pt idx="2">
                  <c:v>11440498</c:v>
                </c:pt>
                <c:pt idx="3">
                  <c:v>12932100</c:v>
                </c:pt>
                <c:pt idx="4">
                  <c:v>12932100</c:v>
                </c:pt>
                <c:pt idx="5">
                  <c:v>1500000</c:v>
                </c:pt>
                <c:pt idx="6">
                  <c:v>7677300</c:v>
                </c:pt>
              </c:numCache>
            </c:numRef>
          </c:val>
          <c:extLst>
            <c:ext xmlns:c16="http://schemas.microsoft.com/office/drawing/2014/chart" uri="{C3380CC4-5D6E-409C-BE32-E72D297353CC}">
              <c16:uniqueId val="{00000000-F26A-4A1F-AF56-49C7172566DD}"/>
            </c:ext>
          </c:extLst>
        </c:ser>
        <c:dLbls>
          <c:showLegendKey val="0"/>
          <c:showVal val="0"/>
          <c:showCatName val="0"/>
          <c:showSerName val="0"/>
          <c:showPercent val="0"/>
          <c:showBubbleSize val="0"/>
        </c:dLbls>
        <c:gapWidth val="150"/>
        <c:axId val="1262963856"/>
        <c:axId val="1262962544"/>
      </c:barChart>
      <c:catAx>
        <c:axId val="126296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2962544"/>
        <c:crosses val="autoZero"/>
        <c:auto val="1"/>
        <c:lblAlgn val="ctr"/>
        <c:lblOffset val="100"/>
        <c:noMultiLvlLbl val="0"/>
      </c:catAx>
      <c:valAx>
        <c:axId val="1262962544"/>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262963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052-4949-9637-5DE2FB2E0DB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052-4949-9637-5DE2FB2E0DB4}"/>
              </c:ext>
            </c:extLst>
          </c:dPt>
          <c:dLbls>
            <c:dLbl>
              <c:idx val="1"/>
              <c:layout>
                <c:manualLayout>
                  <c:x val="0.2380817438692098"/>
                  <c:y val="-0.1672334167656899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sz="1400" b="1" dirty="0">
                        <a:solidFill>
                          <a:schemeClr val="tx1"/>
                        </a:solidFill>
                      </a:rPr>
                      <a:t>EQIP</a:t>
                    </a:r>
                    <a:r>
                      <a:rPr lang="en-US" sz="1400" b="1" baseline="0" dirty="0">
                        <a:solidFill>
                          <a:schemeClr val="tx1"/>
                        </a:solidFill>
                      </a:rPr>
                      <a:t> IRA </a:t>
                    </a:r>
                    <a:fld id="{FECAB302-DD73-412F-B3A1-5628AFE4E9ED}" type="VALUE">
                      <a:rPr lang="en-US" sz="1400" b="1" smtClean="0">
                        <a:solidFill>
                          <a:schemeClr val="tx1"/>
                        </a:solidFill>
                      </a:rPr>
                      <a:pPr>
                        <a:defRPr b="1">
                          <a:solidFill>
                            <a:schemeClr val="tx1"/>
                          </a:solidFill>
                        </a:defRPr>
                      </a:pPr>
                      <a:t>[VALUE]</a:t>
                    </a:fld>
                    <a:endParaRPr lang="en-US" sz="1400" b="1"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49831062670299725"/>
                      <c:h val="0.31105415518418322"/>
                    </c:manualLayout>
                  </c15:layout>
                  <c15:dlblFieldTable/>
                  <c15:showDataLabelsRange val="0"/>
                </c:ext>
                <c:ext xmlns:c16="http://schemas.microsoft.com/office/drawing/2014/chart" uri="{C3380CC4-5D6E-409C-BE32-E72D297353CC}">
                  <c16:uniqueId val="{00000003-B052-4949-9637-5DE2FB2E0D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CSP</c:v>
                </c:pt>
                <c:pt idx="1">
                  <c:v>EQIP</c:v>
                </c:pt>
              </c:strCache>
            </c:strRef>
          </c:cat>
          <c:val>
            <c:numRef>
              <c:f>Sheet1!$B$2:$B$3</c:f>
              <c:numCache>
                <c:formatCode>"$"#,##0_);[Red]\("$"#,##0\)</c:formatCode>
                <c:ptCount val="2"/>
                <c:pt idx="0">
                  <c:v>8400000</c:v>
                </c:pt>
                <c:pt idx="1">
                  <c:v>67670000</c:v>
                </c:pt>
              </c:numCache>
            </c:numRef>
          </c:val>
          <c:extLst>
            <c:ext xmlns:c16="http://schemas.microsoft.com/office/drawing/2014/chart" uri="{C3380CC4-5D6E-409C-BE32-E72D297353CC}">
              <c16:uniqueId val="{00000004-B052-4949-9637-5DE2FB2E0D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F031DFF6-110D-484D-979A-66161F3F9173}" type="datetimeFigureOut">
              <a:rPr lang="en-US" smtClean="0"/>
              <a:t>4/11/2024</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C7B3940A-CE41-4A12-94F8-883C55210545}" type="slidenum">
              <a:rPr lang="en-US" smtClean="0"/>
              <a:t>‹#›</a:t>
            </a:fld>
            <a:endParaRPr lang="en-US"/>
          </a:p>
        </p:txBody>
      </p:sp>
    </p:spTree>
    <p:extLst>
      <p:ext uri="{BB962C8B-B14F-4D97-AF65-F5344CB8AC3E}">
        <p14:creationId xmlns:p14="http://schemas.microsoft.com/office/powerpoint/2010/main" val="16285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1152525"/>
            <a:ext cx="4149725" cy="3111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7518">
              <a:defRPr/>
            </a:pPr>
            <a:fld id="{C073264F-EC0C-4003-BF51-773058DC71E9}" type="slidenum">
              <a:rPr lang="en-US">
                <a:solidFill>
                  <a:prstClr val="black"/>
                </a:solidFill>
                <a:latin typeface="Calibri" panose="020F0502020204030204"/>
              </a:rPr>
              <a:pPr defTabSz="95751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77421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NAQI – reducing dust &amp; carbon emissions; WSI – collaboration with Bureau of Reclamation (water conservation/drought); NWQI -  Partnership with state water quality agencies &amp; EPA; JCLI – partnership with FS to mitigate fire risk, restore forest ecosystems; SGI &amp; Southwest willow Flycatcher are parts of Working Lands for Wildlife improving habitat; MBRI -  Preserving wetland habitat; OTI supporting transitioning to Organic</a:t>
            </a:r>
          </a:p>
          <a:p>
            <a:endParaRPr lang="en-US" dirty="0"/>
          </a:p>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5</a:t>
            </a:fld>
            <a:endParaRPr lang="en-US"/>
          </a:p>
        </p:txBody>
      </p:sp>
    </p:spTree>
    <p:extLst>
      <p:ext uri="{BB962C8B-B14F-4D97-AF65-F5344CB8AC3E}">
        <p14:creationId xmlns:p14="http://schemas.microsoft.com/office/powerpoint/2010/main" val="11833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6</a:t>
            </a:fld>
            <a:endParaRPr lang="en-US"/>
          </a:p>
        </p:txBody>
      </p:sp>
    </p:spTree>
    <p:extLst>
      <p:ext uri="{BB962C8B-B14F-4D97-AF65-F5344CB8AC3E}">
        <p14:creationId xmlns:p14="http://schemas.microsoft.com/office/powerpoint/2010/main" val="28661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C1CA8-6531-632E-62C4-47BEB8301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A9941-1256-99FA-7A19-6572D4C45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E38F8-0E8C-B4DB-0681-17AD78DD1773}"/>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5AFBC353-2EE0-7CDA-AD8B-EF18EBD09BF3}"/>
              </a:ext>
            </a:extLst>
          </p:cNvPr>
          <p:cNvSpPr>
            <a:spLocks noGrp="1"/>
          </p:cNvSpPr>
          <p:nvPr>
            <p:ph type="sldNum" sz="quarter" idx="5"/>
          </p:nvPr>
        </p:nvSpPr>
        <p:spPr/>
        <p:txBody>
          <a:bodyPr/>
          <a:lstStyle/>
          <a:p>
            <a:fld id="{C7B3940A-CE41-4A12-94F8-883C55210545}" type="slidenum">
              <a:rPr lang="en-US" smtClean="0"/>
              <a:t>7</a:t>
            </a:fld>
            <a:endParaRPr lang="en-US"/>
          </a:p>
        </p:txBody>
      </p:sp>
    </p:spTree>
    <p:extLst>
      <p:ext uri="{BB962C8B-B14F-4D97-AF65-F5344CB8AC3E}">
        <p14:creationId xmlns:p14="http://schemas.microsoft.com/office/powerpoint/2010/main" val="397646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~1.3M total</a:t>
            </a:r>
          </a:p>
        </p:txBody>
      </p:sp>
      <p:sp>
        <p:nvSpPr>
          <p:cNvPr id="4" name="Slide Number Placeholder 3"/>
          <p:cNvSpPr>
            <a:spLocks noGrp="1"/>
          </p:cNvSpPr>
          <p:nvPr>
            <p:ph type="sldNum" sz="quarter" idx="5"/>
          </p:nvPr>
        </p:nvSpPr>
        <p:spPr/>
        <p:txBody>
          <a:bodyPr/>
          <a:lstStyle/>
          <a:p>
            <a:fld id="{C7B3940A-CE41-4A12-94F8-883C55210545}" type="slidenum">
              <a:rPr lang="en-US" smtClean="0"/>
              <a:t>8</a:t>
            </a:fld>
            <a:endParaRPr lang="en-US"/>
          </a:p>
        </p:txBody>
      </p:sp>
    </p:spTree>
    <p:extLst>
      <p:ext uri="{BB962C8B-B14F-4D97-AF65-F5344CB8AC3E}">
        <p14:creationId xmlns:p14="http://schemas.microsoft.com/office/powerpoint/2010/main" val="81710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FY23 – 7.8M EQIP, 1.4M CSP</a:t>
            </a:r>
          </a:p>
        </p:txBody>
      </p:sp>
      <p:sp>
        <p:nvSpPr>
          <p:cNvPr id="4" name="Slide Number Placeholder 3"/>
          <p:cNvSpPr>
            <a:spLocks noGrp="1"/>
          </p:cNvSpPr>
          <p:nvPr>
            <p:ph type="sldNum" sz="quarter" idx="5"/>
          </p:nvPr>
        </p:nvSpPr>
        <p:spPr/>
        <p:txBody>
          <a:bodyPr/>
          <a:lstStyle/>
          <a:p>
            <a:fld id="{C7B3940A-CE41-4A12-94F8-883C55210545}" type="slidenum">
              <a:rPr lang="en-US" smtClean="0"/>
              <a:t>12</a:t>
            </a:fld>
            <a:endParaRPr lang="en-US"/>
          </a:p>
        </p:txBody>
      </p:sp>
    </p:spTree>
    <p:extLst>
      <p:ext uri="{BB962C8B-B14F-4D97-AF65-F5344CB8AC3E}">
        <p14:creationId xmlns:p14="http://schemas.microsoft.com/office/powerpoint/2010/main" val="293227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F1D3-B287-A24A-E910-1EB6FBE6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DB00B-D393-2535-8E2A-0D2C75512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27B75-202F-1804-1B19-D7FF116BBF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FDC7A-266E-23A9-9F52-1AC77B8E3A7D}"/>
              </a:ext>
            </a:extLst>
          </p:cNvPr>
          <p:cNvSpPr>
            <a:spLocks noGrp="1"/>
          </p:cNvSpPr>
          <p:nvPr>
            <p:ph type="sldNum" sz="quarter" idx="5"/>
          </p:nvPr>
        </p:nvSpPr>
        <p:spPr/>
        <p:txBody>
          <a:bodyPr/>
          <a:lstStyle/>
          <a:p>
            <a:fld id="{C7B3940A-CE41-4A12-94F8-883C55210545}" type="slidenum">
              <a:rPr lang="en-US" smtClean="0"/>
              <a:t>13</a:t>
            </a:fld>
            <a:endParaRPr lang="en-US"/>
          </a:p>
        </p:txBody>
      </p:sp>
    </p:spTree>
    <p:extLst>
      <p:ext uri="{BB962C8B-B14F-4D97-AF65-F5344CB8AC3E}">
        <p14:creationId xmlns:p14="http://schemas.microsoft.com/office/powerpoint/2010/main" val="79131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B3940A-CE41-4A12-94F8-883C55210545}" type="slidenum">
              <a:rPr lang="en-US" smtClean="0"/>
              <a:t>14</a:t>
            </a:fld>
            <a:endParaRPr lang="en-US"/>
          </a:p>
        </p:txBody>
      </p:sp>
    </p:spTree>
    <p:extLst>
      <p:ext uri="{BB962C8B-B14F-4D97-AF65-F5344CB8AC3E}">
        <p14:creationId xmlns:p14="http://schemas.microsoft.com/office/powerpoint/2010/main" val="93348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922E4-154D-BE37-BA5C-1B876183A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46E9A-83C4-91F9-C014-E9CC0CD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23F86-F38B-3D47-D0D3-4BC3EBF92331}"/>
              </a:ext>
            </a:extLst>
          </p:cNvPr>
          <p:cNvSpPr>
            <a:spLocks noGrp="1"/>
          </p:cNvSpPr>
          <p:nvPr>
            <p:ph type="body" idx="1"/>
          </p:nvPr>
        </p:nvSpPr>
        <p:spPr/>
        <p:txBody>
          <a:bodyPr/>
          <a:lstStyle/>
          <a:p>
            <a:r>
              <a:rPr lang="en-US"/>
              <a:t>~1.4M </a:t>
            </a:r>
            <a:r>
              <a:rPr lang="en-US" dirty="0"/>
              <a:t>total</a:t>
            </a:r>
          </a:p>
        </p:txBody>
      </p:sp>
      <p:sp>
        <p:nvSpPr>
          <p:cNvPr id="4" name="Slide Number Placeholder 3">
            <a:extLst>
              <a:ext uri="{FF2B5EF4-FFF2-40B4-BE49-F238E27FC236}">
                <a16:creationId xmlns:a16="http://schemas.microsoft.com/office/drawing/2014/main" id="{54CEAA70-7DD9-B03D-5EC6-A84D81A5E1AF}"/>
              </a:ext>
            </a:extLst>
          </p:cNvPr>
          <p:cNvSpPr>
            <a:spLocks noGrp="1"/>
          </p:cNvSpPr>
          <p:nvPr>
            <p:ph type="sldNum" sz="quarter" idx="5"/>
          </p:nvPr>
        </p:nvSpPr>
        <p:spPr/>
        <p:txBody>
          <a:bodyPr/>
          <a:lstStyle/>
          <a:p>
            <a:fld id="{C7B3940A-CE41-4A12-94F8-883C55210545}" type="slidenum">
              <a:rPr lang="en-US" smtClean="0"/>
              <a:t>16</a:t>
            </a:fld>
            <a:endParaRPr lang="en-US"/>
          </a:p>
        </p:txBody>
      </p:sp>
    </p:spTree>
    <p:extLst>
      <p:ext uri="{BB962C8B-B14F-4D97-AF65-F5344CB8AC3E}">
        <p14:creationId xmlns:p14="http://schemas.microsoft.com/office/powerpoint/2010/main" val="71524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593441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10386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17411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05313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268818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365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560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232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576707"/>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883658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58655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4061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10466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63177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22057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625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22731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557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1032568188"/>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C96CE04E-FC40-A2FD-48BA-899158E9C5B8}"/>
              </a:ext>
            </a:extLst>
          </p:cNvPr>
          <p:cNvPicPr>
            <a:picLocks noChangeAspect="1"/>
          </p:cNvPicPr>
          <p:nvPr userDrawn="1"/>
        </p:nvPicPr>
        <p:blipFill>
          <a:blip r:embed="rId14"/>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BAF25AE1-C7F8-B2FE-6122-6B70AFC2F40A}"/>
              </a:ext>
            </a:extLst>
          </p:cNvPr>
          <p:cNvPicPr>
            <a:picLocks noChangeAspect="1"/>
          </p:cNvPicPr>
          <p:nvPr userDrawn="1"/>
        </p:nvPicPr>
        <p:blipFill>
          <a:blip r:embed="rId15"/>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21490994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rotWithShape="1">
          <a:blip r:embed="rId5"/>
          <a:srcRect r="15048" b="5502"/>
          <a:stretch/>
        </p:blipFill>
        <p:spPr>
          <a:xfrm>
            <a:off x="0" y="0"/>
            <a:ext cx="9144000" cy="7628709"/>
          </a:xfrm>
          <a:prstGeom prst="rect">
            <a:avLst/>
          </a:prstGeom>
        </p:spPr>
      </p:pic>
    </p:spTree>
    <p:extLst>
      <p:ext uri="{BB962C8B-B14F-4D97-AF65-F5344CB8AC3E}">
        <p14:creationId xmlns:p14="http://schemas.microsoft.com/office/powerpoint/2010/main" val="41858770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72761" y="6355080"/>
            <a:ext cx="3454400" cy="381000"/>
          </a:xfrm>
          <a:prstGeom prst="rect">
            <a:avLst/>
          </a:prstGeom>
        </p:spPr>
      </p:pic>
    </p:spTree>
    <p:extLst>
      <p:ext uri="{BB962C8B-B14F-4D97-AF65-F5344CB8AC3E}">
        <p14:creationId xmlns:p14="http://schemas.microsoft.com/office/powerpoint/2010/main" val="2679317650"/>
      </p:ext>
    </p:extLst>
  </p:cSld>
  <p:clrMap bg1="lt1" tx1="dk1" bg2="lt2" tx2="dk2" accent1="accent1" accent2="accent2" accent3="accent3" accent4="accent4" accent5="accent5" accent6="accent6" hlink="hlink" folHlink="folHlink"/>
  <p:sldLayoutIdLst>
    <p:sldLayoutId id="2147483731"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program.intake@usda.gov/" TargetMode="External"/><Relationship Id="rId2" Type="http://schemas.openxmlformats.org/officeDocument/2006/relationships/hyperlink" Target="https://www.ascr.usda.gov/how-file-program-discrimination-complaint"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59982-5FB7-436E-9A72-AC011E729FF3}"/>
              </a:ext>
            </a:extLst>
          </p:cNvPr>
          <p:cNvSpPr>
            <a:spLocks noGrp="1"/>
          </p:cNvSpPr>
          <p:nvPr>
            <p:ph type="title"/>
          </p:nvPr>
        </p:nvSpPr>
        <p:spPr/>
        <p:txBody>
          <a:bodyPr>
            <a:normAutofit/>
          </a:bodyPr>
          <a:lstStyle/>
          <a:p>
            <a:pPr algn="ctr"/>
            <a:r>
              <a:rPr lang="en-US" sz="3200" dirty="0"/>
              <a:t>FY 2024</a:t>
            </a:r>
            <a:br>
              <a:rPr lang="en-US" sz="3200" dirty="0"/>
            </a:br>
            <a:r>
              <a:rPr lang="en-US" sz="3200" dirty="0"/>
              <a:t>Tribal </a:t>
            </a:r>
            <a:br>
              <a:rPr lang="en-US" sz="3200" dirty="0"/>
            </a:br>
            <a:r>
              <a:rPr lang="en-US" sz="3200" dirty="0"/>
              <a:t>Program Summary</a:t>
            </a:r>
            <a:br>
              <a:rPr lang="en-US" sz="3200" dirty="0"/>
            </a:br>
            <a:br>
              <a:rPr lang="en-US" sz="3200" dirty="0"/>
            </a:br>
            <a:r>
              <a:rPr lang="en-US" sz="3200" dirty="0"/>
              <a:t>California NRCS</a:t>
            </a:r>
          </a:p>
        </p:txBody>
      </p:sp>
      <p:sp>
        <p:nvSpPr>
          <p:cNvPr id="2" name="TextBox 1">
            <a:extLst>
              <a:ext uri="{FF2B5EF4-FFF2-40B4-BE49-F238E27FC236}">
                <a16:creationId xmlns:a16="http://schemas.microsoft.com/office/drawing/2014/main" id="{9E2DB8BF-4A90-7638-B3CD-DEB6A30E8B8D}"/>
              </a:ext>
            </a:extLst>
          </p:cNvPr>
          <p:cNvSpPr txBox="1"/>
          <p:nvPr/>
        </p:nvSpPr>
        <p:spPr>
          <a:xfrm>
            <a:off x="5811293" y="4829896"/>
            <a:ext cx="2997937" cy="404085"/>
          </a:xfrm>
          <a:prstGeom prst="rect">
            <a:avLst/>
          </a:prstGeom>
          <a:noFill/>
        </p:spPr>
        <p:txBody>
          <a:bodyPr wrap="none" rtlCol="0">
            <a:spAutoFit/>
          </a:bodyPr>
          <a:lstStyle/>
          <a:p>
            <a:pPr>
              <a:defRPr/>
            </a:pPr>
            <a:r>
              <a:rPr lang="en-US" sz="1013" b="1" dirty="0">
                <a:solidFill>
                  <a:prstClr val="white"/>
                </a:solidFill>
                <a:latin typeface="Calibri" panose="020F0502020204030204"/>
              </a:rPr>
              <a:t>Jen Ganoung</a:t>
            </a:r>
          </a:p>
          <a:p>
            <a:pPr>
              <a:defRPr/>
            </a:pPr>
            <a:r>
              <a:rPr lang="en-US" sz="1013" b="1" dirty="0">
                <a:solidFill>
                  <a:prstClr val="white"/>
                </a:solidFill>
                <a:latin typeface="Calibri" panose="020F0502020204030204"/>
              </a:rPr>
              <a:t>ACTING Assistant State Conservationist for Programs</a:t>
            </a:r>
          </a:p>
        </p:txBody>
      </p:sp>
      <p:sp>
        <p:nvSpPr>
          <p:cNvPr id="3" name="Rectangle 2">
            <a:extLst>
              <a:ext uri="{FF2B5EF4-FFF2-40B4-BE49-F238E27FC236}">
                <a16:creationId xmlns:a16="http://schemas.microsoft.com/office/drawing/2014/main" id="{3CB8B29D-3AC1-94FC-DC9B-98483CB6D774}"/>
              </a:ext>
            </a:extLst>
          </p:cNvPr>
          <p:cNvSpPr/>
          <p:nvPr/>
        </p:nvSpPr>
        <p:spPr>
          <a:xfrm>
            <a:off x="0" y="5493224"/>
            <a:ext cx="9143999" cy="1364776"/>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357B82-C5D9-34A5-579E-C6EB4542532A}"/>
              </a:ext>
            </a:extLst>
          </p:cNvPr>
          <p:cNvSpPr txBox="1"/>
          <p:nvPr/>
        </p:nvSpPr>
        <p:spPr>
          <a:xfrm>
            <a:off x="5811293" y="2660337"/>
            <a:ext cx="1056700" cy="338554"/>
          </a:xfrm>
          <a:prstGeom prst="rect">
            <a:avLst/>
          </a:prstGeom>
          <a:noFill/>
        </p:spPr>
        <p:txBody>
          <a:bodyPr wrap="none" rtlCol="0">
            <a:spAutoFit/>
          </a:bodyPr>
          <a:lstStyle/>
          <a:p>
            <a:pPr>
              <a:defRPr/>
            </a:pPr>
            <a:r>
              <a:rPr lang="en-US" sz="1600" b="1" dirty="0">
                <a:solidFill>
                  <a:prstClr val="white"/>
                </a:solidFill>
                <a:latin typeface="Calibri" panose="020F0502020204030204"/>
              </a:rPr>
              <a:t>April 2024</a:t>
            </a:r>
          </a:p>
        </p:txBody>
      </p:sp>
    </p:spTree>
    <p:extLst>
      <p:ext uri="{BB962C8B-B14F-4D97-AF65-F5344CB8AC3E}">
        <p14:creationId xmlns:p14="http://schemas.microsoft.com/office/powerpoint/2010/main" val="1396720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97D3-EA1D-E680-9B08-1202BB90E4B1}"/>
              </a:ext>
            </a:extLst>
          </p:cNvPr>
          <p:cNvSpPr>
            <a:spLocks noGrp="1"/>
          </p:cNvSpPr>
          <p:nvPr>
            <p:ph type="title"/>
          </p:nvPr>
        </p:nvSpPr>
        <p:spPr/>
        <p:txBody>
          <a:bodyPr/>
          <a:lstStyle/>
          <a:p>
            <a:pPr algn="ctr"/>
            <a:r>
              <a:rPr lang="en-US" sz="3600" b="1" dirty="0">
                <a:latin typeface="+mn-lt"/>
              </a:rPr>
              <a:t>Inflation Reduction Act (IRA)</a:t>
            </a:r>
          </a:p>
        </p:txBody>
      </p:sp>
      <p:sp>
        <p:nvSpPr>
          <p:cNvPr id="3" name="Content Placeholder 2">
            <a:extLst>
              <a:ext uri="{FF2B5EF4-FFF2-40B4-BE49-F238E27FC236}">
                <a16:creationId xmlns:a16="http://schemas.microsoft.com/office/drawing/2014/main" id="{3799E39C-0DE8-2A01-FE37-5B4F8FF1B0F3}"/>
              </a:ext>
            </a:extLst>
          </p:cNvPr>
          <p:cNvSpPr>
            <a:spLocks noGrp="1"/>
          </p:cNvSpPr>
          <p:nvPr>
            <p:ph idx="1"/>
          </p:nvPr>
        </p:nvSpPr>
        <p:spPr/>
        <p:txBody>
          <a:bodyPr/>
          <a:lstStyle/>
          <a:p>
            <a:r>
              <a:rPr lang="en-US" dirty="0"/>
              <a:t>Signed into law August 2022</a:t>
            </a:r>
          </a:p>
          <a:p>
            <a:r>
              <a:rPr lang="en-US" dirty="0">
                <a:latin typeface="Calibri" panose="020F0502020204030204" pitchFamily="34" charset="0"/>
                <a:cs typeface="Calibri" panose="020F0502020204030204" pitchFamily="34" charset="0"/>
              </a:rPr>
              <a:t>Contracts must include core conservation activities that </a:t>
            </a:r>
          </a:p>
          <a:p>
            <a:pPr lvl="1"/>
            <a:r>
              <a:rPr lang="en-US" sz="2800" dirty="0">
                <a:solidFill>
                  <a:schemeClr val="accent1">
                    <a:lumMod val="75000"/>
                  </a:schemeClr>
                </a:solidFill>
                <a:latin typeface="Calibri" panose="020F0502020204030204" pitchFamily="34" charset="0"/>
                <a:cs typeface="Calibri" panose="020F0502020204030204" pitchFamily="34" charset="0"/>
              </a:rPr>
              <a:t>directly improve soil carbon;</a:t>
            </a:r>
          </a:p>
          <a:p>
            <a:pPr lvl="1"/>
            <a:r>
              <a:rPr lang="en-US" sz="2800" dirty="0">
                <a:solidFill>
                  <a:schemeClr val="accent1">
                    <a:lumMod val="75000"/>
                  </a:schemeClr>
                </a:solidFill>
                <a:latin typeface="Calibri" panose="020F0502020204030204" pitchFamily="34" charset="0"/>
                <a:cs typeface="Calibri" panose="020F0502020204030204" pitchFamily="34" charset="0"/>
              </a:rPr>
              <a:t>reduce nitrogen losses; or</a:t>
            </a:r>
          </a:p>
          <a:p>
            <a:pPr lvl="1"/>
            <a:r>
              <a:rPr lang="en-US" sz="2800" dirty="0">
                <a:solidFill>
                  <a:schemeClr val="accent1">
                    <a:lumMod val="75000"/>
                  </a:schemeClr>
                </a:solidFill>
                <a:latin typeface="Calibri" panose="020F0502020204030204" pitchFamily="34" charset="0"/>
                <a:cs typeface="Calibri" panose="020F0502020204030204" pitchFamily="34" charset="0"/>
              </a:rPr>
              <a:t>reduce, capture, avoid, or sequester carbon dioxide, methane, or nitrous oxide emissions associated with agricultural production. </a:t>
            </a:r>
          </a:p>
          <a:p>
            <a:pPr lvl="1"/>
            <a:endParaRPr lang="en-US" sz="2800" dirty="0">
              <a:latin typeface="Calibri" panose="020F0502020204030204" pitchFamily="34" charset="0"/>
              <a:cs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BE0EF86B-1B5F-A4AF-8634-384773707A69}"/>
              </a:ext>
            </a:extLst>
          </p:cNvPr>
          <p:cNvPicPr>
            <a:picLocks noChangeAspect="1"/>
          </p:cNvPicPr>
          <p:nvPr/>
        </p:nvPicPr>
        <p:blipFill>
          <a:blip r:embed="rId2"/>
          <a:stretch>
            <a:fillRect/>
          </a:stretch>
        </p:blipFill>
        <p:spPr>
          <a:xfrm>
            <a:off x="6688182" y="5202537"/>
            <a:ext cx="2346959" cy="1566197"/>
          </a:xfrm>
          <a:prstGeom prst="rect">
            <a:avLst/>
          </a:prstGeom>
        </p:spPr>
      </p:pic>
    </p:spTree>
    <p:extLst>
      <p:ext uri="{BB962C8B-B14F-4D97-AF65-F5344CB8AC3E}">
        <p14:creationId xmlns:p14="http://schemas.microsoft.com/office/powerpoint/2010/main" val="1334249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97D3-EA1D-E680-9B08-1202BB90E4B1}"/>
              </a:ext>
            </a:extLst>
          </p:cNvPr>
          <p:cNvSpPr>
            <a:spLocks noGrp="1"/>
          </p:cNvSpPr>
          <p:nvPr>
            <p:ph type="title"/>
          </p:nvPr>
        </p:nvSpPr>
        <p:spPr/>
        <p:txBody>
          <a:bodyPr/>
          <a:lstStyle/>
          <a:p>
            <a:pPr algn="ctr"/>
            <a:r>
              <a:rPr lang="en-US" sz="3600" b="1" dirty="0">
                <a:latin typeface="+mn-lt"/>
              </a:rPr>
              <a:t>Inflation Reduction Act (IRA)</a:t>
            </a:r>
            <a:br>
              <a:rPr lang="en-US" sz="3600" b="1" dirty="0">
                <a:latin typeface="+mn-lt"/>
              </a:rPr>
            </a:br>
            <a:r>
              <a:rPr lang="en-US" sz="3600" b="1" dirty="0">
                <a:latin typeface="+mn-lt"/>
              </a:rPr>
              <a:t>Example Mitigation Activities</a:t>
            </a:r>
          </a:p>
        </p:txBody>
      </p:sp>
      <p:sp>
        <p:nvSpPr>
          <p:cNvPr id="3" name="Content Placeholder 2">
            <a:extLst>
              <a:ext uri="{FF2B5EF4-FFF2-40B4-BE49-F238E27FC236}">
                <a16:creationId xmlns:a16="http://schemas.microsoft.com/office/drawing/2014/main" id="{3799E39C-0DE8-2A01-FE37-5B4F8FF1B0F3}"/>
              </a:ext>
            </a:extLst>
          </p:cNvPr>
          <p:cNvSpPr>
            <a:spLocks noGrp="1"/>
          </p:cNvSpPr>
          <p:nvPr>
            <p:ph idx="1"/>
          </p:nvPr>
        </p:nvSpPr>
        <p:spPr/>
        <p:txBody>
          <a:bodyPr/>
          <a:lstStyle/>
          <a:p>
            <a:pPr lvl="1"/>
            <a:endParaRPr lang="en-US" sz="2800" dirty="0">
              <a:latin typeface="Calibri" panose="020F0502020204030204" pitchFamily="34" charset="0"/>
              <a:cs typeface="Calibri" panose="020F0502020204030204" pitchFamily="34" charset="0"/>
            </a:endParaRPr>
          </a:p>
          <a:p>
            <a:pPr marL="0" indent="0">
              <a:buNone/>
            </a:pPr>
            <a:endParaRPr lang="en-US" dirty="0"/>
          </a:p>
        </p:txBody>
      </p:sp>
      <p:sp>
        <p:nvSpPr>
          <p:cNvPr id="5" name="TextBox 4">
            <a:extLst>
              <a:ext uri="{FF2B5EF4-FFF2-40B4-BE49-F238E27FC236}">
                <a16:creationId xmlns:a16="http://schemas.microsoft.com/office/drawing/2014/main" id="{5A9590B5-8DA7-E1AA-25CF-088E0B5F5DCC}"/>
              </a:ext>
            </a:extLst>
          </p:cNvPr>
          <p:cNvSpPr txBox="1"/>
          <p:nvPr/>
        </p:nvSpPr>
        <p:spPr>
          <a:xfrm>
            <a:off x="492035" y="2035426"/>
            <a:ext cx="4572000" cy="378565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Soil Health</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Cover Crop</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Conservation Cover</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Tillage management</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Mulching</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Nitrogen Management</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Nutrient Management </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Grazing and Pasture</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Brush Management</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Herbaceous Weed Treatment</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Pasture and Range Plantings</a:t>
            </a:r>
          </a:p>
          <a:p>
            <a:pPr marL="742950" lvl="1" indent="-28575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Grazing Management</a:t>
            </a:r>
          </a:p>
        </p:txBody>
      </p:sp>
      <p:sp>
        <p:nvSpPr>
          <p:cNvPr id="7" name="TextBox 6">
            <a:extLst>
              <a:ext uri="{FF2B5EF4-FFF2-40B4-BE49-F238E27FC236}">
                <a16:creationId xmlns:a16="http://schemas.microsoft.com/office/drawing/2014/main" id="{C0038611-5D9D-D879-E3F2-78DFE6E278FF}"/>
              </a:ext>
            </a:extLst>
          </p:cNvPr>
          <p:cNvSpPr txBox="1"/>
          <p:nvPr/>
        </p:nvSpPr>
        <p:spPr>
          <a:xfrm>
            <a:off x="4503693" y="2035426"/>
            <a:ext cx="4572000"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Agroforestry, Forestry and Wildlife Habitat</a:t>
            </a:r>
          </a:p>
          <a:p>
            <a:pPr marL="800100" lvl="1" indent="-342900">
              <a:buFont typeface="Arial" panose="020B0604020202020204" pitchFamily="34" charset="0"/>
              <a:buChar char="•"/>
            </a:pPr>
            <a:r>
              <a:rPr lang="en-US" sz="2000" dirty="0" err="1">
                <a:solidFill>
                  <a:schemeClr val="accent1">
                    <a:lumMod val="75000"/>
                  </a:schemeClr>
                </a:solidFill>
                <a:latin typeface="Calibri" panose="020F0502020204030204" pitchFamily="34" charset="0"/>
                <a:cs typeface="Calibri" panose="020F0502020204030204" pitchFamily="34" charset="0"/>
              </a:rPr>
              <a:t>Fuelbreak</a:t>
            </a:r>
            <a:endParaRPr lang="en-US" sz="2000" dirty="0">
              <a:solidFill>
                <a:schemeClr val="accent1">
                  <a:lumMod val="75000"/>
                </a:schemeClr>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Woody Residue Treatment</a:t>
            </a:r>
          </a:p>
          <a:p>
            <a:pPr marL="800100" lvl="1" indent="-342900">
              <a:buFont typeface="Arial" panose="020B0604020202020204" pitchFamily="34" charset="0"/>
              <a:buChar char="•"/>
            </a:pPr>
            <a:r>
              <a:rPr lang="en-US" sz="2000" dirty="0">
                <a:solidFill>
                  <a:schemeClr val="accent1">
                    <a:lumMod val="75000"/>
                  </a:schemeClr>
                </a:solidFill>
                <a:latin typeface="Calibri" panose="020F0502020204030204" pitchFamily="34" charset="0"/>
                <a:cs typeface="Calibri" panose="020F0502020204030204" pitchFamily="34" charset="0"/>
              </a:rPr>
              <a:t>Tree planting</a:t>
            </a:r>
          </a:p>
        </p:txBody>
      </p:sp>
      <p:pic>
        <p:nvPicPr>
          <p:cNvPr id="8" name="Picture 7">
            <a:extLst>
              <a:ext uri="{FF2B5EF4-FFF2-40B4-BE49-F238E27FC236}">
                <a16:creationId xmlns:a16="http://schemas.microsoft.com/office/drawing/2014/main" id="{6CB0F3CE-E4DF-4156-426D-1975570AB45C}"/>
              </a:ext>
            </a:extLst>
          </p:cNvPr>
          <p:cNvPicPr>
            <a:picLocks noChangeAspect="1"/>
          </p:cNvPicPr>
          <p:nvPr/>
        </p:nvPicPr>
        <p:blipFill>
          <a:blip r:embed="rId2"/>
          <a:stretch>
            <a:fillRect/>
          </a:stretch>
        </p:blipFill>
        <p:spPr>
          <a:xfrm>
            <a:off x="6688182" y="5202537"/>
            <a:ext cx="2346959" cy="1566197"/>
          </a:xfrm>
          <a:prstGeom prst="rect">
            <a:avLst/>
          </a:prstGeom>
        </p:spPr>
      </p:pic>
    </p:spTree>
    <p:extLst>
      <p:ext uri="{BB962C8B-B14F-4D97-AF65-F5344CB8AC3E}">
        <p14:creationId xmlns:p14="http://schemas.microsoft.com/office/powerpoint/2010/main" val="1947189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777E-850F-4F47-5946-D172CA9D94A0}"/>
              </a:ext>
            </a:extLst>
          </p:cNvPr>
          <p:cNvSpPr>
            <a:spLocks noGrp="1"/>
          </p:cNvSpPr>
          <p:nvPr>
            <p:ph type="title"/>
          </p:nvPr>
        </p:nvSpPr>
        <p:spPr/>
        <p:txBody>
          <a:bodyPr/>
          <a:lstStyle/>
          <a:p>
            <a:pPr algn="ctr"/>
            <a:r>
              <a:rPr lang="en-US" sz="3600" b="1" dirty="0">
                <a:latin typeface="+mn-lt"/>
              </a:rPr>
              <a:t>FY2024 Inflation Reduction Act (IRA) Allocations</a:t>
            </a:r>
          </a:p>
        </p:txBody>
      </p:sp>
      <p:graphicFrame>
        <p:nvGraphicFramePr>
          <p:cNvPr id="9" name="Content Placeholder 8">
            <a:extLst>
              <a:ext uri="{FF2B5EF4-FFF2-40B4-BE49-F238E27FC236}">
                <a16:creationId xmlns:a16="http://schemas.microsoft.com/office/drawing/2014/main" id="{322ED31B-76EA-59A5-DBA6-3E28B00923E3}"/>
              </a:ext>
            </a:extLst>
          </p:cNvPr>
          <p:cNvGraphicFramePr>
            <a:graphicFrameLocks noGrp="1"/>
          </p:cNvGraphicFramePr>
          <p:nvPr>
            <p:ph idx="1"/>
          </p:nvPr>
        </p:nvGraphicFramePr>
        <p:xfrm>
          <a:off x="542441" y="1914041"/>
          <a:ext cx="8059118" cy="47502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621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ED96-7F98-7D0F-216C-3FDF2B794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6C830-3E3F-F329-88F0-9DE70418AF3D}"/>
              </a:ext>
            </a:extLst>
          </p:cNvPr>
          <p:cNvSpPr>
            <a:spLocks noGrp="1"/>
          </p:cNvSpPr>
          <p:nvPr>
            <p:ph type="title"/>
          </p:nvPr>
        </p:nvSpPr>
        <p:spPr>
          <a:xfrm>
            <a:off x="248194" y="1077686"/>
            <a:ext cx="8267156" cy="829490"/>
          </a:xfrm>
        </p:spPr>
        <p:txBody>
          <a:bodyPr/>
          <a:lstStyle/>
          <a:p>
            <a:pPr algn="ctr"/>
            <a:r>
              <a:rPr lang="en-US" sz="3600" b="1" dirty="0">
                <a:latin typeface="+mn-lt"/>
              </a:rPr>
              <a:t>EQIP-IRA</a:t>
            </a:r>
            <a:br>
              <a:rPr lang="en-US" sz="3600" b="1" dirty="0">
                <a:latin typeface="+mn-lt"/>
              </a:rPr>
            </a:br>
            <a:r>
              <a:rPr lang="en-US" sz="3600" b="1" dirty="0">
                <a:latin typeface="+mn-lt"/>
              </a:rPr>
              <a:t>Allocation Requirements</a:t>
            </a:r>
          </a:p>
        </p:txBody>
      </p:sp>
      <p:graphicFrame>
        <p:nvGraphicFramePr>
          <p:cNvPr id="4" name="Table 4">
            <a:extLst>
              <a:ext uri="{FF2B5EF4-FFF2-40B4-BE49-F238E27FC236}">
                <a16:creationId xmlns:a16="http://schemas.microsoft.com/office/drawing/2014/main" id="{E844DB46-DA92-6151-8C62-D6149B49C75B}"/>
              </a:ext>
            </a:extLst>
          </p:cNvPr>
          <p:cNvGraphicFramePr>
            <a:graphicFrameLocks noGrp="1"/>
          </p:cNvGraphicFramePr>
          <p:nvPr/>
        </p:nvGraphicFramePr>
        <p:xfrm>
          <a:off x="2209800" y="2274158"/>
          <a:ext cx="5736656" cy="3372262"/>
        </p:xfrm>
        <a:graphic>
          <a:graphicData uri="http://schemas.openxmlformats.org/drawingml/2006/table">
            <a:tbl>
              <a:tblPr firstRow="1" bandRow="1">
                <a:tableStyleId>{5C22544A-7EE6-4342-B048-85BDC9FD1C3A}</a:tableStyleId>
              </a:tblPr>
              <a:tblGrid>
                <a:gridCol w="2868328">
                  <a:extLst>
                    <a:ext uri="{9D8B030D-6E8A-4147-A177-3AD203B41FA5}">
                      <a16:colId xmlns:a16="http://schemas.microsoft.com/office/drawing/2014/main" val="1180113369"/>
                    </a:ext>
                  </a:extLst>
                </a:gridCol>
                <a:gridCol w="2868328">
                  <a:extLst>
                    <a:ext uri="{9D8B030D-6E8A-4147-A177-3AD203B41FA5}">
                      <a16:colId xmlns:a16="http://schemas.microsoft.com/office/drawing/2014/main" val="724491063"/>
                    </a:ext>
                  </a:extLst>
                </a:gridCol>
              </a:tblGrid>
              <a:tr h="629422">
                <a:tc>
                  <a:txBody>
                    <a:bodyPr/>
                    <a:lstStyle/>
                    <a:p>
                      <a:pPr algn="ctr"/>
                      <a:r>
                        <a:rPr lang="en-US"/>
                        <a:t>Metric</a:t>
                      </a:r>
                    </a:p>
                  </a:txBody>
                  <a:tcPr/>
                </a:tc>
                <a:tc>
                  <a:txBody>
                    <a:bodyPr/>
                    <a:lstStyle/>
                    <a:p>
                      <a:pPr algn="ctr"/>
                      <a:r>
                        <a:rPr lang="en-US"/>
                        <a:t>Required</a:t>
                      </a:r>
                    </a:p>
                  </a:txBody>
                  <a:tcPr anchor="ctr"/>
                </a:tc>
                <a:extLst>
                  <a:ext uri="{0D108BD9-81ED-4DB2-BD59-A6C34878D82A}">
                    <a16:rowId xmlns:a16="http://schemas.microsoft.com/office/drawing/2014/main" val="1156426356"/>
                  </a:ext>
                </a:extLst>
              </a:tr>
              <a:tr h="629422">
                <a:tc>
                  <a:txBody>
                    <a:bodyPr/>
                    <a:lstStyle/>
                    <a:p>
                      <a:r>
                        <a:rPr lang="en-US" dirty="0"/>
                        <a:t>Wildlife</a:t>
                      </a:r>
                    </a:p>
                  </a:txBody>
                  <a:tcPr/>
                </a:tc>
                <a:tc>
                  <a:txBody>
                    <a:bodyPr/>
                    <a:lstStyle/>
                    <a:p>
                      <a:pPr algn="ctr"/>
                      <a:r>
                        <a:rPr lang="en-US" dirty="0"/>
                        <a:t>10%</a:t>
                      </a:r>
                    </a:p>
                  </a:txBody>
                  <a:tcPr anchor="ctr"/>
                </a:tc>
                <a:extLst>
                  <a:ext uri="{0D108BD9-81ED-4DB2-BD59-A6C34878D82A}">
                    <a16:rowId xmlns:a16="http://schemas.microsoft.com/office/drawing/2014/main" val="4117197920"/>
                  </a:ext>
                </a:extLst>
              </a:tr>
              <a:tr h="1086398">
                <a:tc>
                  <a:txBody>
                    <a:bodyPr/>
                    <a:lstStyle/>
                    <a:p>
                      <a:r>
                        <a:rPr lang="en-US" dirty="0"/>
                        <a:t>Beginning Farmer/Rancher</a:t>
                      </a:r>
                    </a:p>
                  </a:txBody>
                  <a:tcPr/>
                </a:tc>
                <a:tc>
                  <a:txBody>
                    <a:bodyPr/>
                    <a:lstStyle/>
                    <a:p>
                      <a:pPr algn="ctr"/>
                      <a:r>
                        <a:rPr lang="en-US" dirty="0"/>
                        <a:t>5%</a:t>
                      </a:r>
                    </a:p>
                  </a:txBody>
                  <a:tcPr anchor="ctr"/>
                </a:tc>
                <a:extLst>
                  <a:ext uri="{0D108BD9-81ED-4DB2-BD59-A6C34878D82A}">
                    <a16:rowId xmlns:a16="http://schemas.microsoft.com/office/drawing/2014/main" val="3294139720"/>
                  </a:ext>
                </a:extLst>
              </a:tr>
              <a:tr h="1027020">
                <a:tc>
                  <a:txBody>
                    <a:bodyPr/>
                    <a:lstStyle/>
                    <a:p>
                      <a:r>
                        <a:rPr lang="en-US"/>
                        <a:t>Socially Disadvantaged Farmer/Rancher</a:t>
                      </a:r>
                    </a:p>
                  </a:txBody>
                  <a:tcPr/>
                </a:tc>
                <a:tc>
                  <a:txBody>
                    <a:bodyPr/>
                    <a:lstStyle/>
                    <a:p>
                      <a:pPr algn="ctr"/>
                      <a:r>
                        <a:rPr lang="en-US" dirty="0"/>
                        <a:t>5% </a:t>
                      </a:r>
                    </a:p>
                  </a:txBody>
                  <a:tcPr anchor="ctr"/>
                </a:tc>
                <a:extLst>
                  <a:ext uri="{0D108BD9-81ED-4DB2-BD59-A6C34878D82A}">
                    <a16:rowId xmlns:a16="http://schemas.microsoft.com/office/drawing/2014/main" val="1167097506"/>
                  </a:ext>
                </a:extLst>
              </a:tr>
            </a:tbl>
          </a:graphicData>
        </a:graphic>
      </p:graphicFrame>
      <p:graphicFrame>
        <p:nvGraphicFramePr>
          <p:cNvPr id="8" name="Content Placeholder 8">
            <a:extLst>
              <a:ext uri="{FF2B5EF4-FFF2-40B4-BE49-F238E27FC236}">
                <a16:creationId xmlns:a16="http://schemas.microsoft.com/office/drawing/2014/main" id="{AF75CAFB-F565-1F88-DF98-52536395C725}"/>
              </a:ext>
            </a:extLst>
          </p:cNvPr>
          <p:cNvGraphicFramePr>
            <a:graphicFrameLocks noGrp="1"/>
          </p:cNvGraphicFramePr>
          <p:nvPr>
            <p:ph idx="1"/>
          </p:nvPr>
        </p:nvGraphicFramePr>
        <p:xfrm>
          <a:off x="-87188" y="1954154"/>
          <a:ext cx="2164080" cy="17203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03FC755-4E34-8206-9D2E-D0705AB1EF67}"/>
              </a:ext>
            </a:extLst>
          </p:cNvPr>
          <p:cNvSpPr txBox="1"/>
          <p:nvPr/>
        </p:nvSpPr>
        <p:spPr>
          <a:xfrm>
            <a:off x="426240" y="2814310"/>
            <a:ext cx="1150620" cy="523220"/>
          </a:xfrm>
          <a:prstGeom prst="rect">
            <a:avLst/>
          </a:prstGeom>
          <a:noFill/>
        </p:spPr>
        <p:txBody>
          <a:bodyPr wrap="square" rtlCol="0">
            <a:spAutoFit/>
          </a:bodyPr>
          <a:lstStyle/>
          <a:p>
            <a:r>
              <a:rPr lang="en-US" sz="1400" b="1" dirty="0"/>
              <a:t>EQIP IRA $67,673,000</a:t>
            </a:r>
          </a:p>
        </p:txBody>
      </p:sp>
      <p:sp>
        <p:nvSpPr>
          <p:cNvPr id="14" name="Right Brace 13">
            <a:extLst>
              <a:ext uri="{FF2B5EF4-FFF2-40B4-BE49-F238E27FC236}">
                <a16:creationId xmlns:a16="http://schemas.microsoft.com/office/drawing/2014/main" id="{440D5452-AD96-C78D-19E8-CB3A6A261DF2}"/>
              </a:ext>
            </a:extLst>
          </p:cNvPr>
          <p:cNvSpPr/>
          <p:nvPr/>
        </p:nvSpPr>
        <p:spPr>
          <a:xfrm>
            <a:off x="1910174" y="2418908"/>
            <a:ext cx="155448" cy="9144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05369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A3EF-72B9-A1B6-3B7D-18387079ACDA}"/>
              </a:ext>
            </a:extLst>
          </p:cNvPr>
          <p:cNvSpPr>
            <a:spLocks noGrp="1"/>
          </p:cNvSpPr>
          <p:nvPr>
            <p:ph type="title"/>
          </p:nvPr>
        </p:nvSpPr>
        <p:spPr/>
        <p:txBody>
          <a:bodyPr/>
          <a:lstStyle/>
          <a:p>
            <a:pPr algn="ctr"/>
            <a:r>
              <a:rPr lang="en-US" sz="3600" b="1" dirty="0">
                <a:latin typeface="+mn-lt"/>
              </a:rPr>
              <a:t>FY2024 EQIP-IRA Strategy </a:t>
            </a:r>
          </a:p>
        </p:txBody>
      </p:sp>
      <p:graphicFrame>
        <p:nvGraphicFramePr>
          <p:cNvPr id="4" name="Content Placeholder 3">
            <a:extLst>
              <a:ext uri="{FF2B5EF4-FFF2-40B4-BE49-F238E27FC236}">
                <a16:creationId xmlns:a16="http://schemas.microsoft.com/office/drawing/2014/main" id="{AAD4C199-624F-EABB-A205-27603F194598}"/>
              </a:ext>
            </a:extLst>
          </p:cNvPr>
          <p:cNvGraphicFramePr>
            <a:graphicFrameLocks noGrp="1"/>
          </p:cNvGraphicFramePr>
          <p:nvPr>
            <p:ph idx="1"/>
            <p:extLst>
              <p:ext uri="{D42A27DB-BD31-4B8C-83A1-F6EECF244321}">
                <p14:modId xmlns:p14="http://schemas.microsoft.com/office/powerpoint/2010/main" val="1871758615"/>
              </p:ext>
            </p:extLst>
          </p:nvPr>
        </p:nvGraphicFramePr>
        <p:xfrm>
          <a:off x="224725" y="1690688"/>
          <a:ext cx="8694550" cy="4621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8">
            <a:extLst>
              <a:ext uri="{FF2B5EF4-FFF2-40B4-BE49-F238E27FC236}">
                <a16:creationId xmlns:a16="http://schemas.microsoft.com/office/drawing/2014/main" id="{1E9DFB12-2EA3-8AA5-670A-8FFDF305A60C}"/>
              </a:ext>
            </a:extLst>
          </p:cNvPr>
          <p:cNvGraphicFramePr>
            <a:graphicFrameLocks/>
          </p:cNvGraphicFramePr>
          <p:nvPr/>
        </p:nvGraphicFramePr>
        <p:xfrm>
          <a:off x="6827488" y="976242"/>
          <a:ext cx="2293750" cy="1898544"/>
        </p:xfrm>
        <a:graphic>
          <a:graphicData uri="http://schemas.openxmlformats.org/drawingml/2006/chart">
            <c:chart xmlns:c="http://schemas.openxmlformats.org/drawingml/2006/chart" xmlns:r="http://schemas.openxmlformats.org/officeDocument/2006/relationships" r:id="rId4"/>
          </a:graphicData>
        </a:graphic>
      </p:graphicFrame>
      <p:sp>
        <p:nvSpPr>
          <p:cNvPr id="5" name="Left Brace 4">
            <a:extLst>
              <a:ext uri="{FF2B5EF4-FFF2-40B4-BE49-F238E27FC236}">
                <a16:creationId xmlns:a16="http://schemas.microsoft.com/office/drawing/2014/main" id="{407CDE73-1619-C17A-F8E3-8B7947ADF99A}"/>
              </a:ext>
            </a:extLst>
          </p:cNvPr>
          <p:cNvSpPr/>
          <p:nvPr/>
        </p:nvSpPr>
        <p:spPr>
          <a:xfrm>
            <a:off x="7071360" y="1650474"/>
            <a:ext cx="155448" cy="9144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1786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2D10-1FFA-EE4E-FEAC-6D00E626FD8D}"/>
              </a:ext>
            </a:extLst>
          </p:cNvPr>
          <p:cNvSpPr>
            <a:spLocks noGrp="1"/>
          </p:cNvSpPr>
          <p:nvPr>
            <p:ph type="title"/>
          </p:nvPr>
        </p:nvSpPr>
        <p:spPr>
          <a:xfrm>
            <a:off x="628650" y="844507"/>
            <a:ext cx="7886700" cy="400329"/>
          </a:xfrm>
        </p:spPr>
        <p:txBody>
          <a:bodyPr/>
          <a:lstStyle/>
          <a:p>
            <a:pPr algn="ctr"/>
            <a:r>
              <a:rPr lang="en-US" sz="3200" b="1" dirty="0">
                <a:latin typeface="+mn-lt"/>
              </a:rPr>
              <a:t>FY2024 EQIP-IRA Strategy ACT NOW</a:t>
            </a:r>
          </a:p>
        </p:txBody>
      </p:sp>
      <p:sp>
        <p:nvSpPr>
          <p:cNvPr id="3" name="Content Placeholder 2">
            <a:extLst>
              <a:ext uri="{FF2B5EF4-FFF2-40B4-BE49-F238E27FC236}">
                <a16:creationId xmlns:a16="http://schemas.microsoft.com/office/drawing/2014/main" id="{4C2D6FC4-A5D2-34CD-9F4F-AA09B9DCF39E}"/>
              </a:ext>
            </a:extLst>
          </p:cNvPr>
          <p:cNvSpPr>
            <a:spLocks noGrp="1"/>
          </p:cNvSpPr>
          <p:nvPr>
            <p:ph idx="1"/>
          </p:nvPr>
        </p:nvSpPr>
        <p:spPr>
          <a:xfrm>
            <a:off x="6337005" y="1570373"/>
            <a:ext cx="2390456" cy="4851691"/>
          </a:xfrm>
        </p:spPr>
        <p:txBody>
          <a:bodyPr/>
          <a:lstStyle/>
          <a:p>
            <a:r>
              <a:rPr lang="en-US" sz="2400" dirty="0"/>
              <a:t>Allows NRCS to begin obligation workflow when application meets a minimum ranking score. </a:t>
            </a:r>
          </a:p>
          <a:p>
            <a:r>
              <a:rPr lang="en-US" sz="2400" dirty="0"/>
              <a:t>Application to ranking within 20 business days. </a:t>
            </a:r>
          </a:p>
        </p:txBody>
      </p:sp>
      <p:pic>
        <p:nvPicPr>
          <p:cNvPr id="5" name="Picture 4">
            <a:extLst>
              <a:ext uri="{FF2B5EF4-FFF2-40B4-BE49-F238E27FC236}">
                <a16:creationId xmlns:a16="http://schemas.microsoft.com/office/drawing/2014/main" id="{D1015374-1CEE-9881-D921-3297427D7D38}"/>
              </a:ext>
            </a:extLst>
          </p:cNvPr>
          <p:cNvPicPr>
            <a:picLocks noChangeAspect="1"/>
          </p:cNvPicPr>
          <p:nvPr/>
        </p:nvPicPr>
        <p:blipFill>
          <a:blip r:embed="rId2"/>
          <a:stretch>
            <a:fillRect/>
          </a:stretch>
        </p:blipFill>
        <p:spPr>
          <a:xfrm>
            <a:off x="457418" y="1735811"/>
            <a:ext cx="5694170" cy="2611462"/>
          </a:xfrm>
          <a:prstGeom prst="rect">
            <a:avLst/>
          </a:prstGeom>
        </p:spPr>
      </p:pic>
    </p:spTree>
    <p:extLst>
      <p:ext uri="{BB962C8B-B14F-4D97-AF65-F5344CB8AC3E}">
        <p14:creationId xmlns:p14="http://schemas.microsoft.com/office/powerpoint/2010/main" val="1637390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1FD8-656B-D4F2-463D-D56C8E72F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5B76A-EE85-4AC7-C7A7-BCBF2CB3020A}"/>
              </a:ext>
            </a:extLst>
          </p:cNvPr>
          <p:cNvSpPr>
            <a:spLocks noGrp="1"/>
          </p:cNvSpPr>
          <p:nvPr>
            <p:ph type="title"/>
          </p:nvPr>
        </p:nvSpPr>
        <p:spPr>
          <a:xfrm>
            <a:off x="628650" y="852256"/>
            <a:ext cx="7886700" cy="596836"/>
          </a:xfrm>
        </p:spPr>
        <p:txBody>
          <a:bodyPr/>
          <a:lstStyle/>
          <a:p>
            <a:pPr algn="ctr"/>
            <a:r>
              <a:rPr lang="en-US" sz="3200" b="1" dirty="0">
                <a:latin typeface="+mn-lt"/>
              </a:rPr>
              <a:t>FY2024 EQIP IRA Tribal Ranking Pool</a:t>
            </a:r>
            <a:br>
              <a:rPr lang="en-US" sz="3200" b="1" dirty="0">
                <a:latin typeface="+mn-lt"/>
              </a:rPr>
            </a:br>
            <a:endParaRPr lang="en-US" sz="3200" dirty="0"/>
          </a:p>
        </p:txBody>
      </p:sp>
      <p:graphicFrame>
        <p:nvGraphicFramePr>
          <p:cNvPr id="6" name="Content Placeholder 5">
            <a:extLst>
              <a:ext uri="{FF2B5EF4-FFF2-40B4-BE49-F238E27FC236}">
                <a16:creationId xmlns:a16="http://schemas.microsoft.com/office/drawing/2014/main" id="{548D14D5-9487-9D6B-DED0-8A686BFD00CD}"/>
              </a:ext>
            </a:extLst>
          </p:cNvPr>
          <p:cNvGraphicFramePr>
            <a:graphicFrameLocks noGrp="1"/>
          </p:cNvGraphicFramePr>
          <p:nvPr>
            <p:ph idx="1"/>
            <p:extLst>
              <p:ext uri="{D42A27DB-BD31-4B8C-83A1-F6EECF244321}">
                <p14:modId xmlns:p14="http://schemas.microsoft.com/office/powerpoint/2010/main" val="3769603525"/>
              </p:ext>
            </p:extLst>
          </p:nvPr>
        </p:nvGraphicFramePr>
        <p:xfrm>
          <a:off x="628650" y="1518834"/>
          <a:ext cx="7886700" cy="46581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9ACDEE5-91B0-3D96-DF16-399FC046167C}"/>
              </a:ext>
            </a:extLst>
          </p:cNvPr>
          <p:cNvSpPr txBox="1"/>
          <p:nvPr/>
        </p:nvSpPr>
        <p:spPr>
          <a:xfrm>
            <a:off x="2455514" y="2488726"/>
            <a:ext cx="2262753" cy="461665"/>
          </a:xfrm>
          <a:prstGeom prst="rect">
            <a:avLst/>
          </a:prstGeom>
          <a:noFill/>
        </p:spPr>
        <p:txBody>
          <a:bodyPr wrap="square" rtlCol="0">
            <a:spAutoFit/>
          </a:bodyPr>
          <a:lstStyle/>
          <a:p>
            <a:pPr algn="ctr"/>
            <a:r>
              <a:rPr lang="en-US" sz="2400" b="1" dirty="0">
                <a:solidFill>
                  <a:srgbClr val="00B050"/>
                </a:solidFill>
              </a:rPr>
              <a:t>$776,860</a:t>
            </a:r>
            <a:endParaRPr lang="en-US" b="1" dirty="0">
              <a:solidFill>
                <a:srgbClr val="00B050"/>
              </a:solidFill>
            </a:endParaRPr>
          </a:p>
        </p:txBody>
      </p:sp>
      <p:sp>
        <p:nvSpPr>
          <p:cNvPr id="9" name="Right Brace 8">
            <a:extLst>
              <a:ext uri="{FF2B5EF4-FFF2-40B4-BE49-F238E27FC236}">
                <a16:creationId xmlns:a16="http://schemas.microsoft.com/office/drawing/2014/main" id="{4FEA5E94-58F1-69D8-148A-37ABC60CA521}"/>
              </a:ext>
            </a:extLst>
          </p:cNvPr>
          <p:cNvSpPr/>
          <p:nvPr/>
        </p:nvSpPr>
        <p:spPr>
          <a:xfrm>
            <a:off x="4943960" y="3781586"/>
            <a:ext cx="216976" cy="8045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747C737E-014D-DBE2-689A-9B001D63B5C4}"/>
              </a:ext>
            </a:extLst>
          </p:cNvPr>
          <p:cNvSpPr txBox="1"/>
          <p:nvPr/>
        </p:nvSpPr>
        <p:spPr>
          <a:xfrm>
            <a:off x="5222929" y="3781586"/>
            <a:ext cx="1852047" cy="954107"/>
          </a:xfrm>
          <a:prstGeom prst="rect">
            <a:avLst/>
          </a:prstGeom>
          <a:noFill/>
        </p:spPr>
        <p:txBody>
          <a:bodyPr wrap="square" rtlCol="0">
            <a:spAutoFit/>
          </a:bodyPr>
          <a:lstStyle/>
          <a:p>
            <a:r>
              <a:rPr lang="en-US" sz="1400" b="1" dirty="0"/>
              <a:t>Funded in other ranking pools $230,148</a:t>
            </a:r>
          </a:p>
          <a:p>
            <a:endParaRPr lang="en-US" sz="1400" b="1" dirty="0"/>
          </a:p>
        </p:txBody>
      </p:sp>
      <p:sp>
        <p:nvSpPr>
          <p:cNvPr id="3" name="TextBox 2">
            <a:extLst>
              <a:ext uri="{FF2B5EF4-FFF2-40B4-BE49-F238E27FC236}">
                <a16:creationId xmlns:a16="http://schemas.microsoft.com/office/drawing/2014/main" id="{4E599BF3-46D3-063A-2E4D-9E83AF9FEDB8}"/>
              </a:ext>
            </a:extLst>
          </p:cNvPr>
          <p:cNvSpPr txBox="1"/>
          <p:nvPr/>
        </p:nvSpPr>
        <p:spPr>
          <a:xfrm>
            <a:off x="5052448" y="4763830"/>
            <a:ext cx="2262753" cy="461665"/>
          </a:xfrm>
          <a:prstGeom prst="rect">
            <a:avLst/>
          </a:prstGeom>
          <a:noFill/>
        </p:spPr>
        <p:txBody>
          <a:bodyPr wrap="square" rtlCol="0">
            <a:spAutoFit/>
          </a:bodyPr>
          <a:lstStyle/>
          <a:p>
            <a:pPr algn="ctr"/>
            <a:r>
              <a:rPr lang="en-US" sz="2400" b="1" dirty="0">
                <a:solidFill>
                  <a:srgbClr val="00B050"/>
                </a:solidFill>
              </a:rPr>
              <a:t>$402,500</a:t>
            </a:r>
            <a:endParaRPr lang="en-US" b="1" dirty="0">
              <a:solidFill>
                <a:srgbClr val="00B050"/>
              </a:solidFill>
            </a:endParaRPr>
          </a:p>
        </p:txBody>
      </p:sp>
    </p:spTree>
    <p:extLst>
      <p:ext uri="{BB962C8B-B14F-4D97-AF65-F5344CB8AC3E}">
        <p14:creationId xmlns:p14="http://schemas.microsoft.com/office/powerpoint/2010/main" val="688084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0323-E5EE-DF87-2CC6-2FB1281FAB7E}"/>
              </a:ext>
            </a:extLst>
          </p:cNvPr>
          <p:cNvSpPr>
            <a:spLocks noGrp="1"/>
          </p:cNvSpPr>
          <p:nvPr>
            <p:ph type="title"/>
          </p:nvPr>
        </p:nvSpPr>
        <p:spPr>
          <a:xfrm>
            <a:off x="628650" y="852255"/>
            <a:ext cx="8103870" cy="1446807"/>
          </a:xfrm>
        </p:spPr>
        <p:txBody>
          <a:bodyPr/>
          <a:lstStyle/>
          <a:p>
            <a:pPr algn="ctr"/>
            <a:r>
              <a:rPr lang="en-US" sz="3600" b="1" dirty="0">
                <a:latin typeface="+mn-lt"/>
              </a:rPr>
              <a:t>FY2024 EQIP Deadlines</a:t>
            </a:r>
          </a:p>
        </p:txBody>
      </p:sp>
      <p:graphicFrame>
        <p:nvGraphicFramePr>
          <p:cNvPr id="4" name="Content Placeholder 3">
            <a:extLst>
              <a:ext uri="{FF2B5EF4-FFF2-40B4-BE49-F238E27FC236}">
                <a16:creationId xmlns:a16="http://schemas.microsoft.com/office/drawing/2014/main" id="{634AA1E8-BA62-2B20-AA3E-EAF05871CEFD}"/>
              </a:ext>
            </a:extLst>
          </p:cNvPr>
          <p:cNvGraphicFramePr>
            <a:graphicFrameLocks noGrp="1"/>
          </p:cNvGraphicFramePr>
          <p:nvPr>
            <p:ph idx="1"/>
          </p:nvPr>
        </p:nvGraphicFramePr>
        <p:xfrm>
          <a:off x="984142" y="1575658"/>
          <a:ext cx="7175715" cy="4467445"/>
        </p:xfrm>
        <a:graphic>
          <a:graphicData uri="http://schemas.openxmlformats.org/drawingml/2006/table">
            <a:tbl>
              <a:tblPr>
                <a:tableStyleId>{5C22544A-7EE6-4342-B048-85BDC9FD1C3A}</a:tableStyleId>
              </a:tblPr>
              <a:tblGrid>
                <a:gridCol w="1409059">
                  <a:extLst>
                    <a:ext uri="{9D8B030D-6E8A-4147-A177-3AD203B41FA5}">
                      <a16:colId xmlns:a16="http://schemas.microsoft.com/office/drawing/2014/main" val="534544082"/>
                    </a:ext>
                  </a:extLst>
                </a:gridCol>
                <a:gridCol w="2762342">
                  <a:extLst>
                    <a:ext uri="{9D8B030D-6E8A-4147-A177-3AD203B41FA5}">
                      <a16:colId xmlns:a16="http://schemas.microsoft.com/office/drawing/2014/main" val="2548735283"/>
                    </a:ext>
                  </a:extLst>
                </a:gridCol>
                <a:gridCol w="3004314">
                  <a:extLst>
                    <a:ext uri="{9D8B030D-6E8A-4147-A177-3AD203B41FA5}">
                      <a16:colId xmlns:a16="http://schemas.microsoft.com/office/drawing/2014/main" val="424701370"/>
                    </a:ext>
                  </a:extLst>
                </a:gridCol>
              </a:tblGrid>
              <a:tr h="648296">
                <a:tc>
                  <a:txBody>
                    <a:bodyPr/>
                    <a:lstStyle/>
                    <a:p>
                      <a:pPr algn="ctr" fontAlgn="b"/>
                      <a:r>
                        <a:rPr lang="en-US" sz="1800" b="1" u="none" strike="noStrike">
                          <a:effectLst/>
                        </a:rPr>
                        <a:t>Program</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Application Cutoff</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Obligation Deadline</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35926"/>
                  </a:ext>
                </a:extLst>
              </a:tr>
              <a:tr h="773054">
                <a:tc>
                  <a:txBody>
                    <a:bodyPr/>
                    <a:lstStyle/>
                    <a:p>
                      <a:pPr algn="ctr" fontAlgn="ctr"/>
                      <a:r>
                        <a:rPr lang="en-US" sz="1800" u="none" strike="noStrike" dirty="0">
                          <a:effectLst/>
                        </a:rPr>
                        <a:t>EQIP Classic, CIC</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Nov 3, 2023</a:t>
                      </a: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July 12, 2024</a:t>
                      </a: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5632311"/>
                  </a:ext>
                </a:extLst>
              </a:tr>
              <a:tr h="512328">
                <a:tc>
                  <a:txBody>
                    <a:bodyPr/>
                    <a:lstStyle/>
                    <a:p>
                      <a:pPr algn="ctr" fontAlgn="ctr"/>
                      <a:r>
                        <a:rPr lang="en-US" sz="1800" b="0" i="0" u="none" strike="noStrike" dirty="0">
                          <a:solidFill>
                            <a:srgbClr val="000000"/>
                          </a:solidFill>
                          <a:effectLst/>
                          <a:latin typeface="Calibri" panose="020F0502020204030204" pitchFamily="34" charset="0"/>
                        </a:rPr>
                        <a:t>EQIP NWQI, WSI, OTI</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Feb 16, 2024</a:t>
                      </a:r>
                    </a:p>
                  </a:txBody>
                  <a:tcPr marL="9525" marR="9525" marT="9525" marB="0" anchor="b"/>
                </a:tc>
                <a:tc>
                  <a:txBody>
                    <a:bodyPr/>
                    <a:lstStyle/>
                    <a:p>
                      <a:pPr algn="ctr" fontAlgn="b"/>
                      <a:r>
                        <a:rPr lang="en-US" sz="1800" u="none" strike="noStrike" dirty="0">
                          <a:effectLst/>
                        </a:rPr>
                        <a:t>August 30, 2024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0434722"/>
                  </a:ext>
                </a:extLst>
              </a:tr>
              <a:tr h="7641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a:effectLst/>
                        </a:rPr>
                        <a:t>EQIP NAQI, CPA’s, IRA (ACT NOW)</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March 1, 2024 (Extended)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July 12 ,2024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2139468"/>
                  </a:ext>
                </a:extLst>
              </a:tr>
              <a:tr h="767528">
                <a:tc>
                  <a:txBody>
                    <a:bodyPr/>
                    <a:lstStyle/>
                    <a:p>
                      <a:pPr algn="ctr" fontAlgn="ctr"/>
                      <a:r>
                        <a:rPr lang="en-US" sz="1800" u="none" strike="noStrike" dirty="0">
                          <a:effectLst/>
                        </a:rPr>
                        <a:t>EQIP Tri-colored Blackbird, Disaster, Migratory Bird Resurgence</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May 24, 2024</a:t>
                      </a: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August 30, 2024</a:t>
                      </a: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9777131"/>
                  </a:ext>
                </a:extLst>
              </a:tr>
            </a:tbl>
          </a:graphicData>
        </a:graphic>
      </p:graphicFrame>
    </p:spTree>
    <p:extLst>
      <p:ext uri="{BB962C8B-B14F-4D97-AF65-F5344CB8AC3E}">
        <p14:creationId xmlns:p14="http://schemas.microsoft.com/office/powerpoint/2010/main" val="246738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A79386-8AF6-D383-7ACD-B47006FC7D24}"/>
              </a:ext>
            </a:extLst>
          </p:cNvPr>
          <p:cNvSpPr txBox="1"/>
          <p:nvPr/>
        </p:nvSpPr>
        <p:spPr>
          <a:xfrm>
            <a:off x="0" y="1300833"/>
            <a:ext cx="9144000" cy="5078313"/>
          </a:xfrm>
          <a:prstGeom prst="rect">
            <a:avLst/>
          </a:prstGeom>
          <a:noFill/>
        </p:spPr>
        <p:txBody>
          <a:bodyPr wrap="square">
            <a:spAutoFit/>
          </a:bodyPr>
          <a:lstStyle/>
          <a:p>
            <a:pPr algn="l" rtl="0" fontAlgn="base"/>
            <a:r>
              <a:rPr lang="en-US" sz="1200" b="0" i="0" u="none" strike="noStrike">
                <a:solidFill>
                  <a:srgbClr val="000000"/>
                </a:solidFill>
                <a:effectLst/>
                <a:latin typeface="Arial" panose="020B0604020202020204" pitchFamily="34" charset="0"/>
              </a:rPr>
              <a:t>Non-Discrimination Statement</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To file a program discrimination complaint, complete the USDA Program Discrimination Complaint Form, AD-3027, found online at</a:t>
            </a:r>
            <a:r>
              <a:rPr lang="en-US" sz="1200" b="0" i="0" u="sng" strike="noStrike">
                <a:solidFill>
                  <a:srgbClr val="0563C1"/>
                </a:solidFill>
                <a:effectLst/>
                <a:latin typeface="Arial" panose="020B0604020202020204" pitchFamily="34" charset="0"/>
                <a:hlinkClick r:id="rId2"/>
              </a:rPr>
              <a:t> How to File a Program Discrimination Complaint</a:t>
            </a:r>
            <a:r>
              <a:rPr lang="en-US" sz="1200" b="0" i="0" u="none" strike="noStrike">
                <a:solidFill>
                  <a:srgbClr val="000000"/>
                </a:solidFill>
                <a:effectLst/>
                <a:latin typeface="Arial" panose="020B0604020202020204" pitchFamily="34" charset="0"/>
              </a:rPr>
              <a:t> and at any USDA office or write a letter addressed to USDA and provide in the letter all of the information  requested in the form.  To request a copy of the complaint form, call (866) 632-9992.</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Submit your completed form or letter to USDA by:</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(1)    mail: U.S. Department of Agriculture</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Office of the Assistant Secretary for Civil Rights</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1400 Independence Avenue, SW</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Washington, D.C. 20250-9410;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(2)    fax: (202) 690-7442; or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(3)    email: </a:t>
            </a:r>
            <a:r>
              <a:rPr lang="en-US" sz="1200" b="0" i="0" u="sng" strike="noStrike">
                <a:solidFill>
                  <a:srgbClr val="0563C1"/>
                </a:solidFill>
                <a:effectLst/>
                <a:latin typeface="Arial" panose="020B0604020202020204" pitchFamily="34" charset="0"/>
                <a:hlinkClick r:id="rId3"/>
              </a:rPr>
              <a:t>program.intake@usda.gov</a:t>
            </a:r>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USDA is an equal opportunity provider, employer, and lender.</a:t>
            </a:r>
            <a:endParaRPr lang="en-US" sz="12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748108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3FCD-1A53-71F8-4F45-8CBF8A408277}"/>
              </a:ext>
            </a:extLst>
          </p:cNvPr>
          <p:cNvSpPr>
            <a:spLocks noGrp="1"/>
          </p:cNvSpPr>
          <p:nvPr>
            <p:ph type="title"/>
          </p:nvPr>
        </p:nvSpPr>
        <p:spPr/>
        <p:txBody>
          <a:bodyPr/>
          <a:lstStyle/>
          <a:p>
            <a:pPr algn="ctr"/>
            <a:r>
              <a:rPr lang="en-US" b="1" dirty="0">
                <a:latin typeface="+mn-lt"/>
              </a:rPr>
              <a:t>Programs Discussion Topics</a:t>
            </a:r>
          </a:p>
        </p:txBody>
      </p:sp>
      <p:sp>
        <p:nvSpPr>
          <p:cNvPr id="3" name="Content Placeholder 2">
            <a:extLst>
              <a:ext uri="{FF2B5EF4-FFF2-40B4-BE49-F238E27FC236}">
                <a16:creationId xmlns:a16="http://schemas.microsoft.com/office/drawing/2014/main" id="{4AAAF0BE-28EF-A855-4ED8-19E446396F46}"/>
              </a:ext>
            </a:extLst>
          </p:cNvPr>
          <p:cNvSpPr>
            <a:spLocks noGrp="1"/>
          </p:cNvSpPr>
          <p:nvPr>
            <p:ph idx="1"/>
          </p:nvPr>
        </p:nvSpPr>
        <p:spPr>
          <a:xfrm>
            <a:off x="628650" y="1690688"/>
            <a:ext cx="7886700" cy="4351338"/>
          </a:xfrm>
        </p:spPr>
        <p:txBody>
          <a:bodyPr/>
          <a:lstStyle/>
          <a:p>
            <a:r>
              <a:rPr lang="en-US" sz="2400" dirty="0"/>
              <a:t>Environmental Quality Incentives Program (EQIP) Farm Bill Tribal Allocations &amp; Applications</a:t>
            </a:r>
          </a:p>
          <a:p>
            <a:r>
              <a:rPr lang="en-US" sz="2400" dirty="0"/>
              <a:t>EQIP Inflation Reduction Act (IRA)  Tribal Allocations &amp; Applications</a:t>
            </a:r>
          </a:p>
          <a:p>
            <a:r>
              <a:rPr lang="en-US" sz="2400" dirty="0"/>
              <a:t>Conservation Stewardship Program (CSP) Updates – Robert Boettcher</a:t>
            </a:r>
          </a:p>
          <a:p>
            <a:pPr marL="0" indent="0">
              <a:buNone/>
            </a:pPr>
            <a:endParaRPr lang="en-US" dirty="0"/>
          </a:p>
        </p:txBody>
      </p:sp>
    </p:spTree>
    <p:extLst>
      <p:ext uri="{BB962C8B-B14F-4D97-AF65-F5344CB8AC3E}">
        <p14:creationId xmlns:p14="http://schemas.microsoft.com/office/powerpoint/2010/main" val="21887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F12D-A98B-FE25-5E72-F8C57477271E}"/>
              </a:ext>
            </a:extLst>
          </p:cNvPr>
          <p:cNvSpPr>
            <a:spLocks noGrp="1"/>
          </p:cNvSpPr>
          <p:nvPr>
            <p:ph type="title"/>
          </p:nvPr>
        </p:nvSpPr>
        <p:spPr/>
        <p:txBody>
          <a:bodyPr/>
          <a:lstStyle/>
          <a:p>
            <a:r>
              <a:rPr lang="en-US" dirty="0"/>
              <a:t>FY24 EQIP Farm Bill Tribal Allocations &amp; Applications</a:t>
            </a:r>
            <a:br>
              <a:rPr lang="en-US" dirty="0"/>
            </a:br>
            <a:br>
              <a:rPr lang="en-US" dirty="0"/>
            </a:br>
            <a:endParaRPr lang="en-US" dirty="0"/>
          </a:p>
        </p:txBody>
      </p:sp>
    </p:spTree>
    <p:extLst>
      <p:ext uri="{BB962C8B-B14F-4D97-AF65-F5344CB8AC3E}">
        <p14:creationId xmlns:p14="http://schemas.microsoft.com/office/powerpoint/2010/main" val="3183684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D5448C17-5F1B-2CE6-4E23-77E83E3B7A8D}"/>
              </a:ext>
            </a:extLst>
          </p:cNvPr>
          <p:cNvGraphicFramePr>
            <a:graphicFrameLocks/>
          </p:cNvGraphicFramePr>
          <p:nvPr>
            <p:extLst>
              <p:ext uri="{D42A27DB-BD31-4B8C-83A1-F6EECF244321}">
                <p14:modId xmlns:p14="http://schemas.microsoft.com/office/powerpoint/2010/main" val="1503997175"/>
              </p:ext>
            </p:extLst>
          </p:nvPr>
        </p:nvGraphicFramePr>
        <p:xfrm>
          <a:off x="534692" y="1549831"/>
          <a:ext cx="8074616" cy="490292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9818E35-FFEE-3186-AA50-0D10FE84DD90}"/>
              </a:ext>
            </a:extLst>
          </p:cNvPr>
          <p:cNvSpPr>
            <a:spLocks noGrp="1"/>
          </p:cNvSpPr>
          <p:nvPr>
            <p:ph type="title"/>
          </p:nvPr>
        </p:nvSpPr>
        <p:spPr/>
        <p:txBody>
          <a:bodyPr/>
          <a:lstStyle/>
          <a:p>
            <a:pPr algn="ctr"/>
            <a:r>
              <a:rPr lang="en-US" sz="4400" b="1" dirty="0">
                <a:latin typeface="+mn-lt"/>
              </a:rPr>
              <a:t>FY2024 Farm Bill Allocations</a:t>
            </a:r>
            <a:endParaRPr lang="en-US" dirty="0"/>
          </a:p>
        </p:txBody>
      </p:sp>
    </p:spTree>
    <p:extLst>
      <p:ext uri="{BB962C8B-B14F-4D97-AF65-F5344CB8AC3E}">
        <p14:creationId xmlns:p14="http://schemas.microsoft.com/office/powerpoint/2010/main" val="704380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F6C7-3D2E-949E-E6C0-48ED432F7FFB}"/>
              </a:ext>
            </a:extLst>
          </p:cNvPr>
          <p:cNvSpPr>
            <a:spLocks noGrp="1"/>
          </p:cNvSpPr>
          <p:nvPr>
            <p:ph type="title"/>
          </p:nvPr>
        </p:nvSpPr>
        <p:spPr/>
        <p:txBody>
          <a:bodyPr/>
          <a:lstStyle/>
          <a:p>
            <a:pPr algn="ctr"/>
            <a:r>
              <a:rPr lang="en-US" sz="2800" b="1" dirty="0">
                <a:latin typeface="+mn-lt"/>
              </a:rPr>
              <a:t>FY2024 EQIP National Initiatives</a:t>
            </a:r>
          </a:p>
        </p:txBody>
      </p:sp>
      <p:sp>
        <p:nvSpPr>
          <p:cNvPr id="9" name="TextBox 8">
            <a:extLst>
              <a:ext uri="{FF2B5EF4-FFF2-40B4-BE49-F238E27FC236}">
                <a16:creationId xmlns:a16="http://schemas.microsoft.com/office/drawing/2014/main" id="{74C7C6C8-FF6B-274C-B309-9718F6552F74}"/>
              </a:ext>
            </a:extLst>
          </p:cNvPr>
          <p:cNvSpPr txBox="1"/>
          <p:nvPr/>
        </p:nvSpPr>
        <p:spPr>
          <a:xfrm>
            <a:off x="479323" y="1607574"/>
            <a:ext cx="8111612" cy="5970865"/>
          </a:xfrm>
          <a:prstGeom prst="rect">
            <a:avLst/>
          </a:prstGeom>
          <a:noFill/>
        </p:spPr>
        <p:txBody>
          <a:bodyPr wrap="square" rtlCol="0">
            <a:spAutoFit/>
          </a:bodyPr>
          <a:lstStyle/>
          <a:p>
            <a:pPr marL="457200" indent="-457200">
              <a:buFont typeface="Arial" panose="020B0604020202020204" pitchFamily="34" charset="0"/>
              <a:buChar char="•"/>
            </a:pPr>
            <a:r>
              <a:rPr lang="en-US" sz="2800" dirty="0"/>
              <a:t>National Air Quality Initiative (NAQI)</a:t>
            </a:r>
          </a:p>
          <a:p>
            <a:pPr marL="457200" indent="-457200">
              <a:buFont typeface="Arial" panose="020B0604020202020204" pitchFamily="34" charset="0"/>
              <a:buChar char="•"/>
            </a:pPr>
            <a:r>
              <a:rPr lang="en-US" sz="2800" dirty="0" err="1"/>
              <a:t>WaterSMART</a:t>
            </a:r>
            <a:r>
              <a:rPr lang="en-US" sz="2800" dirty="0"/>
              <a:t> (WSI)</a:t>
            </a:r>
          </a:p>
          <a:p>
            <a:pPr marL="457200" indent="-457200">
              <a:buFont typeface="Arial" panose="020B0604020202020204" pitchFamily="34" charset="0"/>
              <a:buChar char="•"/>
            </a:pPr>
            <a:r>
              <a:rPr lang="en-US" sz="2800" dirty="0"/>
              <a:t>National Water Quality Initiative (NWQI)</a:t>
            </a:r>
          </a:p>
          <a:p>
            <a:pPr marL="457200" indent="-457200">
              <a:buFont typeface="Arial" panose="020B0604020202020204" pitchFamily="34" charset="0"/>
              <a:buChar char="•"/>
            </a:pPr>
            <a:r>
              <a:rPr lang="en-US" sz="2800" dirty="0"/>
              <a:t>Joint Chiefs’ Landscape Initiative (JCLI)</a:t>
            </a:r>
          </a:p>
          <a:p>
            <a:pPr marL="457200" indent="-457200">
              <a:buFont typeface="Arial" panose="020B0604020202020204" pitchFamily="34" charset="0"/>
              <a:buChar char="•"/>
            </a:pPr>
            <a:r>
              <a:rPr lang="en-US" sz="2800" dirty="0"/>
              <a:t>Sage Grouse Initiative (SGI)</a:t>
            </a:r>
          </a:p>
          <a:p>
            <a:pPr marL="457200" indent="-457200">
              <a:buFont typeface="Arial" panose="020B0604020202020204" pitchFamily="34" charset="0"/>
              <a:buChar char="•"/>
            </a:pPr>
            <a:r>
              <a:rPr lang="en-US" sz="2800" dirty="0"/>
              <a:t>Southwest Willow Flycatcher</a:t>
            </a:r>
          </a:p>
          <a:p>
            <a:pPr marL="457200" indent="-457200">
              <a:buFont typeface="Arial" panose="020B0604020202020204" pitchFamily="34" charset="0"/>
              <a:buChar char="•"/>
            </a:pPr>
            <a:r>
              <a:rPr lang="en-US" sz="2800" dirty="0"/>
              <a:t>Migratory Bird Resurgence Initiative (MBRI) </a:t>
            </a:r>
          </a:p>
          <a:p>
            <a:pPr marL="457200" indent="-457200">
              <a:buFont typeface="Arial" panose="020B0604020202020204" pitchFamily="34" charset="0"/>
              <a:buChar char="•"/>
            </a:pPr>
            <a:r>
              <a:rPr lang="en-US" sz="2800" dirty="0"/>
              <a:t>Organic Transition Initiative (OTI)</a:t>
            </a:r>
          </a:p>
          <a:p>
            <a:endParaRPr lang="en-US" dirty="0"/>
          </a:p>
          <a:p>
            <a:endParaRPr lang="en-US" dirty="0"/>
          </a:p>
          <a:p>
            <a:pPr algn="ctr"/>
            <a:r>
              <a:rPr lang="en-US" sz="2800" b="1" dirty="0"/>
              <a:t>Remaining FY24 EQIP Allocation: </a:t>
            </a:r>
            <a:fld id="{156E63E4-9C16-4B3E-90F0-55C68BC19384}" type="VALUE">
              <a:rPr lang="en-US" sz="2800" b="1" smtClean="0">
                <a:solidFill>
                  <a:schemeClr val="accent1"/>
                </a:solidFill>
              </a:rPr>
              <a:pPr algn="ctr"/>
              <a:t>$42,765,495</a:t>
            </a:fld>
            <a:endParaRPr lang="en-US" sz="2800" b="1" dirty="0">
              <a:solidFill>
                <a:schemeClr val="accent1"/>
              </a:solidFill>
            </a:endParaRPr>
          </a:p>
          <a:p>
            <a:endParaRPr lang="en-US" dirty="0"/>
          </a:p>
          <a:p>
            <a:endParaRPr lang="en-US" dirty="0"/>
          </a:p>
          <a:p>
            <a:r>
              <a:rPr lang="en-US" dirty="0"/>
              <a:t> </a:t>
            </a:r>
          </a:p>
          <a:p>
            <a:endParaRPr lang="en-US" dirty="0"/>
          </a:p>
          <a:p>
            <a:endParaRPr lang="en-US" dirty="0"/>
          </a:p>
        </p:txBody>
      </p:sp>
      <p:graphicFrame>
        <p:nvGraphicFramePr>
          <p:cNvPr id="10" name="Content Placeholder 6">
            <a:extLst>
              <a:ext uri="{FF2B5EF4-FFF2-40B4-BE49-F238E27FC236}">
                <a16:creationId xmlns:a16="http://schemas.microsoft.com/office/drawing/2014/main" id="{6E15359C-71BB-2F69-D04A-BA995E22D3A2}"/>
              </a:ext>
            </a:extLst>
          </p:cNvPr>
          <p:cNvGraphicFramePr>
            <a:graphicFrameLocks/>
          </p:cNvGraphicFramePr>
          <p:nvPr/>
        </p:nvGraphicFramePr>
        <p:xfrm>
          <a:off x="7351699" y="1036515"/>
          <a:ext cx="1549826" cy="1461110"/>
        </p:xfrm>
        <a:graphic>
          <a:graphicData uri="http://schemas.openxmlformats.org/drawingml/2006/chart">
            <c:chart xmlns:c="http://schemas.openxmlformats.org/drawingml/2006/chart" xmlns:r="http://schemas.openxmlformats.org/officeDocument/2006/relationships" r:id="rId3"/>
          </a:graphicData>
        </a:graphic>
      </p:graphicFrame>
      <p:sp>
        <p:nvSpPr>
          <p:cNvPr id="13" name="Left Brace 12">
            <a:extLst>
              <a:ext uri="{FF2B5EF4-FFF2-40B4-BE49-F238E27FC236}">
                <a16:creationId xmlns:a16="http://schemas.microsoft.com/office/drawing/2014/main" id="{67768AAC-3521-B681-23A7-E4E6F730587B}"/>
              </a:ext>
            </a:extLst>
          </p:cNvPr>
          <p:cNvSpPr/>
          <p:nvPr/>
        </p:nvSpPr>
        <p:spPr>
          <a:xfrm>
            <a:off x="7130179" y="1255515"/>
            <a:ext cx="310306" cy="1135626"/>
          </a:xfrm>
          <a:prstGeom prst="leftBrace">
            <a:avLst/>
          </a:prstGeom>
          <a:ln w="19050">
            <a:solidFill>
              <a:schemeClr val="accent4">
                <a:lumMod val="60000"/>
                <a:lumOff val="4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Arrow: Right 15">
            <a:extLst>
              <a:ext uri="{FF2B5EF4-FFF2-40B4-BE49-F238E27FC236}">
                <a16:creationId xmlns:a16="http://schemas.microsoft.com/office/drawing/2014/main" id="{72EE2C2F-0809-26C1-F23B-CA1ED92F81CA}"/>
              </a:ext>
            </a:extLst>
          </p:cNvPr>
          <p:cNvSpPr/>
          <p:nvPr/>
        </p:nvSpPr>
        <p:spPr>
          <a:xfrm>
            <a:off x="110613" y="5611761"/>
            <a:ext cx="966019" cy="3939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755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5228-FDD8-BE1A-72CE-3E5C862F98B0}"/>
              </a:ext>
            </a:extLst>
          </p:cNvPr>
          <p:cNvSpPr>
            <a:spLocks noGrp="1"/>
          </p:cNvSpPr>
          <p:nvPr>
            <p:ph type="title"/>
          </p:nvPr>
        </p:nvSpPr>
        <p:spPr>
          <a:xfrm>
            <a:off x="248194" y="1077686"/>
            <a:ext cx="8267156" cy="829490"/>
          </a:xfrm>
        </p:spPr>
        <p:txBody>
          <a:bodyPr/>
          <a:lstStyle/>
          <a:p>
            <a:pPr algn="ctr"/>
            <a:r>
              <a:rPr lang="en-US" sz="3600" b="1" dirty="0">
                <a:latin typeface="+mn-lt"/>
              </a:rPr>
              <a:t>EQIP Farm Bill </a:t>
            </a:r>
            <a:br>
              <a:rPr lang="en-US" sz="3600" b="1" dirty="0">
                <a:latin typeface="+mn-lt"/>
              </a:rPr>
            </a:br>
            <a:r>
              <a:rPr lang="en-US" sz="3600" b="1" dirty="0">
                <a:latin typeface="+mn-lt"/>
              </a:rPr>
              <a:t>Allocation Requirements</a:t>
            </a:r>
          </a:p>
        </p:txBody>
      </p:sp>
      <p:graphicFrame>
        <p:nvGraphicFramePr>
          <p:cNvPr id="4" name="Table 4">
            <a:extLst>
              <a:ext uri="{FF2B5EF4-FFF2-40B4-BE49-F238E27FC236}">
                <a16:creationId xmlns:a16="http://schemas.microsoft.com/office/drawing/2014/main" id="{6EEE3CB9-582E-D568-025A-C1F38306B859}"/>
              </a:ext>
            </a:extLst>
          </p:cNvPr>
          <p:cNvGraphicFramePr>
            <a:graphicFrameLocks noGrp="1"/>
          </p:cNvGraphicFramePr>
          <p:nvPr/>
        </p:nvGraphicFramePr>
        <p:xfrm>
          <a:off x="2439140" y="2303671"/>
          <a:ext cx="5369416" cy="3703665"/>
        </p:xfrm>
        <a:graphic>
          <a:graphicData uri="http://schemas.openxmlformats.org/drawingml/2006/table">
            <a:tbl>
              <a:tblPr firstRow="1" bandRow="1">
                <a:tableStyleId>{5C22544A-7EE6-4342-B048-85BDC9FD1C3A}</a:tableStyleId>
              </a:tblPr>
              <a:tblGrid>
                <a:gridCol w="2684708">
                  <a:extLst>
                    <a:ext uri="{9D8B030D-6E8A-4147-A177-3AD203B41FA5}">
                      <a16:colId xmlns:a16="http://schemas.microsoft.com/office/drawing/2014/main" val="1180113369"/>
                    </a:ext>
                  </a:extLst>
                </a:gridCol>
                <a:gridCol w="2684708">
                  <a:extLst>
                    <a:ext uri="{9D8B030D-6E8A-4147-A177-3AD203B41FA5}">
                      <a16:colId xmlns:a16="http://schemas.microsoft.com/office/drawing/2014/main" val="724491063"/>
                    </a:ext>
                  </a:extLst>
                </a:gridCol>
              </a:tblGrid>
              <a:tr h="481869">
                <a:tc>
                  <a:txBody>
                    <a:bodyPr/>
                    <a:lstStyle/>
                    <a:p>
                      <a:pPr algn="ctr"/>
                      <a:r>
                        <a:rPr lang="en-US"/>
                        <a:t>Metric</a:t>
                      </a:r>
                    </a:p>
                  </a:txBody>
                  <a:tcPr/>
                </a:tc>
                <a:tc>
                  <a:txBody>
                    <a:bodyPr/>
                    <a:lstStyle/>
                    <a:p>
                      <a:pPr algn="ctr"/>
                      <a:r>
                        <a:rPr lang="en-US"/>
                        <a:t>Required</a:t>
                      </a:r>
                    </a:p>
                  </a:txBody>
                  <a:tcPr anchor="ctr"/>
                </a:tc>
                <a:extLst>
                  <a:ext uri="{0D108BD9-81ED-4DB2-BD59-A6C34878D82A}">
                    <a16:rowId xmlns:a16="http://schemas.microsoft.com/office/drawing/2014/main" val="1156426356"/>
                  </a:ext>
                </a:extLst>
              </a:tr>
              <a:tr h="481869">
                <a:tc>
                  <a:txBody>
                    <a:bodyPr/>
                    <a:lstStyle/>
                    <a:p>
                      <a:r>
                        <a:rPr lang="en-US"/>
                        <a:t>Livestock</a:t>
                      </a:r>
                    </a:p>
                  </a:txBody>
                  <a:tcPr/>
                </a:tc>
                <a:tc>
                  <a:txBody>
                    <a:bodyPr/>
                    <a:lstStyle/>
                    <a:p>
                      <a:pPr algn="ctr"/>
                      <a:r>
                        <a:rPr lang="en-US" dirty="0"/>
                        <a:t>50%</a:t>
                      </a:r>
                    </a:p>
                  </a:txBody>
                  <a:tcPr anchor="ctr"/>
                </a:tc>
                <a:extLst>
                  <a:ext uri="{0D108BD9-81ED-4DB2-BD59-A6C34878D82A}">
                    <a16:rowId xmlns:a16="http://schemas.microsoft.com/office/drawing/2014/main" val="3888251165"/>
                  </a:ext>
                </a:extLst>
              </a:tr>
              <a:tr h="481869">
                <a:tc>
                  <a:txBody>
                    <a:bodyPr/>
                    <a:lstStyle/>
                    <a:p>
                      <a:r>
                        <a:rPr lang="en-US" dirty="0"/>
                        <a:t>Wildlife</a:t>
                      </a:r>
                    </a:p>
                  </a:txBody>
                  <a:tcPr/>
                </a:tc>
                <a:tc>
                  <a:txBody>
                    <a:bodyPr/>
                    <a:lstStyle/>
                    <a:p>
                      <a:pPr algn="ctr"/>
                      <a:r>
                        <a:rPr lang="en-US" dirty="0"/>
                        <a:t>10%</a:t>
                      </a:r>
                    </a:p>
                  </a:txBody>
                  <a:tcPr anchor="ctr"/>
                </a:tc>
                <a:extLst>
                  <a:ext uri="{0D108BD9-81ED-4DB2-BD59-A6C34878D82A}">
                    <a16:rowId xmlns:a16="http://schemas.microsoft.com/office/drawing/2014/main" val="4117197920"/>
                  </a:ext>
                </a:extLst>
              </a:tr>
              <a:tr h="831718">
                <a:tc>
                  <a:txBody>
                    <a:bodyPr/>
                    <a:lstStyle/>
                    <a:p>
                      <a:r>
                        <a:rPr lang="en-US" dirty="0"/>
                        <a:t>Beginning Farmer/Rancher</a:t>
                      </a:r>
                    </a:p>
                  </a:txBody>
                  <a:tcPr/>
                </a:tc>
                <a:tc>
                  <a:txBody>
                    <a:bodyPr/>
                    <a:lstStyle/>
                    <a:p>
                      <a:pPr algn="ctr"/>
                      <a:r>
                        <a:rPr lang="en-US" dirty="0"/>
                        <a:t>5%</a:t>
                      </a:r>
                    </a:p>
                  </a:txBody>
                  <a:tcPr anchor="ctr"/>
                </a:tc>
                <a:extLst>
                  <a:ext uri="{0D108BD9-81ED-4DB2-BD59-A6C34878D82A}">
                    <a16:rowId xmlns:a16="http://schemas.microsoft.com/office/drawing/2014/main" val="3294139720"/>
                  </a:ext>
                </a:extLst>
              </a:tr>
              <a:tr h="786260">
                <a:tc>
                  <a:txBody>
                    <a:bodyPr/>
                    <a:lstStyle/>
                    <a:p>
                      <a:r>
                        <a:rPr lang="en-US"/>
                        <a:t>Socially Disadvantaged Farmer/Rancher</a:t>
                      </a:r>
                    </a:p>
                  </a:txBody>
                  <a:tcPr/>
                </a:tc>
                <a:tc>
                  <a:txBody>
                    <a:bodyPr/>
                    <a:lstStyle/>
                    <a:p>
                      <a:pPr algn="ctr"/>
                      <a:r>
                        <a:rPr lang="en-US" dirty="0"/>
                        <a:t>5% </a:t>
                      </a:r>
                    </a:p>
                  </a:txBody>
                  <a:tcPr anchor="ctr"/>
                </a:tc>
                <a:extLst>
                  <a:ext uri="{0D108BD9-81ED-4DB2-BD59-A6C34878D82A}">
                    <a16:rowId xmlns:a16="http://schemas.microsoft.com/office/drawing/2014/main" val="1167097506"/>
                  </a:ext>
                </a:extLst>
              </a:tr>
              <a:tr h="481869">
                <a:tc>
                  <a:txBody>
                    <a:bodyPr/>
                    <a:lstStyle/>
                    <a:p>
                      <a:r>
                        <a:rPr lang="en-US" dirty="0"/>
                        <a:t>EQIP-Conservation Incentive Contracts</a:t>
                      </a:r>
                    </a:p>
                  </a:txBody>
                  <a:tcPr/>
                </a:tc>
                <a:tc>
                  <a:txBody>
                    <a:bodyPr/>
                    <a:lstStyle/>
                    <a:p>
                      <a:pPr algn="ctr"/>
                      <a:r>
                        <a:rPr lang="en-US" dirty="0"/>
                        <a:t>5%</a:t>
                      </a:r>
                    </a:p>
                  </a:txBody>
                  <a:tcPr anchor="ctr"/>
                </a:tc>
                <a:extLst>
                  <a:ext uri="{0D108BD9-81ED-4DB2-BD59-A6C34878D82A}">
                    <a16:rowId xmlns:a16="http://schemas.microsoft.com/office/drawing/2014/main" val="303217575"/>
                  </a:ext>
                </a:extLst>
              </a:tr>
            </a:tbl>
          </a:graphicData>
        </a:graphic>
      </p:graphicFrame>
      <p:graphicFrame>
        <p:nvGraphicFramePr>
          <p:cNvPr id="6" name="Content Placeholder 6">
            <a:extLst>
              <a:ext uri="{FF2B5EF4-FFF2-40B4-BE49-F238E27FC236}">
                <a16:creationId xmlns:a16="http://schemas.microsoft.com/office/drawing/2014/main" id="{84C2F48D-D177-254C-3F41-6B6D8624E3D0}"/>
              </a:ext>
            </a:extLst>
          </p:cNvPr>
          <p:cNvGraphicFramePr>
            <a:graphicFrameLocks noGrp="1"/>
          </p:cNvGraphicFramePr>
          <p:nvPr>
            <p:ph idx="1"/>
          </p:nvPr>
        </p:nvGraphicFramePr>
        <p:xfrm>
          <a:off x="-58993" y="1719241"/>
          <a:ext cx="1939412" cy="1732935"/>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Brace 6">
            <a:extLst>
              <a:ext uri="{FF2B5EF4-FFF2-40B4-BE49-F238E27FC236}">
                <a16:creationId xmlns:a16="http://schemas.microsoft.com/office/drawing/2014/main" id="{ED13051E-8530-003D-6D25-23E5E6B3E94C}"/>
              </a:ext>
            </a:extLst>
          </p:cNvPr>
          <p:cNvSpPr/>
          <p:nvPr/>
        </p:nvSpPr>
        <p:spPr>
          <a:xfrm>
            <a:off x="1880419" y="2100473"/>
            <a:ext cx="155448" cy="9144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2531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44C82-B6D9-9457-C8FA-C495929416DB}"/>
            </a:ext>
          </a:extLst>
        </p:cNvPr>
        <p:cNvGrpSpPr/>
        <p:nvPr/>
      </p:nvGrpSpPr>
      <p:grpSpPr>
        <a:xfrm>
          <a:off x="0" y="0"/>
          <a:ext cx="0" cy="0"/>
          <a:chOff x="0" y="0"/>
          <a:chExt cx="0" cy="0"/>
        </a:xfrm>
      </p:grpSpPr>
      <p:graphicFrame>
        <p:nvGraphicFramePr>
          <p:cNvPr id="3" name="Content Placeholder 6">
            <a:extLst>
              <a:ext uri="{FF2B5EF4-FFF2-40B4-BE49-F238E27FC236}">
                <a16:creationId xmlns:a16="http://schemas.microsoft.com/office/drawing/2014/main" id="{816263D9-BF39-C639-CF07-4144EBB528B8}"/>
              </a:ext>
            </a:extLst>
          </p:cNvPr>
          <p:cNvGraphicFramePr>
            <a:graphicFrameLocks noGrp="1"/>
          </p:cNvGraphicFramePr>
          <p:nvPr>
            <p:ph idx="1"/>
          </p:nvPr>
        </p:nvGraphicFramePr>
        <p:xfrm>
          <a:off x="-51618" y="1054510"/>
          <a:ext cx="1939412" cy="17329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E6FA504-4FFB-A8D4-CFBD-630101523C6A}"/>
              </a:ext>
            </a:extLst>
          </p:cNvPr>
          <p:cNvSpPr>
            <a:spLocks noGrp="1"/>
          </p:cNvSpPr>
          <p:nvPr>
            <p:ph type="title"/>
          </p:nvPr>
        </p:nvSpPr>
        <p:spPr>
          <a:xfrm>
            <a:off x="628650" y="788831"/>
            <a:ext cx="7886700" cy="419216"/>
          </a:xfrm>
        </p:spPr>
        <p:txBody>
          <a:bodyPr/>
          <a:lstStyle/>
          <a:p>
            <a:pPr algn="ctr"/>
            <a:r>
              <a:rPr lang="en-US" sz="2800" b="1" dirty="0">
                <a:latin typeface="+mn-lt"/>
              </a:rPr>
              <a:t>FY2024 EQIP Statewide Initiatives</a:t>
            </a:r>
          </a:p>
        </p:txBody>
      </p:sp>
      <p:sp>
        <p:nvSpPr>
          <p:cNvPr id="4" name="Right Brace 3">
            <a:extLst>
              <a:ext uri="{FF2B5EF4-FFF2-40B4-BE49-F238E27FC236}">
                <a16:creationId xmlns:a16="http://schemas.microsoft.com/office/drawing/2014/main" id="{850C05DB-52D8-FFDD-2569-7BE52CBED183}"/>
              </a:ext>
            </a:extLst>
          </p:cNvPr>
          <p:cNvSpPr/>
          <p:nvPr/>
        </p:nvSpPr>
        <p:spPr>
          <a:xfrm>
            <a:off x="1887794" y="1435742"/>
            <a:ext cx="155448" cy="9144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900428A-84A5-BDEB-B219-0DD2FF242AD8}"/>
              </a:ext>
            </a:extLst>
          </p:cNvPr>
          <p:cNvSpPr txBox="1"/>
          <p:nvPr/>
        </p:nvSpPr>
        <p:spPr>
          <a:xfrm>
            <a:off x="2293373" y="1208047"/>
            <a:ext cx="6710517" cy="5447645"/>
          </a:xfrm>
          <a:prstGeom prst="rect">
            <a:avLst/>
          </a:prstGeom>
          <a:noFill/>
        </p:spPr>
        <p:txBody>
          <a:bodyPr wrap="square" numCol="3" rtlCol="0">
            <a:spAutoFit/>
          </a:bodyPr>
          <a:lstStyle/>
          <a:p>
            <a:pPr marL="457200" indent="-457200">
              <a:buFont typeface="Arial" panose="020B0604020202020204" pitchFamily="34" charset="0"/>
              <a:buChar char="•"/>
            </a:pPr>
            <a:r>
              <a:rPr lang="en-US" sz="2400" b="1" dirty="0">
                <a:solidFill>
                  <a:schemeClr val="accent1"/>
                </a:solidFill>
              </a:rPr>
              <a:t>Tribal</a:t>
            </a:r>
          </a:p>
          <a:p>
            <a:pPr marL="457200" indent="-457200">
              <a:buFont typeface="Arial" panose="020B0604020202020204" pitchFamily="34" charset="0"/>
              <a:buChar char="•"/>
            </a:pPr>
            <a:r>
              <a:rPr lang="en-US" sz="2000" dirty="0"/>
              <a:t>EQIP-Conservation Incentive Contracts</a:t>
            </a:r>
          </a:p>
          <a:p>
            <a:pPr marL="457200" indent="-457200">
              <a:buFont typeface="Arial" panose="020B0604020202020204" pitchFamily="34" charset="0"/>
              <a:buChar char="•"/>
            </a:pPr>
            <a:r>
              <a:rPr lang="en-US" sz="2000" dirty="0"/>
              <a:t>Historically Underserved</a:t>
            </a:r>
          </a:p>
          <a:p>
            <a:pPr marL="457200" indent="-457200">
              <a:buFont typeface="Arial" panose="020B0604020202020204" pitchFamily="34" charset="0"/>
              <a:buChar char="•"/>
            </a:pPr>
            <a:r>
              <a:rPr lang="en-US" sz="2000" dirty="0"/>
              <a:t>On-Farm Energy </a:t>
            </a:r>
          </a:p>
          <a:p>
            <a:pPr marL="457200" indent="-457200">
              <a:buFont typeface="Arial" panose="020B0604020202020204" pitchFamily="34" charset="0"/>
              <a:buChar char="•"/>
            </a:pPr>
            <a:r>
              <a:rPr lang="en-US" sz="2000" dirty="0"/>
              <a:t>CA Air Quality</a:t>
            </a:r>
          </a:p>
          <a:p>
            <a:pPr marL="457200" indent="-457200">
              <a:buFont typeface="Arial" panose="020B0604020202020204" pitchFamily="34" charset="0"/>
              <a:buChar char="•"/>
            </a:pPr>
            <a:r>
              <a:rPr lang="en-US" sz="2000" dirty="0"/>
              <a:t>Disaster</a:t>
            </a:r>
          </a:p>
          <a:p>
            <a:pPr marL="457200" indent="-457200">
              <a:buFont typeface="Arial" panose="020B0604020202020204" pitchFamily="34" charset="0"/>
              <a:buChar char="•"/>
            </a:pPr>
            <a:r>
              <a:rPr lang="en-US" sz="2000" dirty="0"/>
              <a:t>Conservation Planning, Design Implementation and Conservation Evaluation and Monitoring Activities</a:t>
            </a:r>
          </a:p>
          <a:p>
            <a:pPr marL="457200" indent="-457200">
              <a:buFont typeface="Arial" panose="020B0604020202020204" pitchFamily="34" charset="0"/>
              <a:buChar char="•"/>
            </a:pPr>
            <a:r>
              <a:rPr lang="en-US" sz="2000" dirty="0"/>
              <a:t>Groundwater Recharge</a:t>
            </a:r>
          </a:p>
          <a:p>
            <a:pPr marL="457200" indent="-457200">
              <a:buFont typeface="Arial" panose="020B0604020202020204" pitchFamily="34" charset="0"/>
              <a:buChar char="•"/>
            </a:pPr>
            <a:r>
              <a:rPr lang="en-US" sz="2000" dirty="0"/>
              <a:t>Water Management Entities</a:t>
            </a:r>
          </a:p>
          <a:p>
            <a:pPr marL="457200" indent="-457200">
              <a:buFont typeface="Arial" panose="020B0604020202020204" pitchFamily="34" charset="0"/>
              <a:buChar char="•"/>
            </a:pPr>
            <a:r>
              <a:rPr lang="en-US" sz="2000" dirty="0"/>
              <a:t>Migratory Bird Resurgence Initiative (match)</a:t>
            </a:r>
          </a:p>
          <a:p>
            <a:pPr marL="457200" indent="-457200">
              <a:buFont typeface="Arial" panose="020B0604020202020204" pitchFamily="34" charset="0"/>
              <a:buChar char="•"/>
            </a:pPr>
            <a:r>
              <a:rPr lang="en-US" sz="2000" dirty="0"/>
              <a:t>Urban Agriculture</a:t>
            </a:r>
          </a:p>
          <a:p>
            <a:pPr marL="457200" indent="-457200">
              <a:buFont typeface="Arial" panose="020B0604020202020204" pitchFamily="34" charset="0"/>
              <a:buChar char="•"/>
            </a:pPr>
            <a:r>
              <a:rPr lang="en-US" sz="2000" dirty="0"/>
              <a:t>National Organic Initiative (NOI)</a:t>
            </a:r>
          </a:p>
          <a:p>
            <a:pPr marL="457200" indent="-457200">
              <a:buFont typeface="Arial" panose="020B0604020202020204" pitchFamily="34" charset="0"/>
              <a:buChar char="•"/>
            </a:pPr>
            <a:r>
              <a:rPr lang="en-US" sz="2000" dirty="0"/>
              <a:t>Tri-Colored Blackbird</a:t>
            </a:r>
          </a:p>
          <a:p>
            <a:pPr marL="457200" indent="-457200">
              <a:buFont typeface="Arial" panose="020B0604020202020204" pitchFamily="34" charset="0"/>
              <a:buChar char="•"/>
            </a:pPr>
            <a:r>
              <a:rPr lang="en-US" sz="2000" dirty="0"/>
              <a:t>Monarch Butterfly</a:t>
            </a:r>
          </a:p>
          <a:p>
            <a:pPr marL="457200" indent="-457200">
              <a:buFont typeface="Arial" panose="020B0604020202020204" pitchFamily="34" charset="0"/>
              <a:buChar char="•"/>
            </a:pPr>
            <a:r>
              <a:rPr lang="en-US" sz="2000" dirty="0"/>
              <a:t>CA Wildlife Habitat</a:t>
            </a:r>
          </a:p>
          <a:p>
            <a:pPr marL="457200" indent="-457200">
              <a:buFont typeface="Arial" panose="020B0604020202020204" pitchFamily="34" charset="0"/>
              <a:buChar char="•"/>
            </a:pPr>
            <a:r>
              <a:rPr lang="en-US" sz="2000" dirty="0"/>
              <a:t>Conservation Innovation Grants (CIG)</a:t>
            </a:r>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endParaRPr lang="en-US" sz="1050" dirty="0"/>
          </a:p>
          <a:p>
            <a:endParaRPr lang="en-US" sz="800" dirty="0"/>
          </a:p>
          <a:p>
            <a:endParaRPr lang="en-US" sz="800" dirty="0"/>
          </a:p>
          <a:p>
            <a:endParaRPr lang="en-US" sz="800" dirty="0"/>
          </a:p>
          <a:p>
            <a:endParaRPr lang="en-US" sz="800" dirty="0"/>
          </a:p>
          <a:p>
            <a:r>
              <a:rPr lang="en-US" sz="800" dirty="0"/>
              <a:t> </a:t>
            </a:r>
          </a:p>
          <a:p>
            <a:endParaRPr lang="en-US" sz="800" dirty="0"/>
          </a:p>
          <a:p>
            <a:endParaRPr lang="en-US" sz="1000" dirty="0"/>
          </a:p>
        </p:txBody>
      </p:sp>
    </p:spTree>
    <p:extLst>
      <p:ext uri="{BB962C8B-B14F-4D97-AF65-F5344CB8AC3E}">
        <p14:creationId xmlns:p14="http://schemas.microsoft.com/office/powerpoint/2010/main" val="3175182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6D97-CEFA-347D-7212-AB5852898442}"/>
              </a:ext>
            </a:extLst>
          </p:cNvPr>
          <p:cNvSpPr>
            <a:spLocks noGrp="1"/>
          </p:cNvSpPr>
          <p:nvPr>
            <p:ph type="title"/>
          </p:nvPr>
        </p:nvSpPr>
        <p:spPr>
          <a:xfrm>
            <a:off x="628650" y="852256"/>
            <a:ext cx="7886700" cy="596836"/>
          </a:xfrm>
        </p:spPr>
        <p:txBody>
          <a:bodyPr/>
          <a:lstStyle/>
          <a:p>
            <a:pPr algn="ctr"/>
            <a:r>
              <a:rPr lang="en-US" sz="3200" b="1" dirty="0">
                <a:latin typeface="+mn-lt"/>
              </a:rPr>
              <a:t>FY2024 EQIP Farm Bill Tribal Ranking Pool</a:t>
            </a:r>
            <a:br>
              <a:rPr lang="en-US" sz="3200" b="1" dirty="0">
                <a:latin typeface="+mn-lt"/>
              </a:rPr>
            </a:br>
            <a:r>
              <a:rPr lang="en-US" sz="3200" b="1" dirty="0">
                <a:latin typeface="+mn-lt"/>
              </a:rPr>
              <a:t>Allocation: $1M</a:t>
            </a:r>
            <a:br>
              <a:rPr lang="en-US" sz="3200" b="1" dirty="0">
                <a:latin typeface="+mn-lt"/>
              </a:rPr>
            </a:br>
            <a:endParaRPr lang="en-US" sz="3200" dirty="0"/>
          </a:p>
        </p:txBody>
      </p:sp>
      <p:graphicFrame>
        <p:nvGraphicFramePr>
          <p:cNvPr id="6" name="Content Placeholder 5">
            <a:extLst>
              <a:ext uri="{FF2B5EF4-FFF2-40B4-BE49-F238E27FC236}">
                <a16:creationId xmlns:a16="http://schemas.microsoft.com/office/drawing/2014/main" id="{9C43F344-3EFA-C2FF-997B-5549E5A091B2}"/>
              </a:ext>
            </a:extLst>
          </p:cNvPr>
          <p:cNvGraphicFramePr>
            <a:graphicFrameLocks noGrp="1"/>
          </p:cNvGraphicFramePr>
          <p:nvPr>
            <p:ph idx="1"/>
            <p:extLst>
              <p:ext uri="{D42A27DB-BD31-4B8C-83A1-F6EECF244321}">
                <p14:modId xmlns:p14="http://schemas.microsoft.com/office/powerpoint/2010/main" val="3235567010"/>
              </p:ext>
            </p:extLst>
          </p:nvPr>
        </p:nvGraphicFramePr>
        <p:xfrm>
          <a:off x="628650" y="1518834"/>
          <a:ext cx="7886700" cy="46581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15BA21F-8E45-E8BE-3560-60D0FB44A1DE}"/>
              </a:ext>
            </a:extLst>
          </p:cNvPr>
          <p:cNvSpPr txBox="1"/>
          <p:nvPr/>
        </p:nvSpPr>
        <p:spPr>
          <a:xfrm>
            <a:off x="3277893" y="3440274"/>
            <a:ext cx="2262753" cy="461665"/>
          </a:xfrm>
          <a:prstGeom prst="rect">
            <a:avLst/>
          </a:prstGeom>
          <a:noFill/>
        </p:spPr>
        <p:txBody>
          <a:bodyPr wrap="square" rtlCol="0">
            <a:spAutoFit/>
          </a:bodyPr>
          <a:lstStyle/>
          <a:p>
            <a:pPr algn="ctr"/>
            <a:r>
              <a:rPr lang="en-US" sz="2400" b="1" dirty="0">
                <a:solidFill>
                  <a:srgbClr val="00B050"/>
                </a:solidFill>
              </a:rPr>
              <a:t>$483,481</a:t>
            </a:r>
            <a:endParaRPr lang="en-US" b="1" dirty="0">
              <a:solidFill>
                <a:srgbClr val="00B050"/>
              </a:solidFill>
            </a:endParaRPr>
          </a:p>
        </p:txBody>
      </p:sp>
      <p:sp>
        <p:nvSpPr>
          <p:cNvPr id="8" name="TextBox 7">
            <a:extLst>
              <a:ext uri="{FF2B5EF4-FFF2-40B4-BE49-F238E27FC236}">
                <a16:creationId xmlns:a16="http://schemas.microsoft.com/office/drawing/2014/main" id="{0CD98568-E85A-773E-A536-DAD877C0030A}"/>
              </a:ext>
            </a:extLst>
          </p:cNvPr>
          <p:cNvSpPr txBox="1"/>
          <p:nvPr/>
        </p:nvSpPr>
        <p:spPr>
          <a:xfrm>
            <a:off x="7012016" y="3440274"/>
            <a:ext cx="2262753" cy="461665"/>
          </a:xfrm>
          <a:prstGeom prst="rect">
            <a:avLst/>
          </a:prstGeom>
          <a:noFill/>
        </p:spPr>
        <p:txBody>
          <a:bodyPr wrap="square" rtlCol="0">
            <a:spAutoFit/>
          </a:bodyPr>
          <a:lstStyle/>
          <a:p>
            <a:pPr algn="ctr"/>
            <a:r>
              <a:rPr lang="en-US" sz="2400" b="1" dirty="0">
                <a:solidFill>
                  <a:srgbClr val="00B050"/>
                </a:solidFill>
              </a:rPr>
              <a:t>$413,466</a:t>
            </a:r>
            <a:endParaRPr lang="en-US" b="1" dirty="0">
              <a:solidFill>
                <a:srgbClr val="00B050"/>
              </a:solidFill>
            </a:endParaRPr>
          </a:p>
        </p:txBody>
      </p:sp>
      <p:sp>
        <p:nvSpPr>
          <p:cNvPr id="9" name="Right Brace 8">
            <a:extLst>
              <a:ext uri="{FF2B5EF4-FFF2-40B4-BE49-F238E27FC236}">
                <a16:creationId xmlns:a16="http://schemas.microsoft.com/office/drawing/2014/main" id="{8C2D676D-9AFD-9D93-139D-9AB5AB5A476C}"/>
              </a:ext>
            </a:extLst>
          </p:cNvPr>
          <p:cNvSpPr/>
          <p:nvPr/>
        </p:nvSpPr>
        <p:spPr>
          <a:xfrm>
            <a:off x="6532536" y="2115519"/>
            <a:ext cx="216976" cy="9066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81A3B9D-C4AB-E1AF-5240-EC0A80998B1C}"/>
              </a:ext>
            </a:extLst>
          </p:cNvPr>
          <p:cNvSpPr txBox="1"/>
          <p:nvPr/>
        </p:nvSpPr>
        <p:spPr>
          <a:xfrm>
            <a:off x="6749512" y="2115519"/>
            <a:ext cx="1852047" cy="738664"/>
          </a:xfrm>
          <a:prstGeom prst="rect">
            <a:avLst/>
          </a:prstGeom>
          <a:noFill/>
        </p:spPr>
        <p:txBody>
          <a:bodyPr wrap="square" rtlCol="0">
            <a:spAutoFit/>
          </a:bodyPr>
          <a:lstStyle/>
          <a:p>
            <a:r>
              <a:rPr lang="en-US" sz="1400" b="1" dirty="0"/>
              <a:t>Funded in other ranking pools $434,877</a:t>
            </a:r>
          </a:p>
        </p:txBody>
      </p:sp>
    </p:spTree>
    <p:extLst>
      <p:ext uri="{BB962C8B-B14F-4D97-AF65-F5344CB8AC3E}">
        <p14:creationId xmlns:p14="http://schemas.microsoft.com/office/powerpoint/2010/main" val="4190956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CCFE4-52B9-B4C1-BFBB-431BDF452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EC8D0-979F-E0D5-0A87-AED85A9CB8C3}"/>
              </a:ext>
            </a:extLst>
          </p:cNvPr>
          <p:cNvSpPr>
            <a:spLocks noGrp="1"/>
          </p:cNvSpPr>
          <p:nvPr>
            <p:ph type="title"/>
          </p:nvPr>
        </p:nvSpPr>
        <p:spPr/>
        <p:txBody>
          <a:bodyPr/>
          <a:lstStyle/>
          <a:p>
            <a:r>
              <a:rPr lang="en-US" dirty="0"/>
              <a:t>FY24 EQIP Inflation Reduction Act (IRA) Tribal Allocations &amp; Applications</a:t>
            </a:r>
            <a:br>
              <a:rPr lang="en-US" dirty="0"/>
            </a:br>
            <a:br>
              <a:rPr lang="en-US" dirty="0"/>
            </a:br>
            <a:endParaRPr lang="en-US" dirty="0"/>
          </a:p>
        </p:txBody>
      </p:sp>
    </p:spTree>
    <p:extLst>
      <p:ext uri="{BB962C8B-B14F-4D97-AF65-F5344CB8AC3E}">
        <p14:creationId xmlns:p14="http://schemas.microsoft.com/office/powerpoint/2010/main" val="1335321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9A8727CAC4EE41AFB3C25878D42E51" ma:contentTypeVersion="3" ma:contentTypeDescription="Create a new document." ma:contentTypeScope="" ma:versionID="1827b914b158940ae0f2f779968cc5a4">
  <xsd:schema xmlns:xsd="http://www.w3.org/2001/XMLSchema" xmlns:xs="http://www.w3.org/2001/XMLSchema" xmlns:p="http://schemas.microsoft.com/office/2006/metadata/properties" xmlns:ns2="fb98b740-1b61-4ac3-9b3d-5d4a95dce5c5" targetNamespace="http://schemas.microsoft.com/office/2006/metadata/properties" ma:root="true" ma:fieldsID="3d62341e421fa23f25fba0ea3c40e3ab" ns2:_="">
    <xsd:import namespace="fb98b740-1b61-4ac3-9b3d-5d4a95dce5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8b740-1b61-4ac3-9b3d-5d4a95dce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B12FAB-86B5-4453-9BC9-755D272EF539}">
  <ds:schemaRefs>
    <ds:schemaRef ds:uri="http://schemas.microsoft.com/sharepoint/v3/contenttype/forms"/>
  </ds:schemaRefs>
</ds:datastoreItem>
</file>

<file path=customXml/itemProps2.xml><?xml version="1.0" encoding="utf-8"?>
<ds:datastoreItem xmlns:ds="http://schemas.openxmlformats.org/officeDocument/2006/customXml" ds:itemID="{BF9C9A98-6909-4FB6-9F17-A81037B277E3}">
  <ds:schemaRef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purl.org/dc/dcmitype/"/>
    <ds:schemaRef ds:uri="http://schemas.openxmlformats.org/package/2006/metadata/core-properties"/>
    <ds:schemaRef ds:uri="fb98b740-1b61-4ac3-9b3d-5d4a95dce5c5"/>
    <ds:schemaRef ds:uri="http://schemas.microsoft.com/office/2006/metadata/properties"/>
  </ds:schemaRefs>
</ds:datastoreItem>
</file>

<file path=customXml/itemProps3.xml><?xml version="1.0" encoding="utf-8"?>
<ds:datastoreItem xmlns:ds="http://schemas.openxmlformats.org/officeDocument/2006/customXml" ds:itemID="{48CF3ED6-94B1-45E4-9B28-672DB1EB3C29}">
  <ds:schemaRefs>
    <ds:schemaRef ds:uri="fb98b740-1b61-4ac3-9b3d-5d4a95dce5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1721</TotalTime>
  <Words>1027</Words>
  <Application>Microsoft Office PowerPoint</Application>
  <PresentationFormat>On-screen Show (4:3)</PresentationFormat>
  <Paragraphs>181</Paragraphs>
  <Slides>18</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Calibri Light</vt:lpstr>
      <vt:lpstr>Open Sans Extrabold</vt:lpstr>
      <vt:lpstr>Segoe UI</vt:lpstr>
      <vt:lpstr>Custom Design</vt:lpstr>
      <vt:lpstr>1_Custom Design</vt:lpstr>
      <vt:lpstr>2_Custom Design</vt:lpstr>
      <vt:lpstr>3_Custom Design</vt:lpstr>
      <vt:lpstr>FY 2024 Tribal  Program Summary  California NRCS</vt:lpstr>
      <vt:lpstr>Programs Discussion Topics</vt:lpstr>
      <vt:lpstr>FY24 EQIP Farm Bill Tribal Allocations &amp; Applications  </vt:lpstr>
      <vt:lpstr>FY2024 Farm Bill Allocations</vt:lpstr>
      <vt:lpstr>FY2024 EQIP National Initiatives</vt:lpstr>
      <vt:lpstr>EQIP Farm Bill  Allocation Requirements</vt:lpstr>
      <vt:lpstr>FY2024 EQIP Statewide Initiatives</vt:lpstr>
      <vt:lpstr>FY2024 EQIP Farm Bill Tribal Ranking Pool Allocation: $1M </vt:lpstr>
      <vt:lpstr>FY24 EQIP Inflation Reduction Act (IRA) Tribal Allocations &amp; Applications  </vt:lpstr>
      <vt:lpstr>Inflation Reduction Act (IRA)</vt:lpstr>
      <vt:lpstr>Inflation Reduction Act (IRA) Example Mitigation Activities</vt:lpstr>
      <vt:lpstr>FY2024 Inflation Reduction Act (IRA) Allocations</vt:lpstr>
      <vt:lpstr>EQIP-IRA Allocation Requirements</vt:lpstr>
      <vt:lpstr>FY2024 EQIP-IRA Strategy </vt:lpstr>
      <vt:lpstr>FY2024 EQIP-IRA Strategy ACT NOW</vt:lpstr>
      <vt:lpstr>FY2024 EQIP IRA Tribal Ranking Pool </vt:lpstr>
      <vt:lpstr>FY2024 EQIP Deadlines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Steinberg, Brandon - NRCS, Temple, TX</dc:creator>
  <cp:lastModifiedBy>Ganoung, Jenna - FPAC-NRCS, CA</cp:lastModifiedBy>
  <cp:revision>2</cp:revision>
  <cp:lastPrinted>2023-11-08T00:07:37Z</cp:lastPrinted>
  <dcterms:created xsi:type="dcterms:W3CDTF">2023-02-14T19:25:37Z</dcterms:created>
  <dcterms:modified xsi:type="dcterms:W3CDTF">2024-04-11T16:21:35Z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0x010100C09A8727CAC4EE41AFB3C25878D42E51</vt:lpwstr>
  </property>
</Properties>
</file>