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713" r:id="rId5"/>
    <p:sldMasterId id="2147483726" r:id="rId6"/>
    <p:sldMasterId id="2147483730" r:id="rId7"/>
  </p:sldMasterIdLst>
  <p:notesMasterIdLst>
    <p:notesMasterId r:id="rId21"/>
  </p:notesMasterIdLst>
  <p:sldIdLst>
    <p:sldId id="2425" r:id="rId8"/>
    <p:sldId id="2770" r:id="rId9"/>
    <p:sldId id="2771" r:id="rId10"/>
    <p:sldId id="2772" r:id="rId11"/>
    <p:sldId id="2773" r:id="rId12"/>
    <p:sldId id="2774" r:id="rId13"/>
    <p:sldId id="2775" r:id="rId14"/>
    <p:sldId id="2780" r:id="rId15"/>
    <p:sldId id="2776" r:id="rId16"/>
    <p:sldId id="2778" r:id="rId17"/>
    <p:sldId id="2777" r:id="rId18"/>
    <p:sldId id="2779" r:id="rId19"/>
    <p:sldId id="2574" r:id="rId20"/>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dirty="0"/>
          </a:p>
        </p:txBody>
      </p:sp>
      <p:sp>
        <p:nvSpPr>
          <p:cNvPr id="3" name="Date Placeholder 2"/>
          <p:cNvSpPr>
            <a:spLocks noGrp="1"/>
          </p:cNvSpPr>
          <p:nvPr>
            <p:ph type="dt" idx="1"/>
          </p:nvPr>
        </p:nvSpPr>
        <p:spPr>
          <a:xfrm>
            <a:off x="3927775" y="0"/>
            <a:ext cx="3004820" cy="462611"/>
          </a:xfrm>
          <a:prstGeom prst="rect">
            <a:avLst/>
          </a:prstGeom>
        </p:spPr>
        <p:txBody>
          <a:bodyPr vert="horz" lIns="92309" tIns="46154" rIns="92309" bIns="46154" rtlCol="0"/>
          <a:lstStyle>
            <a:lvl1pPr algn="r">
              <a:defRPr sz="1200"/>
            </a:lvl1pPr>
          </a:lstStyle>
          <a:p>
            <a:fld id="{F031DFF6-110D-484D-979A-66161F3F9173}" type="datetimeFigureOut">
              <a:rPr lang="en-US" smtClean="0"/>
              <a:t>4/5/2024</a:t>
            </a:fld>
            <a:endParaRPr lang="en-US" dirty="0"/>
          </a:p>
        </p:txBody>
      </p:sp>
      <p:sp>
        <p:nvSpPr>
          <p:cNvPr id="4" name="Slide Image Placeholder 3"/>
          <p:cNvSpPr>
            <a:spLocks noGrp="1" noRot="1" noChangeAspect="1"/>
          </p:cNvSpPr>
          <p:nvPr>
            <p:ph type="sldImg" idx="2"/>
          </p:nvPr>
        </p:nvSpPr>
        <p:spPr>
          <a:xfrm>
            <a:off x="1392238" y="1152525"/>
            <a:ext cx="4149725" cy="3111500"/>
          </a:xfrm>
          <a:prstGeom prst="rect">
            <a:avLst/>
          </a:prstGeom>
          <a:noFill/>
          <a:ln w="12700">
            <a:solidFill>
              <a:prstClr val="black"/>
            </a:solidFill>
          </a:ln>
        </p:spPr>
        <p:txBody>
          <a:bodyPr vert="horz" lIns="92309" tIns="46154" rIns="92309" bIns="46154" rtlCol="0" anchor="ctr"/>
          <a:lstStyle/>
          <a:p>
            <a:endParaRPr lang="en-US" dirty="0"/>
          </a:p>
        </p:txBody>
      </p:sp>
      <p:sp>
        <p:nvSpPr>
          <p:cNvPr id="5" name="Notes Placeholder 4"/>
          <p:cNvSpPr>
            <a:spLocks noGrp="1"/>
          </p:cNvSpPr>
          <p:nvPr>
            <p:ph type="body" sz="quarter" idx="3"/>
          </p:nvPr>
        </p:nvSpPr>
        <p:spPr>
          <a:xfrm>
            <a:off x="693420" y="4437221"/>
            <a:ext cx="5547360" cy="3630454"/>
          </a:xfrm>
          <a:prstGeom prst="rect">
            <a:avLst/>
          </a:prstGeom>
        </p:spPr>
        <p:txBody>
          <a:bodyPr vert="horz" lIns="92309" tIns="46154" rIns="92309" bIns="461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5" y="8757590"/>
            <a:ext cx="3004820" cy="462610"/>
          </a:xfrm>
          <a:prstGeom prst="rect">
            <a:avLst/>
          </a:prstGeom>
        </p:spPr>
        <p:txBody>
          <a:bodyPr vert="horz" lIns="92309" tIns="46154" rIns="92309" bIns="46154" rtlCol="0" anchor="b"/>
          <a:lstStyle>
            <a:lvl1pPr algn="r">
              <a:defRPr sz="1200"/>
            </a:lvl1pPr>
          </a:lstStyle>
          <a:p>
            <a:fld id="{C7B3940A-CE41-4A12-94F8-883C55210545}" type="slidenum">
              <a:rPr lang="en-US" smtClean="0"/>
              <a:t>‹#›</a:t>
            </a:fld>
            <a:endParaRPr lang="en-US" dirty="0"/>
          </a:p>
        </p:txBody>
      </p:sp>
    </p:spTree>
    <p:extLst>
      <p:ext uri="{BB962C8B-B14F-4D97-AF65-F5344CB8AC3E}">
        <p14:creationId xmlns:p14="http://schemas.microsoft.com/office/powerpoint/2010/main" val="162850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2238" y="1152525"/>
            <a:ext cx="4149725" cy="3111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57518">
              <a:defRPr/>
            </a:pPr>
            <a:fld id="{C073264F-EC0C-4003-BF51-773058DC71E9}" type="slidenum">
              <a:rPr lang="en-US">
                <a:solidFill>
                  <a:prstClr val="black"/>
                </a:solidFill>
                <a:latin typeface="Calibri" panose="020F0502020204030204"/>
              </a:rPr>
              <a:pPr defTabSz="957518">
                <a:defRPr/>
              </a:pPr>
              <a:t>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774214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74024-EEE0-DC40-B528-D5AD762A68D0}"/>
              </a:ext>
            </a:extLst>
          </p:cNvPr>
          <p:cNvSpPr>
            <a:spLocks noGrp="1"/>
          </p:cNvSpPr>
          <p:nvPr>
            <p:ph type="title"/>
          </p:nvPr>
        </p:nvSpPr>
        <p:spPr>
          <a:xfrm>
            <a:off x="285750" y="1692119"/>
            <a:ext cx="4949190" cy="3124835"/>
          </a:xfrm>
          <a:prstGeom prst="rect">
            <a:avLst/>
          </a:prstGeom>
        </p:spPr>
        <p:txBody>
          <a:bodyPr/>
          <a:lstStyle>
            <a:lvl1pPr>
              <a:defRPr b="1" i="0">
                <a:solidFill>
                  <a:schemeClr val="bg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r>
              <a:rPr lang="en-US"/>
              <a:t>Click to edit Master title style</a:t>
            </a:r>
          </a:p>
        </p:txBody>
      </p:sp>
    </p:spTree>
    <p:extLst>
      <p:ext uri="{BB962C8B-B14F-4D97-AF65-F5344CB8AC3E}">
        <p14:creationId xmlns:p14="http://schemas.microsoft.com/office/powerpoint/2010/main" val="59344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0386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17411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05313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74024-EEE0-DC40-B528-D5AD762A68D0}"/>
              </a:ext>
            </a:extLst>
          </p:cNvPr>
          <p:cNvSpPr>
            <a:spLocks noGrp="1"/>
          </p:cNvSpPr>
          <p:nvPr>
            <p:ph type="title"/>
          </p:nvPr>
        </p:nvSpPr>
        <p:spPr>
          <a:xfrm>
            <a:off x="285750" y="1692119"/>
            <a:ext cx="4949190" cy="3124835"/>
          </a:xfrm>
          <a:prstGeom prst="rect">
            <a:avLst/>
          </a:prstGeom>
        </p:spPr>
        <p:txBody>
          <a:bodyPr/>
          <a:lstStyle>
            <a:lvl1pPr>
              <a:defRPr b="1" i="0">
                <a:solidFill>
                  <a:schemeClr val="bg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r>
              <a:rPr lang="en-US"/>
              <a:t>Click to edit Master title style</a:t>
            </a:r>
          </a:p>
        </p:txBody>
      </p:sp>
    </p:spTree>
    <p:extLst>
      <p:ext uri="{BB962C8B-B14F-4D97-AF65-F5344CB8AC3E}">
        <p14:creationId xmlns:p14="http://schemas.microsoft.com/office/powerpoint/2010/main" val="2268818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57391-97B3-4857-B423-2E8D28E00A53}"/>
              </a:ext>
            </a:extLst>
          </p:cNvPr>
          <p:cNvSpPr>
            <a:spLocks noGrp="1"/>
          </p:cNvSpPr>
          <p:nvPr>
            <p:ph type="title"/>
          </p:nvPr>
        </p:nvSpPr>
        <p:spPr>
          <a:xfrm>
            <a:off x="628650" y="852256"/>
            <a:ext cx="7886700" cy="838432"/>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1EEB0F73-D19C-4FC2-83F0-06EB1D55FD94}"/>
              </a:ext>
            </a:extLst>
          </p:cNvPr>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2365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57391-97B3-4857-B423-2E8D28E00A53}"/>
              </a:ext>
            </a:extLst>
          </p:cNvPr>
          <p:cNvSpPr>
            <a:spLocks noGrp="1"/>
          </p:cNvSpPr>
          <p:nvPr>
            <p:ph type="title"/>
          </p:nvPr>
        </p:nvSpPr>
        <p:spPr>
          <a:xfrm>
            <a:off x="628650" y="852256"/>
            <a:ext cx="7886700" cy="838432"/>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1EEB0F73-D19C-4FC2-83F0-06EB1D55FD94}"/>
              </a:ext>
            </a:extLst>
          </p:cNvPr>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256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2326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74024-EEE0-DC40-B528-D5AD762A68D0}"/>
              </a:ext>
            </a:extLst>
          </p:cNvPr>
          <p:cNvSpPr>
            <a:spLocks noGrp="1"/>
          </p:cNvSpPr>
          <p:nvPr>
            <p:ph type="title"/>
          </p:nvPr>
        </p:nvSpPr>
        <p:spPr>
          <a:xfrm>
            <a:off x="285750" y="1576707"/>
            <a:ext cx="4949190" cy="3124835"/>
          </a:xfrm>
          <a:prstGeom prst="rect">
            <a:avLst/>
          </a:prstGeom>
        </p:spPr>
        <p:txBody>
          <a:bodyPr/>
          <a:lstStyle>
            <a:lvl1pPr>
              <a:defRPr b="1" i="0">
                <a:solidFill>
                  <a:schemeClr val="bg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stStyle>
          <a:p>
            <a:r>
              <a:rPr lang="en-US"/>
              <a:t>Click to edit Master title style</a:t>
            </a:r>
          </a:p>
        </p:txBody>
      </p:sp>
    </p:spTree>
    <p:extLst>
      <p:ext uri="{BB962C8B-B14F-4D97-AF65-F5344CB8AC3E}">
        <p14:creationId xmlns:p14="http://schemas.microsoft.com/office/powerpoint/2010/main" val="288365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8655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5406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1046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36317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22057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62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322731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55706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2.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29CBDB2-7343-EE47-9C7A-673AAA3A63F6}"/>
              </a:ext>
            </a:extLst>
          </p:cNvPr>
          <p:cNvPicPr>
            <a:picLocks noChangeAspect="1"/>
          </p:cNvPicPr>
          <p:nvPr userDrawn="1"/>
        </p:nvPicPr>
        <p:blipFill>
          <a:blip r:embed="rId3"/>
          <a:stretch>
            <a:fillRect/>
          </a:stretch>
        </p:blipFill>
        <p:spPr>
          <a:xfrm>
            <a:off x="0" y="0"/>
            <a:ext cx="9144000" cy="6858000"/>
          </a:xfrm>
          <a:prstGeom prst="rect">
            <a:avLst/>
          </a:prstGeom>
        </p:spPr>
      </p:pic>
      <p:pic>
        <p:nvPicPr>
          <p:cNvPr id="10" name="Picture 9">
            <a:extLst>
              <a:ext uri="{FF2B5EF4-FFF2-40B4-BE49-F238E27FC236}">
                <a16:creationId xmlns:a16="http://schemas.microsoft.com/office/drawing/2014/main" id="{48B93871-CE55-594D-BF02-62C95185827C}"/>
              </a:ext>
            </a:extLst>
          </p:cNvPr>
          <p:cNvPicPr>
            <a:picLocks noChangeAspect="1"/>
          </p:cNvPicPr>
          <p:nvPr userDrawn="1"/>
        </p:nvPicPr>
        <p:blipFill>
          <a:blip r:embed="rId4"/>
          <a:stretch>
            <a:fillRect/>
          </a:stretch>
        </p:blipFill>
        <p:spPr>
          <a:xfrm>
            <a:off x="5572762" y="6355080"/>
            <a:ext cx="3454400" cy="381000"/>
          </a:xfrm>
          <a:prstGeom prst="rect">
            <a:avLst/>
          </a:prstGeom>
        </p:spPr>
      </p:pic>
    </p:spTree>
    <p:extLst>
      <p:ext uri="{BB962C8B-B14F-4D97-AF65-F5344CB8AC3E}">
        <p14:creationId xmlns:p14="http://schemas.microsoft.com/office/powerpoint/2010/main" val="1032568188"/>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4/5/2024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7" name="Picture 6">
            <a:extLst>
              <a:ext uri="{FF2B5EF4-FFF2-40B4-BE49-F238E27FC236}">
                <a16:creationId xmlns:a16="http://schemas.microsoft.com/office/drawing/2014/main" id="{C96CE04E-FC40-A2FD-48BA-899158E9C5B8}"/>
              </a:ext>
            </a:extLst>
          </p:cNvPr>
          <p:cNvPicPr>
            <a:picLocks noChangeAspect="1"/>
          </p:cNvPicPr>
          <p:nvPr userDrawn="1"/>
        </p:nvPicPr>
        <p:blipFill>
          <a:blip r:embed="rId14"/>
          <a:stretch>
            <a:fillRect/>
          </a:stretch>
        </p:blipFill>
        <p:spPr>
          <a:xfrm>
            <a:off x="0" y="0"/>
            <a:ext cx="9144000" cy="6858000"/>
          </a:xfrm>
          <a:prstGeom prst="rect">
            <a:avLst/>
          </a:prstGeom>
        </p:spPr>
      </p:pic>
      <p:pic>
        <p:nvPicPr>
          <p:cNvPr id="8" name="Picture 7">
            <a:extLst>
              <a:ext uri="{FF2B5EF4-FFF2-40B4-BE49-F238E27FC236}">
                <a16:creationId xmlns:a16="http://schemas.microsoft.com/office/drawing/2014/main" id="{BAF25AE1-C7F8-B2FE-6122-6B70AFC2F40A}"/>
              </a:ext>
            </a:extLst>
          </p:cNvPr>
          <p:cNvPicPr>
            <a:picLocks noChangeAspect="1"/>
          </p:cNvPicPr>
          <p:nvPr userDrawn="1"/>
        </p:nvPicPr>
        <p:blipFill>
          <a:blip r:embed="rId15"/>
          <a:stretch>
            <a:fillRect/>
          </a:stretch>
        </p:blipFill>
        <p:spPr>
          <a:xfrm>
            <a:off x="5572762" y="6355080"/>
            <a:ext cx="3454400" cy="381000"/>
          </a:xfrm>
          <a:prstGeom prst="rect">
            <a:avLst/>
          </a:prstGeom>
        </p:spPr>
      </p:pic>
    </p:spTree>
    <p:extLst>
      <p:ext uri="{BB962C8B-B14F-4D97-AF65-F5344CB8AC3E}">
        <p14:creationId xmlns:p14="http://schemas.microsoft.com/office/powerpoint/2010/main" val="214909946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90C6132-39F6-844C-870A-E1823458DCAB}"/>
              </a:ext>
            </a:extLst>
          </p:cNvPr>
          <p:cNvPicPr>
            <a:picLocks noChangeAspect="1"/>
          </p:cNvPicPr>
          <p:nvPr userDrawn="1"/>
        </p:nvPicPr>
        <p:blipFill rotWithShape="1">
          <a:blip r:embed="rId5"/>
          <a:srcRect r="15048" b="5502"/>
          <a:stretch/>
        </p:blipFill>
        <p:spPr>
          <a:xfrm>
            <a:off x="0" y="0"/>
            <a:ext cx="9144000" cy="7628709"/>
          </a:xfrm>
          <a:prstGeom prst="rect">
            <a:avLst/>
          </a:prstGeom>
        </p:spPr>
      </p:pic>
    </p:spTree>
    <p:extLst>
      <p:ext uri="{BB962C8B-B14F-4D97-AF65-F5344CB8AC3E}">
        <p14:creationId xmlns:p14="http://schemas.microsoft.com/office/powerpoint/2010/main" val="418587701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29CBDB2-7343-EE47-9C7A-673AAA3A63F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0" name="Picture 9">
            <a:extLst>
              <a:ext uri="{FF2B5EF4-FFF2-40B4-BE49-F238E27FC236}">
                <a16:creationId xmlns:a16="http://schemas.microsoft.com/office/drawing/2014/main" id="{48B93871-CE55-594D-BF02-62C95185827C}"/>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572761" y="6355080"/>
            <a:ext cx="3454400" cy="381000"/>
          </a:xfrm>
          <a:prstGeom prst="rect">
            <a:avLst/>
          </a:prstGeom>
        </p:spPr>
      </p:pic>
    </p:spTree>
    <p:extLst>
      <p:ext uri="{BB962C8B-B14F-4D97-AF65-F5344CB8AC3E}">
        <p14:creationId xmlns:p14="http://schemas.microsoft.com/office/powerpoint/2010/main" val="2679317650"/>
      </p:ext>
    </p:extLst>
  </p:cSld>
  <p:clrMap bg1="lt1" tx1="dk1" bg2="lt2" tx2="dk2" accent1="accent1" accent2="accent2" accent3="accent3" accent4="accent4" accent5="accent5" accent6="accent6" hlink="hlink" folHlink="folHlink"/>
  <p:sldLayoutIdLst>
    <p:sldLayoutId id="2147483731"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hyperlink" Target="http://program.intake@usda.gov/" TargetMode="External"/><Relationship Id="rId2" Type="http://schemas.openxmlformats.org/officeDocument/2006/relationships/hyperlink" Target="https://www.ascr.usda.gov/how-file-program-discrimination-complaint" TargetMode="Externa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359982-5FB7-436E-9A72-AC011E729FF3}"/>
              </a:ext>
            </a:extLst>
          </p:cNvPr>
          <p:cNvSpPr>
            <a:spLocks noGrp="1"/>
          </p:cNvSpPr>
          <p:nvPr>
            <p:ph type="title"/>
          </p:nvPr>
        </p:nvSpPr>
        <p:spPr/>
        <p:txBody>
          <a:bodyPr>
            <a:normAutofit fontScale="90000"/>
          </a:bodyPr>
          <a:lstStyle/>
          <a:p>
            <a:pPr algn="ctr"/>
            <a:r>
              <a:rPr lang="en-US" sz="3200" dirty="0"/>
              <a:t>April 2024</a:t>
            </a:r>
            <a:br>
              <a:rPr lang="en-US" sz="3200" dirty="0"/>
            </a:br>
            <a:r>
              <a:rPr lang="en-US" sz="3200" dirty="0"/>
              <a:t>Conservation Stewardship Program (CSP)</a:t>
            </a:r>
            <a:br>
              <a:rPr lang="en-US" sz="3200" dirty="0"/>
            </a:br>
            <a:br>
              <a:rPr lang="en-US" sz="3200" dirty="0"/>
            </a:br>
            <a:br>
              <a:rPr lang="en-US" sz="3200" dirty="0"/>
            </a:br>
            <a:r>
              <a:rPr lang="en-US" sz="3200" dirty="0"/>
              <a:t>California NRCS</a:t>
            </a:r>
          </a:p>
        </p:txBody>
      </p:sp>
      <p:sp>
        <p:nvSpPr>
          <p:cNvPr id="2" name="TextBox 1">
            <a:extLst>
              <a:ext uri="{FF2B5EF4-FFF2-40B4-BE49-F238E27FC236}">
                <a16:creationId xmlns:a16="http://schemas.microsoft.com/office/drawing/2014/main" id="{9E2DB8BF-4A90-7638-B3CD-DEB6A30E8B8D}"/>
              </a:ext>
            </a:extLst>
          </p:cNvPr>
          <p:cNvSpPr txBox="1"/>
          <p:nvPr/>
        </p:nvSpPr>
        <p:spPr>
          <a:xfrm>
            <a:off x="5811293" y="4829896"/>
            <a:ext cx="2661306" cy="404085"/>
          </a:xfrm>
          <a:prstGeom prst="rect">
            <a:avLst/>
          </a:prstGeom>
          <a:noFill/>
        </p:spPr>
        <p:txBody>
          <a:bodyPr wrap="none" rtlCol="0">
            <a:spAutoFit/>
          </a:bodyPr>
          <a:lstStyle/>
          <a:p>
            <a:pPr>
              <a:defRPr/>
            </a:pPr>
            <a:r>
              <a:rPr lang="en-US" sz="1013" b="1" dirty="0">
                <a:solidFill>
                  <a:prstClr val="white"/>
                </a:solidFill>
                <a:latin typeface="Calibri" panose="020F0502020204030204"/>
              </a:rPr>
              <a:t>Brandon Bates</a:t>
            </a:r>
          </a:p>
          <a:p>
            <a:pPr>
              <a:defRPr/>
            </a:pPr>
            <a:r>
              <a:rPr lang="en-US" sz="1013" b="1" dirty="0">
                <a:solidFill>
                  <a:prstClr val="white"/>
                </a:solidFill>
                <a:latin typeface="Calibri" panose="020F0502020204030204"/>
              </a:rPr>
              <a:t>Assistant State Conservationist for Programs</a:t>
            </a:r>
          </a:p>
        </p:txBody>
      </p:sp>
      <p:sp>
        <p:nvSpPr>
          <p:cNvPr id="3" name="Rectangle 2">
            <a:extLst>
              <a:ext uri="{FF2B5EF4-FFF2-40B4-BE49-F238E27FC236}">
                <a16:creationId xmlns:a16="http://schemas.microsoft.com/office/drawing/2014/main" id="{3CB8B29D-3AC1-94FC-DC9B-98483CB6D774}"/>
              </a:ext>
            </a:extLst>
          </p:cNvPr>
          <p:cNvSpPr/>
          <p:nvPr/>
        </p:nvSpPr>
        <p:spPr>
          <a:xfrm>
            <a:off x="0" y="5493224"/>
            <a:ext cx="9143999" cy="1364776"/>
          </a:xfrm>
          <a:prstGeom prst="rect">
            <a:avLst/>
          </a:prstGeom>
          <a:solidFill>
            <a:schemeClr val="bg1">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4357B82-C5D9-34A5-579E-C6EB4542532A}"/>
              </a:ext>
            </a:extLst>
          </p:cNvPr>
          <p:cNvSpPr txBox="1"/>
          <p:nvPr/>
        </p:nvSpPr>
        <p:spPr>
          <a:xfrm>
            <a:off x="5811293" y="2660337"/>
            <a:ext cx="1748299" cy="338554"/>
          </a:xfrm>
          <a:prstGeom prst="rect">
            <a:avLst/>
          </a:prstGeom>
          <a:noFill/>
        </p:spPr>
        <p:txBody>
          <a:bodyPr wrap="none" rtlCol="0">
            <a:spAutoFit/>
          </a:bodyPr>
          <a:lstStyle/>
          <a:p>
            <a:pPr>
              <a:defRPr/>
            </a:pPr>
            <a:r>
              <a:rPr lang="en-US" sz="1600" b="1" dirty="0">
                <a:solidFill>
                  <a:prstClr val="white"/>
                </a:solidFill>
                <a:latin typeface="Calibri" panose="020F0502020204030204"/>
              </a:rPr>
              <a:t>November 8, 2023</a:t>
            </a:r>
          </a:p>
        </p:txBody>
      </p:sp>
    </p:spTree>
    <p:extLst>
      <p:ext uri="{BB962C8B-B14F-4D97-AF65-F5344CB8AC3E}">
        <p14:creationId xmlns:p14="http://schemas.microsoft.com/office/powerpoint/2010/main" val="1396720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A6A73-BD70-90C3-05EE-4815D0F7EF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372D9D-561B-9AFA-FAD6-4308E520AB75}"/>
              </a:ext>
            </a:extLst>
          </p:cNvPr>
          <p:cNvSpPr>
            <a:spLocks noGrp="1"/>
          </p:cNvSpPr>
          <p:nvPr>
            <p:ph type="title"/>
          </p:nvPr>
        </p:nvSpPr>
        <p:spPr>
          <a:xfrm>
            <a:off x="628650" y="852255"/>
            <a:ext cx="7886700" cy="1250243"/>
          </a:xfrm>
          <a:ln>
            <a:solidFill>
              <a:srgbClr val="00B0F0"/>
            </a:solidFill>
          </a:ln>
        </p:spPr>
        <p:txBody>
          <a:bodyPr/>
          <a:lstStyle/>
          <a:p>
            <a:pPr algn="ctr"/>
            <a:r>
              <a:rPr lang="en-US" b="1" dirty="0"/>
              <a:t>California CSP 2024</a:t>
            </a:r>
          </a:p>
        </p:txBody>
      </p:sp>
      <p:sp>
        <p:nvSpPr>
          <p:cNvPr id="4" name="Content Placeholder 3">
            <a:extLst>
              <a:ext uri="{FF2B5EF4-FFF2-40B4-BE49-F238E27FC236}">
                <a16:creationId xmlns:a16="http://schemas.microsoft.com/office/drawing/2014/main" id="{D07A332F-76E0-91D8-3C5D-CA18ABA010DA}"/>
              </a:ext>
            </a:extLst>
          </p:cNvPr>
          <p:cNvSpPr>
            <a:spLocks noGrp="1"/>
          </p:cNvSpPr>
          <p:nvPr>
            <p:ph idx="1"/>
          </p:nvPr>
        </p:nvSpPr>
        <p:spPr/>
        <p:txBody>
          <a:bodyPr/>
          <a:lstStyle/>
          <a:p>
            <a:r>
              <a:rPr lang="en-US" dirty="0"/>
              <a:t>Application Cutoff Deadline extended</a:t>
            </a:r>
          </a:p>
          <a:p>
            <a:endParaRPr lang="en-US" dirty="0"/>
          </a:p>
          <a:p>
            <a:r>
              <a:rPr lang="en-US" strike="sngStrike" dirty="0"/>
              <a:t>March 22, 2024</a:t>
            </a:r>
          </a:p>
          <a:p>
            <a:r>
              <a:rPr lang="en-US" dirty="0"/>
              <a:t>April 26, 2024 new application cutoff </a:t>
            </a:r>
          </a:p>
          <a:p>
            <a:pPr lvl="1"/>
            <a:r>
              <a:rPr lang="en-US" dirty="0"/>
              <a:t>Applications still being accepted for signup 1</a:t>
            </a:r>
          </a:p>
        </p:txBody>
      </p:sp>
    </p:spTree>
    <p:extLst>
      <p:ext uri="{BB962C8B-B14F-4D97-AF65-F5344CB8AC3E}">
        <p14:creationId xmlns:p14="http://schemas.microsoft.com/office/powerpoint/2010/main" val="3111676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E8A78C-285D-E4AD-CAFA-FFD74128BA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43A110-D108-BFA3-EB04-C5F86A5AD6E9}"/>
              </a:ext>
            </a:extLst>
          </p:cNvPr>
          <p:cNvSpPr>
            <a:spLocks noGrp="1"/>
          </p:cNvSpPr>
          <p:nvPr>
            <p:ph type="title"/>
          </p:nvPr>
        </p:nvSpPr>
        <p:spPr>
          <a:xfrm>
            <a:off x="628650" y="852255"/>
            <a:ext cx="7886700" cy="1250243"/>
          </a:xfrm>
          <a:ln>
            <a:solidFill>
              <a:srgbClr val="00B0F0"/>
            </a:solidFill>
          </a:ln>
        </p:spPr>
        <p:txBody>
          <a:bodyPr/>
          <a:lstStyle/>
          <a:p>
            <a:pPr algn="ctr"/>
            <a:r>
              <a:rPr lang="en-US" b="0" i="0" dirty="0">
                <a:solidFill>
                  <a:srgbClr val="000000"/>
                </a:solidFill>
                <a:effectLst/>
                <a:latin typeface="+mn-lt"/>
              </a:rPr>
              <a:t>How To Get Started</a:t>
            </a:r>
            <a:br>
              <a:rPr lang="en-US" b="0" i="0" dirty="0">
                <a:solidFill>
                  <a:srgbClr val="000000"/>
                </a:solidFill>
                <a:effectLst/>
                <a:latin typeface="Public Sans Web"/>
              </a:rPr>
            </a:br>
            <a:endParaRPr lang="en-US" dirty="0"/>
          </a:p>
        </p:txBody>
      </p:sp>
      <p:sp>
        <p:nvSpPr>
          <p:cNvPr id="4" name="Content Placeholder 3">
            <a:extLst>
              <a:ext uri="{FF2B5EF4-FFF2-40B4-BE49-F238E27FC236}">
                <a16:creationId xmlns:a16="http://schemas.microsoft.com/office/drawing/2014/main" id="{3A381318-886B-8CD2-8613-CDFA5DBEDAD1}"/>
              </a:ext>
            </a:extLst>
          </p:cNvPr>
          <p:cNvSpPr>
            <a:spLocks noGrp="1"/>
          </p:cNvSpPr>
          <p:nvPr>
            <p:ph idx="1"/>
          </p:nvPr>
        </p:nvSpPr>
        <p:spPr/>
        <p:txBody>
          <a:bodyPr/>
          <a:lstStyle/>
          <a:p>
            <a:r>
              <a:rPr lang="en-US" b="0" i="0" dirty="0">
                <a:solidFill>
                  <a:srgbClr val="000000"/>
                </a:solidFill>
                <a:effectLst/>
                <a:latin typeface="Public Sans Web"/>
              </a:rPr>
              <a:t>The first step in the process, is to notify NRCS of your interest in CSP</a:t>
            </a:r>
          </a:p>
          <a:p>
            <a:r>
              <a:rPr lang="en-US" dirty="0">
                <a:solidFill>
                  <a:srgbClr val="000000"/>
                </a:solidFill>
                <a:latin typeface="Public Sans Web"/>
              </a:rPr>
              <a:t>Visit your local office</a:t>
            </a:r>
            <a:endParaRPr lang="en-US" b="0" i="0" dirty="0">
              <a:solidFill>
                <a:srgbClr val="000000"/>
              </a:solidFill>
              <a:effectLst/>
              <a:latin typeface="Public Sans Web"/>
            </a:endParaRPr>
          </a:p>
          <a:p>
            <a:endParaRPr lang="en-US" dirty="0">
              <a:solidFill>
                <a:srgbClr val="000000"/>
              </a:solidFill>
              <a:latin typeface="Public Sans Web"/>
            </a:endParaRPr>
          </a:p>
          <a:p>
            <a:r>
              <a:rPr lang="en-US" dirty="0">
                <a:solidFill>
                  <a:srgbClr val="000000"/>
                </a:solidFill>
                <a:latin typeface="Public Sans Web"/>
              </a:rPr>
              <a:t>Applicants can submit signed and dated NRCS-CPA-1200</a:t>
            </a:r>
          </a:p>
          <a:p>
            <a:pPr marL="0" indent="0">
              <a:buNone/>
            </a:pPr>
            <a:r>
              <a:rPr lang="en-US" dirty="0">
                <a:solidFill>
                  <a:srgbClr val="000000"/>
                </a:solidFill>
                <a:latin typeface="Public Sans Web"/>
              </a:rPr>
              <a:t>Reminder- Applications can be made in office or field visits, via telephone, via mail, or via email.</a:t>
            </a:r>
            <a:endParaRPr lang="en-US" dirty="0"/>
          </a:p>
        </p:txBody>
      </p:sp>
    </p:spTree>
    <p:extLst>
      <p:ext uri="{BB962C8B-B14F-4D97-AF65-F5344CB8AC3E}">
        <p14:creationId xmlns:p14="http://schemas.microsoft.com/office/powerpoint/2010/main" val="333623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8B0E7-575E-6EED-A167-08A7F78AC9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FEAA50-BBCC-1778-90E7-C01B143D5D6E}"/>
              </a:ext>
            </a:extLst>
          </p:cNvPr>
          <p:cNvSpPr>
            <a:spLocks noGrp="1"/>
          </p:cNvSpPr>
          <p:nvPr>
            <p:ph type="title"/>
          </p:nvPr>
        </p:nvSpPr>
        <p:spPr>
          <a:xfrm>
            <a:off x="628650" y="852255"/>
            <a:ext cx="7886700" cy="1250243"/>
          </a:xfrm>
          <a:ln>
            <a:solidFill>
              <a:srgbClr val="00B0F0"/>
            </a:solidFill>
          </a:ln>
        </p:spPr>
        <p:txBody>
          <a:bodyPr/>
          <a:lstStyle/>
          <a:p>
            <a:pPr algn="ctr"/>
            <a:r>
              <a:rPr lang="en-US" b="1" dirty="0"/>
              <a:t>Conservation Innovation Grants</a:t>
            </a:r>
          </a:p>
        </p:txBody>
      </p:sp>
      <p:sp>
        <p:nvSpPr>
          <p:cNvPr id="4" name="Content Placeholder 3">
            <a:extLst>
              <a:ext uri="{FF2B5EF4-FFF2-40B4-BE49-F238E27FC236}">
                <a16:creationId xmlns:a16="http://schemas.microsoft.com/office/drawing/2014/main" id="{67E390E7-2067-2EBF-8AFB-92D47FE172B1}"/>
              </a:ext>
            </a:extLst>
          </p:cNvPr>
          <p:cNvSpPr>
            <a:spLocks noGrp="1"/>
          </p:cNvSpPr>
          <p:nvPr>
            <p:ph idx="1"/>
          </p:nvPr>
        </p:nvSpPr>
        <p:spPr/>
        <p:txBody>
          <a:bodyPr/>
          <a:lstStyle/>
          <a:p>
            <a:r>
              <a:rPr lang="en-US" dirty="0"/>
              <a:t>State, National, and On Farm Trial CIG signups are still planned for 2024</a:t>
            </a:r>
          </a:p>
          <a:p>
            <a:r>
              <a:rPr lang="en-US" dirty="0"/>
              <a:t>State Notice of Funding Opportunity (NOFO) is in final review by NHQ</a:t>
            </a:r>
          </a:p>
        </p:txBody>
      </p:sp>
    </p:spTree>
    <p:extLst>
      <p:ext uri="{BB962C8B-B14F-4D97-AF65-F5344CB8AC3E}">
        <p14:creationId xmlns:p14="http://schemas.microsoft.com/office/powerpoint/2010/main" val="772537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6A79386-8AF6-D383-7ACD-B47006FC7D24}"/>
              </a:ext>
            </a:extLst>
          </p:cNvPr>
          <p:cNvSpPr txBox="1"/>
          <p:nvPr/>
        </p:nvSpPr>
        <p:spPr>
          <a:xfrm>
            <a:off x="0" y="1300833"/>
            <a:ext cx="9144000" cy="5078313"/>
          </a:xfrm>
          <a:prstGeom prst="rect">
            <a:avLst/>
          </a:prstGeom>
          <a:noFill/>
        </p:spPr>
        <p:txBody>
          <a:bodyPr wrap="square">
            <a:spAutoFit/>
          </a:bodyPr>
          <a:lstStyle/>
          <a:p>
            <a:pPr algn="l" rtl="0" fontAlgn="base"/>
            <a:r>
              <a:rPr lang="en-US" sz="1200" b="0" i="0" u="none" strike="noStrike" dirty="0">
                <a:solidFill>
                  <a:srgbClr val="000000"/>
                </a:solidFill>
                <a:effectLst/>
                <a:latin typeface="Arial" panose="020B0604020202020204" pitchFamily="34" charset="0"/>
              </a:rPr>
              <a:t>Non-Discrimination Statement</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In accordance with Federal civil rights law and U.S. Department of Agriculture (USDA) civil rights regulations and policies, the USDA, its Agencies, offices, and employees, and institutions participating in or administering USDA programs are prohibited from discriminating based on race, color, national origin, religion, sex, gender identity (including gender expression), sexual orientation, disability, age, marital status, family/parental status, income derived from a public assistance program, political beliefs, or reprisal or retaliation for prior civil rights activity, in any program or activity conducted or funded by USDA (not all bases apply to all programs).  Remedies and complaint filing deadlines vary by program or incident. </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 </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Persons with disabilities who require alternative means of communication for program information (e.g., Braille, large print, audiotape, American Sign Language, etc.) should contact the responsible Agency or USDA’s TARGET Center at (202) 720-2600 (voice and TTY) or contact USDA through the Federal Relay Service at (800) 877-8339.  Additionally, program information may be made available in languages other than English.</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To file a program discrimination complaint, complete the USDA Program Discrimination Complaint Form, AD-3027, found online at</a:t>
            </a:r>
            <a:r>
              <a:rPr lang="en-US" sz="1200" b="0" i="0" u="sng" strike="noStrike" dirty="0">
                <a:solidFill>
                  <a:srgbClr val="0563C1"/>
                </a:solidFill>
                <a:effectLst/>
                <a:latin typeface="Arial" panose="020B0604020202020204" pitchFamily="34" charset="0"/>
                <a:hlinkClick r:id="rId2"/>
              </a:rPr>
              <a:t> How to File a Program Discrimination Complaint</a:t>
            </a:r>
            <a:r>
              <a:rPr lang="en-US" sz="1200" b="0" i="0" u="none" strike="noStrike" dirty="0">
                <a:solidFill>
                  <a:srgbClr val="000000"/>
                </a:solidFill>
                <a:effectLst/>
                <a:latin typeface="Arial" panose="020B0604020202020204" pitchFamily="34" charset="0"/>
              </a:rPr>
              <a:t> and at any USDA office or write a letter addressed to USDA and provide in the letter all of the information  requested in the form.  To request a copy of the complaint form, call (866) 632-9992.</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Submit your completed form or letter to USDA by:</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(1)    mail: U.S. Department of Agriculture</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         Office of the Assistant Secretary for Civil Rights</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         1400 Independence Avenue, SW</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         Washington, D.C. 20250-9410; </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(2)    fax: (202) 690-7442; or </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(3)    email: </a:t>
            </a:r>
            <a:r>
              <a:rPr lang="en-US" sz="1200" b="0" i="0" u="sng" strike="noStrike" dirty="0">
                <a:solidFill>
                  <a:srgbClr val="0563C1"/>
                </a:solidFill>
                <a:effectLst/>
                <a:latin typeface="Arial" panose="020B0604020202020204" pitchFamily="34" charset="0"/>
                <a:hlinkClick r:id="rId3"/>
              </a:rPr>
              <a:t>program.intake@usda.gov</a:t>
            </a:r>
            <a:r>
              <a:rPr lang="en-US" sz="1200" b="0" i="0" u="none" strike="noStrike" dirty="0">
                <a:solidFill>
                  <a:srgbClr val="000000"/>
                </a:solidFill>
                <a:effectLst/>
                <a:latin typeface="Arial" panose="020B0604020202020204" pitchFamily="34" charset="0"/>
              </a:rPr>
              <a:t>. </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  </a:t>
            </a:r>
            <a:r>
              <a:rPr lang="en-US" sz="1200" b="0" i="0" dirty="0">
                <a:solidFill>
                  <a:srgbClr val="000000"/>
                </a:solidFill>
                <a:effectLst/>
                <a:latin typeface="Arial" panose="020B0604020202020204" pitchFamily="34" charset="0"/>
              </a:rPr>
              <a:t>​</a:t>
            </a:r>
            <a:endParaRPr lang="en-US" sz="1200" b="0" i="0" dirty="0">
              <a:solidFill>
                <a:srgbClr val="000000"/>
              </a:solidFill>
              <a:effectLst/>
              <a:latin typeface="Segoe UI" panose="020B0502040204020203" pitchFamily="34" charset="0"/>
            </a:endParaRPr>
          </a:p>
          <a:p>
            <a:pPr algn="l" rtl="0" fontAlgn="base"/>
            <a:r>
              <a:rPr lang="en-US" sz="1200" b="0" i="0" u="none" strike="noStrike" dirty="0">
                <a:solidFill>
                  <a:srgbClr val="000000"/>
                </a:solidFill>
                <a:effectLst/>
                <a:latin typeface="Arial" panose="020B0604020202020204" pitchFamily="34" charset="0"/>
              </a:rPr>
              <a:t>USDA is an equal opportunity provider, employer, and lender.</a:t>
            </a:r>
            <a:endParaRPr lang="en-US" sz="12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74810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12521-6A54-FCCF-BF1B-32BB7B222CEC}"/>
              </a:ext>
            </a:extLst>
          </p:cNvPr>
          <p:cNvSpPr>
            <a:spLocks noGrp="1"/>
          </p:cNvSpPr>
          <p:nvPr>
            <p:ph type="title"/>
          </p:nvPr>
        </p:nvSpPr>
        <p:spPr>
          <a:xfrm>
            <a:off x="1" y="852255"/>
            <a:ext cx="9144000" cy="1250243"/>
          </a:xfrm>
          <a:ln>
            <a:solidFill>
              <a:srgbClr val="00B0F0"/>
            </a:solidFill>
          </a:ln>
        </p:spPr>
        <p:txBody>
          <a:bodyPr/>
          <a:lstStyle/>
          <a:p>
            <a:pPr algn="ctr"/>
            <a:r>
              <a:rPr lang="en-US" b="1" dirty="0"/>
              <a:t>Conservation Stewardship Program</a:t>
            </a:r>
          </a:p>
        </p:txBody>
      </p:sp>
      <p:sp>
        <p:nvSpPr>
          <p:cNvPr id="4" name="Content Placeholder 3">
            <a:extLst>
              <a:ext uri="{FF2B5EF4-FFF2-40B4-BE49-F238E27FC236}">
                <a16:creationId xmlns:a16="http://schemas.microsoft.com/office/drawing/2014/main" id="{3C3FBB22-4B4F-D536-CB51-EE4B22B85068}"/>
              </a:ext>
            </a:extLst>
          </p:cNvPr>
          <p:cNvSpPr>
            <a:spLocks noGrp="1"/>
          </p:cNvSpPr>
          <p:nvPr>
            <p:ph idx="1"/>
          </p:nvPr>
        </p:nvSpPr>
        <p:spPr>
          <a:xfrm>
            <a:off x="235258" y="1612561"/>
            <a:ext cx="8673484" cy="4885894"/>
          </a:xfrm>
        </p:spPr>
        <p:txBody>
          <a:bodyPr/>
          <a:lstStyle/>
          <a:p>
            <a:r>
              <a:rPr lang="en-US" dirty="0"/>
              <a:t>Voluntary program that helps build existing conservation efforts while strengthening ag operations</a:t>
            </a:r>
          </a:p>
          <a:p>
            <a:r>
              <a:rPr lang="en-US" dirty="0"/>
              <a:t>CSP can help find new ways to meet operation and conservation goals</a:t>
            </a:r>
          </a:p>
          <a:p>
            <a:endParaRPr lang="en-US" dirty="0"/>
          </a:p>
          <a:p>
            <a:r>
              <a:rPr lang="en-US" dirty="0"/>
              <a:t>NRCS helps work one on one with producers to identify natural resource problems and provide technical and financial assistance to solve those problems, or attain higher stewardship </a:t>
            </a:r>
          </a:p>
          <a:p>
            <a:r>
              <a:rPr lang="en-US" dirty="0"/>
              <a:t>Based off individual operation needs and goals</a:t>
            </a:r>
          </a:p>
          <a:p>
            <a:r>
              <a:rPr lang="en-US" dirty="0"/>
              <a:t>Custom tailored conservation plan </a:t>
            </a:r>
          </a:p>
          <a:p>
            <a:pPr marL="0" indent="0">
              <a:buNone/>
            </a:pPr>
            <a:endParaRPr lang="en-US" dirty="0"/>
          </a:p>
        </p:txBody>
      </p:sp>
    </p:spTree>
    <p:extLst>
      <p:ext uri="{BB962C8B-B14F-4D97-AF65-F5344CB8AC3E}">
        <p14:creationId xmlns:p14="http://schemas.microsoft.com/office/powerpoint/2010/main" val="2372693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51C6D-7C4A-8BF5-2B2A-8DD8168AA1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2D4666-C602-32F9-9910-3E5505BA4D8A}"/>
              </a:ext>
            </a:extLst>
          </p:cNvPr>
          <p:cNvSpPr>
            <a:spLocks noGrp="1"/>
          </p:cNvSpPr>
          <p:nvPr>
            <p:ph type="title"/>
          </p:nvPr>
        </p:nvSpPr>
        <p:spPr>
          <a:xfrm>
            <a:off x="628650" y="852255"/>
            <a:ext cx="7886700" cy="1250243"/>
          </a:xfrm>
          <a:ln>
            <a:solidFill>
              <a:srgbClr val="00B0F0"/>
            </a:solidFill>
          </a:ln>
        </p:spPr>
        <p:txBody>
          <a:bodyPr/>
          <a:lstStyle/>
          <a:p>
            <a:pPr algn="ctr"/>
            <a:r>
              <a:rPr lang="en-US" b="1" dirty="0"/>
              <a:t>Benefits-</a:t>
            </a:r>
          </a:p>
        </p:txBody>
      </p:sp>
      <p:sp>
        <p:nvSpPr>
          <p:cNvPr id="4" name="Content Placeholder 3">
            <a:extLst>
              <a:ext uri="{FF2B5EF4-FFF2-40B4-BE49-F238E27FC236}">
                <a16:creationId xmlns:a16="http://schemas.microsoft.com/office/drawing/2014/main" id="{8E932B8E-3788-433F-C8B6-F85192DFBD8A}"/>
              </a:ext>
            </a:extLst>
          </p:cNvPr>
          <p:cNvSpPr>
            <a:spLocks noGrp="1"/>
          </p:cNvSpPr>
          <p:nvPr>
            <p:ph idx="1"/>
          </p:nvPr>
        </p:nvSpPr>
        <p:spPr/>
        <p:txBody>
          <a:bodyPr/>
          <a:lstStyle/>
          <a:p>
            <a:r>
              <a:rPr lang="en-US" b="0" i="0" dirty="0">
                <a:solidFill>
                  <a:srgbClr val="000000"/>
                </a:solidFill>
                <a:effectLst/>
                <a:latin typeface="Public Sans Web"/>
              </a:rPr>
              <a:t>CSP participants are seeing real results</a:t>
            </a:r>
          </a:p>
          <a:p>
            <a:pPr lvl="1"/>
            <a:r>
              <a:rPr lang="en-US" dirty="0"/>
              <a:t>Enhanced resiliency to weather and market volatility</a:t>
            </a:r>
          </a:p>
          <a:p>
            <a:pPr lvl="1"/>
            <a:r>
              <a:rPr lang="en-US" dirty="0"/>
              <a:t>Decreased need for agricultural inputs</a:t>
            </a:r>
          </a:p>
          <a:p>
            <a:pPr lvl="1"/>
            <a:r>
              <a:rPr lang="en-US" dirty="0"/>
              <a:t>Improved wildlife habitat conditions</a:t>
            </a:r>
          </a:p>
        </p:txBody>
      </p:sp>
    </p:spTree>
    <p:extLst>
      <p:ext uri="{BB962C8B-B14F-4D97-AF65-F5344CB8AC3E}">
        <p14:creationId xmlns:p14="http://schemas.microsoft.com/office/powerpoint/2010/main" val="3436988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83A87-D4DF-27E4-4FA9-D568BE2137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EAC576-6F93-4D35-2F81-E7B6ABB39A99}"/>
              </a:ext>
            </a:extLst>
          </p:cNvPr>
          <p:cNvSpPr>
            <a:spLocks noGrp="1"/>
          </p:cNvSpPr>
          <p:nvPr>
            <p:ph type="title"/>
          </p:nvPr>
        </p:nvSpPr>
        <p:spPr>
          <a:xfrm>
            <a:off x="628650" y="852255"/>
            <a:ext cx="7886700" cy="1250243"/>
          </a:xfrm>
          <a:ln>
            <a:solidFill>
              <a:srgbClr val="00B0F0"/>
            </a:solidFill>
          </a:ln>
        </p:spPr>
        <p:txBody>
          <a:bodyPr/>
          <a:lstStyle/>
          <a:p>
            <a:pPr algn="ctr"/>
            <a:r>
              <a:rPr lang="en-US" b="1" dirty="0"/>
              <a:t>CSP Contracts</a:t>
            </a:r>
          </a:p>
        </p:txBody>
      </p:sp>
      <p:sp>
        <p:nvSpPr>
          <p:cNvPr id="4" name="Content Placeholder 3">
            <a:extLst>
              <a:ext uri="{FF2B5EF4-FFF2-40B4-BE49-F238E27FC236}">
                <a16:creationId xmlns:a16="http://schemas.microsoft.com/office/drawing/2014/main" id="{9A9759BE-7BC6-A97C-A8F3-E1D0268A1199}"/>
              </a:ext>
            </a:extLst>
          </p:cNvPr>
          <p:cNvSpPr>
            <a:spLocks noGrp="1"/>
          </p:cNvSpPr>
          <p:nvPr>
            <p:ph idx="1"/>
          </p:nvPr>
        </p:nvSpPr>
        <p:spPr/>
        <p:txBody>
          <a:bodyPr/>
          <a:lstStyle/>
          <a:p>
            <a:r>
              <a:rPr lang="en-US" b="0" i="0" dirty="0">
                <a:solidFill>
                  <a:srgbClr val="000000"/>
                </a:solidFill>
                <a:effectLst/>
                <a:latin typeface="Public Sans Web"/>
              </a:rPr>
              <a:t>CSP contracts are for five years, with the opportunity to compete for a contract renewal</a:t>
            </a:r>
            <a:endParaRPr lang="en-US" dirty="0"/>
          </a:p>
        </p:txBody>
      </p:sp>
    </p:spTree>
    <p:extLst>
      <p:ext uri="{BB962C8B-B14F-4D97-AF65-F5344CB8AC3E}">
        <p14:creationId xmlns:p14="http://schemas.microsoft.com/office/powerpoint/2010/main" val="2366089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7EF6A-7E05-1527-9441-D60AC06AAC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DE54AB-ED19-9B8E-0B9C-7D7BEDCFA096}"/>
              </a:ext>
            </a:extLst>
          </p:cNvPr>
          <p:cNvSpPr>
            <a:spLocks noGrp="1"/>
          </p:cNvSpPr>
          <p:nvPr>
            <p:ph type="title"/>
          </p:nvPr>
        </p:nvSpPr>
        <p:spPr>
          <a:xfrm>
            <a:off x="628650" y="852255"/>
            <a:ext cx="7886700" cy="1250243"/>
          </a:xfrm>
          <a:ln>
            <a:solidFill>
              <a:srgbClr val="00B0F0"/>
            </a:solidFill>
          </a:ln>
        </p:spPr>
        <p:txBody>
          <a:bodyPr/>
          <a:lstStyle/>
          <a:p>
            <a:pPr algn="ctr"/>
            <a:r>
              <a:rPr lang="en-US" b="1" i="0" dirty="0">
                <a:solidFill>
                  <a:srgbClr val="000000"/>
                </a:solidFill>
                <a:effectLst/>
                <a:latin typeface="Public Sans Web"/>
              </a:rPr>
              <a:t>Contract payments</a:t>
            </a:r>
            <a:endParaRPr lang="en-US" b="1" dirty="0"/>
          </a:p>
        </p:txBody>
      </p:sp>
      <p:sp>
        <p:nvSpPr>
          <p:cNvPr id="4" name="Content Placeholder 3">
            <a:extLst>
              <a:ext uri="{FF2B5EF4-FFF2-40B4-BE49-F238E27FC236}">
                <a16:creationId xmlns:a16="http://schemas.microsoft.com/office/drawing/2014/main" id="{7483A913-2429-9054-3766-E5555748AD06}"/>
              </a:ext>
            </a:extLst>
          </p:cNvPr>
          <p:cNvSpPr>
            <a:spLocks noGrp="1"/>
          </p:cNvSpPr>
          <p:nvPr>
            <p:ph idx="1"/>
          </p:nvPr>
        </p:nvSpPr>
        <p:spPr/>
        <p:txBody>
          <a:bodyPr/>
          <a:lstStyle/>
          <a:p>
            <a:r>
              <a:rPr lang="en-US" b="0" i="0" dirty="0">
                <a:solidFill>
                  <a:srgbClr val="000000"/>
                </a:solidFill>
                <a:effectLst/>
              </a:rPr>
              <a:t>Contract payments are based on two components</a:t>
            </a:r>
          </a:p>
          <a:p>
            <a:pPr lvl="1"/>
            <a:r>
              <a:rPr lang="en-US" u="sng" dirty="0"/>
              <a:t>Annual Payments </a:t>
            </a:r>
            <a:r>
              <a:rPr lang="en-US" dirty="0"/>
              <a:t>to maintain the existing level of conservation</a:t>
            </a:r>
          </a:p>
          <a:p>
            <a:pPr lvl="2"/>
            <a:r>
              <a:rPr lang="en-US" dirty="0"/>
              <a:t> based on the land uses included in the contract and an NRCS assessment of existing stewardship at the time of enrollment </a:t>
            </a:r>
          </a:p>
          <a:p>
            <a:pPr marL="457200" lvl="1" indent="0">
              <a:buNone/>
            </a:pPr>
            <a:endParaRPr lang="en-US" u="sng" dirty="0"/>
          </a:p>
          <a:p>
            <a:pPr marL="457200" lvl="1" indent="0">
              <a:buNone/>
            </a:pPr>
            <a:r>
              <a:rPr lang="en-US" dirty="0"/>
              <a:t>AND</a:t>
            </a:r>
          </a:p>
          <a:p>
            <a:pPr marL="457200" lvl="1" indent="0">
              <a:buNone/>
            </a:pPr>
            <a:endParaRPr lang="en-US" u="sng" dirty="0"/>
          </a:p>
          <a:p>
            <a:pPr lvl="1"/>
            <a:r>
              <a:rPr lang="en-US" u="sng" dirty="0"/>
              <a:t>Activity Payments </a:t>
            </a:r>
            <a:r>
              <a:rPr lang="en-US" dirty="0"/>
              <a:t>to implement additional conservation activities (enhancements and practices)</a:t>
            </a:r>
          </a:p>
        </p:txBody>
      </p:sp>
    </p:spTree>
    <p:extLst>
      <p:ext uri="{BB962C8B-B14F-4D97-AF65-F5344CB8AC3E}">
        <p14:creationId xmlns:p14="http://schemas.microsoft.com/office/powerpoint/2010/main" val="1640036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DADC0-16D0-DF36-8D20-AB110BCCC0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8D5B3D-6AEB-99E2-19CF-3A9D40652E0E}"/>
              </a:ext>
            </a:extLst>
          </p:cNvPr>
          <p:cNvSpPr>
            <a:spLocks noGrp="1"/>
          </p:cNvSpPr>
          <p:nvPr>
            <p:ph type="title"/>
          </p:nvPr>
        </p:nvSpPr>
        <p:spPr>
          <a:xfrm>
            <a:off x="628650" y="852255"/>
            <a:ext cx="7886700" cy="1250243"/>
          </a:xfrm>
          <a:ln>
            <a:solidFill>
              <a:srgbClr val="00B0F0"/>
            </a:solidFill>
          </a:ln>
        </p:spPr>
        <p:txBody>
          <a:bodyPr/>
          <a:lstStyle/>
          <a:p>
            <a:pPr algn="ctr"/>
            <a:r>
              <a:rPr lang="en-US" b="1" dirty="0"/>
              <a:t>2024 Changes to CSP</a:t>
            </a:r>
          </a:p>
        </p:txBody>
      </p:sp>
      <p:sp>
        <p:nvSpPr>
          <p:cNvPr id="4" name="Content Placeholder 3">
            <a:extLst>
              <a:ext uri="{FF2B5EF4-FFF2-40B4-BE49-F238E27FC236}">
                <a16:creationId xmlns:a16="http://schemas.microsoft.com/office/drawing/2014/main" id="{08CEA68C-A686-6A67-64ED-81EC4A0C6EC4}"/>
              </a:ext>
            </a:extLst>
          </p:cNvPr>
          <p:cNvSpPr>
            <a:spLocks noGrp="1"/>
          </p:cNvSpPr>
          <p:nvPr>
            <p:ph idx="1"/>
          </p:nvPr>
        </p:nvSpPr>
        <p:spPr>
          <a:xfrm>
            <a:off x="310719" y="1825625"/>
            <a:ext cx="8433786" cy="4351338"/>
          </a:xfrm>
        </p:spPr>
        <p:txBody>
          <a:bodyPr/>
          <a:lstStyle/>
          <a:p>
            <a:r>
              <a:rPr lang="en-US" dirty="0"/>
              <a:t>Minimum annual payment increased from $1,500 to $4,000</a:t>
            </a:r>
          </a:p>
          <a:p>
            <a:pPr lvl="1"/>
            <a:r>
              <a:rPr lang="en-US" dirty="0"/>
              <a:t>Minimum contract total is $20,000 </a:t>
            </a:r>
            <a:r>
              <a:rPr lang="en-US" sz="1600" dirty="0"/>
              <a:t>(pending personal payment limits)</a:t>
            </a:r>
          </a:p>
          <a:p>
            <a:pPr lvl="1"/>
            <a:endParaRPr lang="en-US" sz="1600" dirty="0"/>
          </a:p>
          <a:p>
            <a:r>
              <a:rPr lang="en-US" dirty="0"/>
              <a:t>First time in history CSP is offering Historically Underserved (HU) rates</a:t>
            </a:r>
          </a:p>
          <a:p>
            <a:pPr lvl="1"/>
            <a:r>
              <a:rPr lang="en-US" dirty="0"/>
              <a:t>Will be applied to Annual Payments, based on existing conservation</a:t>
            </a:r>
          </a:p>
          <a:p>
            <a:pPr lvl="1"/>
            <a:r>
              <a:rPr lang="en-US" dirty="0"/>
              <a:t>$1,800 per eligible land use, per year</a:t>
            </a:r>
          </a:p>
          <a:p>
            <a:pPr lvl="1"/>
            <a:r>
              <a:rPr lang="en-US" dirty="0">
                <a:highlight>
                  <a:srgbClr val="FFFF00"/>
                </a:highlight>
              </a:rPr>
              <a:t>HU</a:t>
            </a:r>
            <a:r>
              <a:rPr lang="en-US" dirty="0"/>
              <a:t> $3,000 per eligible land use, per year</a:t>
            </a:r>
          </a:p>
          <a:p>
            <a:pPr marL="457200" lvl="1" indent="0">
              <a:buNone/>
            </a:pPr>
            <a:endParaRPr lang="en-US" dirty="0"/>
          </a:p>
          <a:p>
            <a:pPr lvl="1"/>
            <a:r>
              <a:rPr lang="en-US" dirty="0"/>
              <a:t>CSP Renewal rates $3,000 and HU $4,200</a:t>
            </a:r>
          </a:p>
          <a:p>
            <a:pPr marL="0" indent="0">
              <a:buNone/>
            </a:pPr>
            <a:endParaRPr lang="en-US" sz="2000" dirty="0"/>
          </a:p>
        </p:txBody>
      </p:sp>
    </p:spTree>
    <p:extLst>
      <p:ext uri="{BB962C8B-B14F-4D97-AF65-F5344CB8AC3E}">
        <p14:creationId xmlns:p14="http://schemas.microsoft.com/office/powerpoint/2010/main" val="4192867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AAA79C-338C-7E9E-C1F5-2C86CC41BA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0D8009-35A4-7A25-6133-E003511E2AC3}"/>
              </a:ext>
            </a:extLst>
          </p:cNvPr>
          <p:cNvSpPr>
            <a:spLocks noGrp="1"/>
          </p:cNvSpPr>
          <p:nvPr>
            <p:ph type="title"/>
          </p:nvPr>
        </p:nvSpPr>
        <p:spPr>
          <a:xfrm>
            <a:off x="628650" y="852255"/>
            <a:ext cx="7886700" cy="1250243"/>
          </a:xfrm>
          <a:ln>
            <a:solidFill>
              <a:srgbClr val="00B0F0"/>
            </a:solidFill>
          </a:ln>
        </p:spPr>
        <p:txBody>
          <a:bodyPr/>
          <a:lstStyle/>
          <a:p>
            <a:pPr algn="ctr"/>
            <a:r>
              <a:rPr lang="en-US" b="1" dirty="0"/>
              <a:t>2024 Changes to CSP</a:t>
            </a:r>
            <a:endParaRPr lang="en-US" dirty="0"/>
          </a:p>
        </p:txBody>
      </p:sp>
      <p:sp>
        <p:nvSpPr>
          <p:cNvPr id="4" name="Content Placeholder 3">
            <a:extLst>
              <a:ext uri="{FF2B5EF4-FFF2-40B4-BE49-F238E27FC236}">
                <a16:creationId xmlns:a16="http://schemas.microsoft.com/office/drawing/2014/main" id="{9D87844E-0062-8E7D-6363-C05FFFE86CFC}"/>
              </a:ext>
            </a:extLst>
          </p:cNvPr>
          <p:cNvSpPr>
            <a:spLocks noGrp="1"/>
          </p:cNvSpPr>
          <p:nvPr>
            <p:ph idx="1"/>
          </p:nvPr>
        </p:nvSpPr>
        <p:spPr>
          <a:xfrm>
            <a:off x="319596" y="1825625"/>
            <a:ext cx="8566952" cy="4351338"/>
          </a:xfrm>
        </p:spPr>
        <p:txBody>
          <a:bodyPr/>
          <a:lstStyle/>
          <a:p>
            <a:r>
              <a:rPr lang="en-US" dirty="0"/>
              <a:t>Entirely new calculation for CSP Annual Payments</a:t>
            </a:r>
          </a:p>
          <a:p>
            <a:pPr lvl="1"/>
            <a:r>
              <a:rPr lang="en-US" sz="1600" dirty="0"/>
              <a:t>EAP formula = A + ((BxC) + (BxD)…))</a:t>
            </a:r>
          </a:p>
          <a:p>
            <a:pPr lvl="2"/>
            <a:r>
              <a:rPr lang="en-US" sz="1600" dirty="0"/>
              <a:t>A = flat rate payment</a:t>
            </a:r>
          </a:p>
          <a:p>
            <a:pPr lvl="2"/>
            <a:r>
              <a:rPr lang="en-US" sz="1600" dirty="0"/>
              <a:t>B = land use payment rate based upon the resource concern category level</a:t>
            </a:r>
          </a:p>
          <a:p>
            <a:pPr lvl="2"/>
            <a:r>
              <a:rPr lang="en-US" sz="1600" dirty="0"/>
              <a:t>C = acres of land use group #1</a:t>
            </a:r>
          </a:p>
          <a:p>
            <a:pPr lvl="2"/>
            <a:r>
              <a:rPr lang="en-US" sz="1600" dirty="0"/>
              <a:t>D = acres of land use group #2</a:t>
            </a:r>
          </a:p>
          <a:p>
            <a:pPr marL="0" indent="0">
              <a:buNone/>
            </a:pPr>
            <a:endParaRPr lang="en-US" dirty="0"/>
          </a:p>
          <a:p>
            <a:r>
              <a:rPr lang="en-US" dirty="0"/>
              <a:t>Updates to activities and activity jobsheets</a:t>
            </a:r>
          </a:p>
          <a:p>
            <a:r>
              <a:rPr lang="en-US" dirty="0"/>
              <a:t>New Enhancements</a:t>
            </a:r>
          </a:p>
          <a:p>
            <a:endParaRPr lang="en-US" dirty="0"/>
          </a:p>
          <a:p>
            <a:r>
              <a:rPr lang="en-US" dirty="0"/>
              <a:t>CA NRCS is improving tools for internal employee use</a:t>
            </a:r>
          </a:p>
        </p:txBody>
      </p:sp>
    </p:spTree>
    <p:extLst>
      <p:ext uri="{BB962C8B-B14F-4D97-AF65-F5344CB8AC3E}">
        <p14:creationId xmlns:p14="http://schemas.microsoft.com/office/powerpoint/2010/main" val="371834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CC826F-550D-9EAB-4A3E-7195CB7CED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670821-059B-D86F-58CF-DAF76555524A}"/>
              </a:ext>
            </a:extLst>
          </p:cNvPr>
          <p:cNvSpPr>
            <a:spLocks noGrp="1"/>
          </p:cNvSpPr>
          <p:nvPr>
            <p:ph type="title"/>
          </p:nvPr>
        </p:nvSpPr>
        <p:spPr>
          <a:xfrm>
            <a:off x="628650" y="852255"/>
            <a:ext cx="7886700" cy="1250243"/>
          </a:xfrm>
          <a:ln>
            <a:solidFill>
              <a:srgbClr val="00B0F0"/>
            </a:solidFill>
          </a:ln>
        </p:spPr>
        <p:txBody>
          <a:bodyPr/>
          <a:lstStyle/>
          <a:p>
            <a:pPr algn="ctr"/>
            <a:r>
              <a:rPr lang="en-US" b="1" dirty="0"/>
              <a:t>Benefits of the New Rates</a:t>
            </a:r>
          </a:p>
        </p:txBody>
      </p:sp>
      <p:sp>
        <p:nvSpPr>
          <p:cNvPr id="4" name="Content Placeholder 3">
            <a:extLst>
              <a:ext uri="{FF2B5EF4-FFF2-40B4-BE49-F238E27FC236}">
                <a16:creationId xmlns:a16="http://schemas.microsoft.com/office/drawing/2014/main" id="{2DE35A91-BCD3-BF4E-728A-469DC9403644}"/>
              </a:ext>
            </a:extLst>
          </p:cNvPr>
          <p:cNvSpPr>
            <a:spLocks noGrp="1"/>
          </p:cNvSpPr>
          <p:nvPr>
            <p:ph idx="1"/>
          </p:nvPr>
        </p:nvSpPr>
        <p:spPr/>
        <p:txBody>
          <a:bodyPr/>
          <a:lstStyle/>
          <a:p>
            <a:r>
              <a:rPr lang="en-US" dirty="0"/>
              <a:t>HU rates align with other Farm Bill programs</a:t>
            </a:r>
          </a:p>
          <a:p>
            <a:r>
              <a:rPr lang="en-US" dirty="0"/>
              <a:t>Rates allow for updates to help keep up with inflation</a:t>
            </a:r>
          </a:p>
          <a:p>
            <a:r>
              <a:rPr lang="en-US" dirty="0"/>
              <a:t>Increased renewal rates- Encourage producers to adopt future conservation</a:t>
            </a:r>
          </a:p>
          <a:p>
            <a:r>
              <a:rPr lang="en-US" dirty="0"/>
              <a:t>Equitable system to benefit all producers</a:t>
            </a:r>
          </a:p>
        </p:txBody>
      </p:sp>
    </p:spTree>
    <p:extLst>
      <p:ext uri="{BB962C8B-B14F-4D97-AF65-F5344CB8AC3E}">
        <p14:creationId xmlns:p14="http://schemas.microsoft.com/office/powerpoint/2010/main" val="976795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759583-534E-4E9F-9A5F-F7D5E3BA3A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DCF802-5CAF-F57B-D7E2-13A6794C9B15}"/>
              </a:ext>
            </a:extLst>
          </p:cNvPr>
          <p:cNvSpPr>
            <a:spLocks noGrp="1"/>
          </p:cNvSpPr>
          <p:nvPr>
            <p:ph type="title"/>
          </p:nvPr>
        </p:nvSpPr>
        <p:spPr>
          <a:xfrm>
            <a:off x="628650" y="852255"/>
            <a:ext cx="7886700" cy="1250243"/>
          </a:xfrm>
          <a:ln>
            <a:solidFill>
              <a:srgbClr val="00B0F0"/>
            </a:solidFill>
          </a:ln>
        </p:spPr>
        <p:txBody>
          <a:bodyPr/>
          <a:lstStyle/>
          <a:p>
            <a:pPr algn="ctr"/>
            <a:r>
              <a:rPr lang="en-US" b="1" dirty="0"/>
              <a:t>California CSP 2024</a:t>
            </a:r>
          </a:p>
        </p:txBody>
      </p:sp>
      <p:sp>
        <p:nvSpPr>
          <p:cNvPr id="4" name="Content Placeholder 3">
            <a:extLst>
              <a:ext uri="{FF2B5EF4-FFF2-40B4-BE49-F238E27FC236}">
                <a16:creationId xmlns:a16="http://schemas.microsoft.com/office/drawing/2014/main" id="{55DC4F39-A74C-7D71-5242-BACDD996EDDE}"/>
              </a:ext>
            </a:extLst>
          </p:cNvPr>
          <p:cNvSpPr>
            <a:spLocks noGrp="1"/>
          </p:cNvSpPr>
          <p:nvPr>
            <p:ph idx="1"/>
          </p:nvPr>
        </p:nvSpPr>
        <p:spPr>
          <a:xfrm>
            <a:off x="159798" y="1825625"/>
            <a:ext cx="8355552" cy="4351338"/>
          </a:xfrm>
        </p:spPr>
        <p:txBody>
          <a:bodyPr/>
          <a:lstStyle/>
          <a:p>
            <a:r>
              <a:rPr lang="en-US" dirty="0"/>
              <a:t>Farm Bill Allocation- </a:t>
            </a:r>
            <a:r>
              <a:rPr lang="en-US" sz="3200" b="1" dirty="0"/>
              <a:t>$12,645,000</a:t>
            </a:r>
          </a:p>
          <a:p>
            <a:endParaRPr lang="en-US" dirty="0"/>
          </a:p>
          <a:p>
            <a:r>
              <a:rPr lang="en-US" dirty="0"/>
              <a:t>Inflation Reduction Act (IRA) Allocation - </a:t>
            </a:r>
            <a:r>
              <a:rPr lang="en-US" sz="3200" b="1" dirty="0"/>
              <a:t>$8,395,000</a:t>
            </a:r>
          </a:p>
          <a:p>
            <a:endParaRPr lang="en-US" dirty="0"/>
          </a:p>
          <a:p>
            <a:r>
              <a:rPr lang="en-US" dirty="0"/>
              <a:t>Total-</a:t>
            </a:r>
            <a:r>
              <a:rPr lang="en-US" b="1" dirty="0"/>
              <a:t>$21,040,000</a:t>
            </a:r>
          </a:p>
          <a:p>
            <a:endParaRPr lang="en-US" dirty="0"/>
          </a:p>
          <a:p>
            <a:r>
              <a:rPr lang="en-US" b="1" dirty="0"/>
              <a:t>FY 2024 CSP renewals</a:t>
            </a:r>
          </a:p>
          <a:p>
            <a:pPr lvl="1"/>
            <a:r>
              <a:rPr lang="en-US" dirty="0"/>
              <a:t>14 Contracts</a:t>
            </a:r>
          </a:p>
          <a:p>
            <a:pPr lvl="1"/>
            <a:r>
              <a:rPr lang="en-US" dirty="0"/>
              <a:t> 58,478 Acres</a:t>
            </a:r>
          </a:p>
          <a:p>
            <a:pPr lvl="1"/>
            <a:r>
              <a:rPr lang="en-US" dirty="0"/>
              <a:t>$1,157,653</a:t>
            </a:r>
          </a:p>
        </p:txBody>
      </p:sp>
    </p:spTree>
    <p:extLst>
      <p:ext uri="{BB962C8B-B14F-4D97-AF65-F5344CB8AC3E}">
        <p14:creationId xmlns:p14="http://schemas.microsoft.com/office/powerpoint/2010/main" val="274460329"/>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878078"/>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09A8727CAC4EE41AFB3C25878D42E51" ma:contentTypeVersion="3" ma:contentTypeDescription="Create a new document." ma:contentTypeScope="" ma:versionID="1827b914b158940ae0f2f779968cc5a4">
  <xsd:schema xmlns:xsd="http://www.w3.org/2001/XMLSchema" xmlns:xs="http://www.w3.org/2001/XMLSchema" xmlns:p="http://schemas.microsoft.com/office/2006/metadata/properties" xmlns:ns2="fb98b740-1b61-4ac3-9b3d-5d4a95dce5c5" targetNamespace="http://schemas.microsoft.com/office/2006/metadata/properties" ma:root="true" ma:fieldsID="3d62341e421fa23f25fba0ea3c40e3ab" ns2:_="">
    <xsd:import namespace="fb98b740-1b61-4ac3-9b3d-5d4a95dce5c5"/>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98b740-1b61-4ac3-9b3d-5d4a95dce5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9C9A98-6909-4FB6-9F17-A81037B277E3}">
  <ds:schemaRefs>
    <ds:schemaRef ds:uri="http://schemas.microsoft.com/office/infopath/2007/PartnerControls"/>
    <ds:schemaRef ds:uri="http://schemas.microsoft.com/office/2006/documentManagement/types"/>
    <ds:schemaRef ds:uri="http://purl.org/dc/elements/1.1/"/>
    <ds:schemaRef ds:uri="http://purl.org/dc/terms/"/>
    <ds:schemaRef ds:uri="http://www.w3.org/XML/1998/namespace"/>
    <ds:schemaRef ds:uri="http://purl.org/dc/dcmitype/"/>
    <ds:schemaRef ds:uri="http://schemas.openxmlformats.org/package/2006/metadata/core-properties"/>
    <ds:schemaRef ds:uri="fb98b740-1b61-4ac3-9b3d-5d4a95dce5c5"/>
    <ds:schemaRef ds:uri="http://schemas.microsoft.com/office/2006/metadata/properties"/>
  </ds:schemaRefs>
</ds:datastoreItem>
</file>

<file path=customXml/itemProps2.xml><?xml version="1.0" encoding="utf-8"?>
<ds:datastoreItem xmlns:ds="http://schemas.openxmlformats.org/officeDocument/2006/customXml" ds:itemID="{BDB12FAB-86B5-4453-9BC9-755D272EF539}">
  <ds:schemaRefs>
    <ds:schemaRef ds:uri="http://schemas.microsoft.com/sharepoint/v3/contenttype/forms"/>
  </ds:schemaRefs>
</ds:datastoreItem>
</file>

<file path=customXml/itemProps3.xml><?xml version="1.0" encoding="utf-8"?>
<ds:datastoreItem xmlns:ds="http://schemas.openxmlformats.org/officeDocument/2006/customXml" ds:itemID="{48CF3ED6-94B1-45E4-9B28-672DB1EB3C29}">
  <ds:schemaRefs>
    <ds:schemaRef ds:uri="fb98b740-1b61-4ac3-9b3d-5d4a95dce5c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4941</TotalTime>
  <Words>900</Words>
  <Application>Microsoft Office PowerPoint</Application>
  <PresentationFormat>On-screen Show (4:3)</PresentationFormat>
  <Paragraphs>97</Paragraphs>
  <Slides>13</Slides>
  <Notes>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13</vt:i4>
      </vt:variant>
    </vt:vector>
  </HeadingPairs>
  <TitlesOfParts>
    <vt:vector size="23" baseType="lpstr">
      <vt:lpstr>Arial</vt:lpstr>
      <vt:lpstr>Calibri</vt:lpstr>
      <vt:lpstr>Calibri Light</vt:lpstr>
      <vt:lpstr>Open Sans Extrabold</vt:lpstr>
      <vt:lpstr>Public Sans Web</vt:lpstr>
      <vt:lpstr>Segoe UI</vt:lpstr>
      <vt:lpstr>Custom Design</vt:lpstr>
      <vt:lpstr>1_Custom Design</vt:lpstr>
      <vt:lpstr>2_Custom Design</vt:lpstr>
      <vt:lpstr>3_Custom Design</vt:lpstr>
      <vt:lpstr>April 2024 Conservation Stewardship Program (CSP)   California NRCS</vt:lpstr>
      <vt:lpstr>Conservation Stewardship Program</vt:lpstr>
      <vt:lpstr>Benefits-</vt:lpstr>
      <vt:lpstr>CSP Contracts</vt:lpstr>
      <vt:lpstr>Contract payments</vt:lpstr>
      <vt:lpstr>2024 Changes to CSP</vt:lpstr>
      <vt:lpstr>2024 Changes to CSP</vt:lpstr>
      <vt:lpstr>Benefits of the New Rates</vt:lpstr>
      <vt:lpstr>California CSP 2024</vt:lpstr>
      <vt:lpstr>California CSP 2024</vt:lpstr>
      <vt:lpstr>How To Get Started </vt:lpstr>
      <vt:lpstr>Conservation Innovation Grants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Steinberg, Brandon - NRCS, Temple, TX</dc:creator>
  <cp:lastModifiedBy>Boettcher, Robert - FPAC-NRCS, TN</cp:lastModifiedBy>
  <cp:revision>4</cp:revision>
  <cp:lastPrinted>2023-11-08T00:07:37Z</cp:lastPrinted>
  <dcterms:created xsi:type="dcterms:W3CDTF">2023-02-14T19:25:37Z</dcterms:created>
  <dcterms:modified xsi:type="dcterms:W3CDTF">2024-04-08T04:50:19Z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0x010100C09A8727CAC4EE41AFB3C25878D42E51</vt:lpwstr>
  </property>
</Properties>
</file>