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Geo"/>
      <p:regular r:id="rId11"/>
      <p: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gm5AUezPjtwVb+w7N8FrgwllqF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Geo-regular.fntdata"/><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font" Target="fonts/Ge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t/>
            </a:r>
            <a:endParaRPr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15900" lvl="0" marL="28575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1100"/>
              <a:buChar char="●"/>
            </a:pPr>
            <a:r>
              <a:rPr lang="en-US" sz="1800">
                <a:solidFill>
                  <a:srgbClr val="595959"/>
                </a:solidFill>
                <a:latin typeface="Georgia"/>
                <a:ea typeface="Georgia"/>
                <a:cs typeface="Georgia"/>
                <a:sym typeface="Georgia"/>
              </a:rPr>
              <a:t>Through the Contribution/Outreach and Planning Agreement NRCS provided us with funds to provide for Tribal participant travel for trainees that requested the support, this was a major component and reduced barriers of cost of travel for 13-15 trainees to attend this free training</a:t>
            </a:r>
            <a:endParaRPr/>
          </a:p>
          <a:p>
            <a:pPr indent="-285750" lvl="0" marL="285750" rtl="0" algn="l">
              <a:lnSpc>
                <a:spcPct val="100000"/>
              </a:lnSpc>
              <a:spcBef>
                <a:spcPts val="0"/>
              </a:spcBef>
              <a:spcAft>
                <a:spcPts val="0"/>
              </a:spcAft>
              <a:buSzPts val="1100"/>
              <a:buChar char="●"/>
            </a:pPr>
            <a:r>
              <a:rPr b="0" i="0" lang="en-US" sz="1800" u="none" strike="noStrike">
                <a:solidFill>
                  <a:srgbClr val="000000"/>
                </a:solidFill>
                <a:latin typeface="Arial"/>
                <a:ea typeface="Arial"/>
                <a:cs typeface="Arial"/>
                <a:sym typeface="Arial"/>
              </a:rPr>
              <a:t>The Intertribal Nursery Training had 17 participants representing 18 California Tribal Nations as staff or tribal members. </a:t>
            </a:r>
            <a:endParaRPr/>
          </a:p>
          <a:p>
            <a:pPr indent="-285750" lvl="0" marL="285750" rtl="0" algn="l">
              <a:lnSpc>
                <a:spcPct val="100000"/>
              </a:lnSpc>
              <a:spcBef>
                <a:spcPts val="0"/>
              </a:spcBef>
              <a:spcAft>
                <a:spcPts val="0"/>
              </a:spcAft>
              <a:buSzPts val="1100"/>
              <a:buChar char="●"/>
            </a:pPr>
            <a:r>
              <a:rPr b="0" i="0" lang="en-US" sz="1800" u="none" strike="noStrike">
                <a:solidFill>
                  <a:srgbClr val="000000"/>
                </a:solidFill>
                <a:latin typeface="Arial"/>
                <a:ea typeface="Arial"/>
                <a:cs typeface="Arial"/>
                <a:sym typeface="Arial"/>
              </a:rPr>
              <a:t>The goal of the training is to build Tribal capacity for technically skilled practitioners, build location-derived seed and plant materials stock for restoration scale projects, and build Tribal and agency partnerships for sourcing and propagating native plants. </a:t>
            </a:r>
            <a:endParaRPr/>
          </a:p>
          <a:p>
            <a:pPr indent="-285750" lvl="0" marL="285750" rtl="0" algn="l">
              <a:lnSpc>
                <a:spcPct val="100000"/>
              </a:lnSpc>
              <a:spcBef>
                <a:spcPts val="0"/>
              </a:spcBef>
              <a:spcAft>
                <a:spcPts val="0"/>
              </a:spcAft>
              <a:buSzPts val="1100"/>
              <a:buChar char="●"/>
            </a:pPr>
            <a:r>
              <a:rPr b="0" i="0" lang="en-US" sz="1800" u="none" strike="noStrike">
                <a:solidFill>
                  <a:srgbClr val="000000"/>
                </a:solidFill>
                <a:latin typeface="Arial"/>
                <a:ea typeface="Arial"/>
                <a:cs typeface="Arial"/>
                <a:sym typeface="Arial"/>
              </a:rPr>
              <a:t>Our TEK instructor is Ali-Meders-Knight a Mechoopda Tribal member and ED of California Open Lands and the UC Davis arboretum Teaching Nursery managers Taylor Lewis and Abbey Hart</a:t>
            </a:r>
            <a:endParaRPr/>
          </a:p>
          <a:p>
            <a:pPr indent="-285750" lvl="0" marL="285750" marR="0" rtl="0" algn="l">
              <a:lnSpc>
                <a:spcPct val="100000"/>
              </a:lnSpc>
              <a:spcBef>
                <a:spcPts val="0"/>
              </a:spcBef>
              <a:spcAft>
                <a:spcPts val="0"/>
              </a:spcAft>
              <a:buClr>
                <a:srgbClr val="000000"/>
              </a:buClr>
              <a:buSzPts val="1100"/>
              <a:buFont typeface="Arial"/>
              <a:buChar char="●"/>
            </a:pPr>
            <a:r>
              <a:rPr b="0" i="0" lang="en-US" sz="1800" u="none" strike="noStrike">
                <a:solidFill>
                  <a:srgbClr val="595959"/>
                </a:solidFill>
                <a:latin typeface="Georgia"/>
                <a:ea typeface="Georgia"/>
                <a:cs typeface="Georgia"/>
                <a:sym typeface="Georgia"/>
              </a:rPr>
              <a:t>Additionally the agreement has provided funds to support the contract to pay California Open Lands for Ali’s knowledge, time, travel, and commitment for the training</a:t>
            </a:r>
            <a:endParaRPr b="0" i="0" sz="1800" u="none" strike="noStrike">
              <a:solidFill>
                <a:srgbClr val="000000"/>
              </a:solidFill>
              <a:latin typeface="Arial"/>
              <a:ea typeface="Arial"/>
              <a:cs typeface="Arial"/>
              <a:sym typeface="Arial"/>
            </a:endParaRPr>
          </a:p>
          <a:p>
            <a:pPr indent="-285750" lvl="0" marL="285750" rtl="0" algn="l">
              <a:lnSpc>
                <a:spcPct val="100000"/>
              </a:lnSpc>
              <a:spcBef>
                <a:spcPts val="0"/>
              </a:spcBef>
              <a:spcAft>
                <a:spcPts val="0"/>
              </a:spcAft>
              <a:buSzPts val="1100"/>
              <a:buChar char="●"/>
            </a:pPr>
            <a:r>
              <a:rPr b="0" i="0" lang="en-US" sz="1800" u="none" strike="noStrike">
                <a:solidFill>
                  <a:srgbClr val="000000"/>
                </a:solidFill>
                <a:latin typeface="Arial"/>
                <a:ea typeface="Arial"/>
                <a:cs typeface="Arial"/>
                <a:sym typeface="Arial"/>
              </a:rPr>
              <a:t>Patwin and Miwok territory in Davis, CA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100"/>
              <a:buFont typeface="Arial"/>
              <a:buChar char="●"/>
            </a:pPr>
            <a:r>
              <a:rPr lang="en-US" sz="1100">
                <a:solidFill>
                  <a:schemeClr val="dk1"/>
                </a:solidFill>
                <a:latin typeface="Georgia"/>
                <a:ea typeface="Georgia"/>
                <a:cs typeface="Georgia"/>
                <a:sym typeface="Georgia"/>
              </a:rPr>
              <a:t>In 2022 IAC and NRCS signed the agreement with the purpose to create a symposium that bring together tribal, USDA and other governmental agencies, and partner organizations to discuss all subjects pertaining to tribal agriculture and traditional cultural production in California</a:t>
            </a:r>
            <a:endParaRPr/>
          </a:p>
          <a:p>
            <a:pPr indent="-285750" lvl="0" marL="285750" marR="0" rtl="0" algn="l">
              <a:lnSpc>
                <a:spcPct val="100000"/>
              </a:lnSpc>
              <a:spcBef>
                <a:spcPts val="0"/>
              </a:spcBef>
              <a:spcAft>
                <a:spcPts val="0"/>
              </a:spcAft>
              <a:buClr>
                <a:srgbClr val="000000"/>
              </a:buClr>
              <a:buSzPts val="1100"/>
              <a:buFont typeface="Arial"/>
              <a:buChar char="●"/>
            </a:pPr>
            <a:r>
              <a:rPr lang="en-US" sz="1100">
                <a:solidFill>
                  <a:schemeClr val="dk1"/>
                </a:solidFill>
                <a:latin typeface="Georgia"/>
                <a:ea typeface="Georgia"/>
                <a:cs typeface="Georgia"/>
                <a:sym typeface="Georgia"/>
              </a:rPr>
              <a:t>Hosted by the Pechanga Band of Indians in Temecula, CA</a:t>
            </a:r>
            <a:endParaRPr/>
          </a:p>
          <a:p>
            <a:pPr indent="-285750" lvl="0" marL="285750" marR="0" rtl="0" algn="l">
              <a:lnSpc>
                <a:spcPct val="100000"/>
              </a:lnSpc>
              <a:spcBef>
                <a:spcPts val="0"/>
              </a:spcBef>
              <a:spcAft>
                <a:spcPts val="0"/>
              </a:spcAft>
              <a:buClr>
                <a:srgbClr val="000000"/>
              </a:buClr>
              <a:buSzPts val="1100"/>
              <a:buFont typeface="Arial"/>
              <a:buChar char="●"/>
            </a:pPr>
            <a:r>
              <a:rPr lang="en-US" sz="1100">
                <a:solidFill>
                  <a:schemeClr val="dk1"/>
                </a:solidFill>
                <a:latin typeface="Georgia"/>
                <a:ea typeface="Georgia"/>
                <a:cs typeface="Georgia"/>
                <a:sym typeface="Georgia"/>
              </a:rPr>
              <a:t>We had approximately 220 attendees over the 2 days, over 32 Tribal staff and/or Tribal members were in attendance</a:t>
            </a:r>
            <a:endParaRPr/>
          </a:p>
          <a:p>
            <a:pPr indent="-285750" lvl="0" marL="285750" marR="0" rtl="0" algn="l">
              <a:lnSpc>
                <a:spcPct val="100000"/>
              </a:lnSpc>
              <a:spcBef>
                <a:spcPts val="0"/>
              </a:spcBef>
              <a:spcAft>
                <a:spcPts val="0"/>
              </a:spcAft>
              <a:buClr>
                <a:srgbClr val="000000"/>
              </a:buClr>
              <a:buSzPts val="1100"/>
              <a:buFont typeface="Arial"/>
              <a:buChar char="●"/>
            </a:pPr>
            <a:r>
              <a:rPr lang="en-US" sz="1100">
                <a:solidFill>
                  <a:schemeClr val="dk1"/>
                </a:solidFill>
                <a:latin typeface="Georgia"/>
                <a:ea typeface="Georgia"/>
                <a:cs typeface="Georgia"/>
                <a:sym typeface="Georgia"/>
              </a:rPr>
              <a:t>Tabling, 6 USDA agencies, 2 state programs, 7 partner organizations, 1 University and 4 vendors</a:t>
            </a:r>
            <a:endParaRPr/>
          </a:p>
          <a:p>
            <a:pPr indent="-285750" lvl="0" marL="285750" marR="0" rtl="0" algn="l">
              <a:lnSpc>
                <a:spcPct val="100000"/>
              </a:lnSpc>
              <a:spcBef>
                <a:spcPts val="0"/>
              </a:spcBef>
              <a:spcAft>
                <a:spcPts val="0"/>
              </a:spcAft>
              <a:buClr>
                <a:srgbClr val="000000"/>
              </a:buClr>
              <a:buSzPts val="1100"/>
              <a:buFont typeface="Arial"/>
              <a:buChar char="●"/>
            </a:pPr>
            <a:r>
              <a:rPr lang="en-US" sz="1100">
                <a:solidFill>
                  <a:schemeClr val="dk1"/>
                </a:solidFill>
                <a:latin typeface="Georgia"/>
                <a:ea typeface="Georgia"/>
                <a:cs typeface="Georgia"/>
                <a:sym typeface="Georgia"/>
              </a:rPr>
              <a:t>The first day consistent of plenary sessions and a Traditional Foods Cooking demonstration</a:t>
            </a:r>
            <a:endParaRPr/>
          </a:p>
          <a:p>
            <a:pPr indent="-215900" lvl="0" marL="285750" marR="0" rtl="0" algn="l">
              <a:lnSpc>
                <a:spcPct val="100000"/>
              </a:lnSpc>
              <a:spcBef>
                <a:spcPts val="0"/>
              </a:spcBef>
              <a:spcAft>
                <a:spcPts val="0"/>
              </a:spcAft>
              <a:buClr>
                <a:srgbClr val="000000"/>
              </a:buClr>
              <a:buSzPts val="1100"/>
              <a:buFont typeface="Arial"/>
              <a:buNone/>
            </a:pPr>
            <a:r>
              <a:t/>
            </a:r>
            <a:endParaRPr sz="1100">
              <a:solidFill>
                <a:schemeClr val="dk1"/>
              </a:solidFill>
              <a:latin typeface="Georgia"/>
              <a:ea typeface="Georgia"/>
              <a:cs typeface="Georgia"/>
              <a:sym typeface="Georgia"/>
            </a:endParaRPr>
          </a:p>
          <a:p>
            <a:pPr indent="-215900" lvl="0" marL="285750" marR="0" rtl="0" algn="l">
              <a:lnSpc>
                <a:spcPct val="100000"/>
              </a:lnSpc>
              <a:spcBef>
                <a:spcPts val="0"/>
              </a:spcBef>
              <a:spcAft>
                <a:spcPts val="0"/>
              </a:spcAft>
              <a:buClr>
                <a:srgbClr val="000000"/>
              </a:buClr>
              <a:buSzPts val="1100"/>
              <a:buFont typeface="Arial"/>
              <a:buNone/>
            </a:pPr>
            <a:r>
              <a:t/>
            </a:r>
            <a:endParaRPr sz="1100">
              <a:solidFill>
                <a:schemeClr val="dk1"/>
              </a:solidFill>
              <a:latin typeface="Georgia"/>
              <a:ea typeface="Georgia"/>
              <a:cs typeface="Georgia"/>
              <a:sym typeface="Georgia"/>
            </a:endParaRPr>
          </a:p>
          <a:p>
            <a:pPr indent="-215900" lvl="0" marL="28575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1100"/>
              <a:buChar char="●"/>
            </a:pPr>
            <a:r>
              <a:rPr b="0" i="0" lang="en-US" sz="1800" u="none" strike="noStrike">
                <a:solidFill>
                  <a:srgbClr val="000000"/>
                </a:solidFill>
                <a:latin typeface="Arial"/>
                <a:ea typeface="Arial"/>
                <a:cs typeface="Arial"/>
                <a:sym typeface="Arial"/>
              </a:rPr>
              <a:t>In April I organized the second training</a:t>
            </a:r>
            <a:endParaRPr/>
          </a:p>
          <a:p>
            <a:pPr indent="-285750" lvl="0" marL="285750" rtl="0" algn="l">
              <a:lnSpc>
                <a:spcPct val="100000"/>
              </a:lnSpc>
              <a:spcBef>
                <a:spcPts val="0"/>
              </a:spcBef>
              <a:spcAft>
                <a:spcPts val="0"/>
              </a:spcAft>
              <a:buSzPts val="1100"/>
              <a:buChar char="●"/>
            </a:pPr>
            <a:r>
              <a:rPr b="0" i="0" lang="en-US" sz="1800" u="none" strike="noStrike">
                <a:solidFill>
                  <a:srgbClr val="000000"/>
                </a:solidFill>
                <a:latin typeface="Arial"/>
                <a:ea typeface="Arial"/>
                <a:cs typeface="Arial"/>
                <a:sym typeface="Arial"/>
              </a:rPr>
              <a:t>The Training was hosted by the Shingle Springs Band of Miwok Indians and the focus of the training comprised networking and exposure to available resources for individuals and tribes interested in starting their native plant nursery. </a:t>
            </a:r>
            <a:endParaRPr/>
          </a:p>
          <a:p>
            <a:pPr indent="-285750" lvl="0" marL="285750" rtl="0" algn="l">
              <a:lnSpc>
                <a:spcPct val="100000"/>
              </a:lnSpc>
              <a:spcBef>
                <a:spcPts val="0"/>
              </a:spcBef>
              <a:spcAft>
                <a:spcPts val="0"/>
              </a:spcAft>
              <a:buSzPts val="1100"/>
              <a:buChar char="●"/>
            </a:pPr>
            <a:r>
              <a:rPr b="0" i="0" lang="en-US" sz="1800" u="none" strike="noStrike">
                <a:solidFill>
                  <a:srgbClr val="000000"/>
                </a:solidFill>
                <a:latin typeface="Arial"/>
                <a:ea typeface="Arial"/>
                <a:cs typeface="Arial"/>
                <a:sym typeface="Arial"/>
              </a:rPr>
              <a:t>Partner organizations that presented includes Akiptan Inc, First Nations Development Institute (FNDI), the USDA- NRCS the Rou Dalagurr Food Sovereignty Lab and Traditional Ecological Knowledges Institute, and the Shingle Springs Band of Miwok Environmental Department </a:t>
            </a:r>
            <a:endParaRPr/>
          </a:p>
          <a:p>
            <a:pPr indent="-285750" lvl="0" marL="285750" rtl="0" algn="l">
              <a:lnSpc>
                <a:spcPct val="100000"/>
              </a:lnSpc>
              <a:spcBef>
                <a:spcPts val="0"/>
              </a:spcBef>
              <a:spcAft>
                <a:spcPts val="0"/>
              </a:spcAft>
              <a:buSzPts val="1100"/>
              <a:buChar char="●"/>
            </a:pPr>
            <a:r>
              <a:rPr b="0" i="0" lang="en-US" sz="1800" u="none" strike="noStrike">
                <a:solidFill>
                  <a:srgbClr val="000000"/>
                </a:solidFill>
                <a:latin typeface="Arial"/>
                <a:ea typeface="Arial"/>
                <a:cs typeface="Arial"/>
                <a:sym typeface="Arial"/>
              </a:rPr>
              <a:t>Miwok territory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t/>
            </a:r>
            <a:endParaRPr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1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1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1" name="Google Shape;2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 name="Shape 25"/>
        <p:cNvGrpSpPr/>
        <p:nvPr/>
      </p:nvGrpSpPr>
      <p:grpSpPr>
        <a:xfrm>
          <a:off x="0" y="0"/>
          <a:ext cx="0" cy="0"/>
          <a:chOff x="0" y="0"/>
          <a:chExt cx="0" cy="0"/>
        </a:xfrm>
      </p:grpSpPr>
      <p:sp>
        <p:nvSpPr>
          <p:cNvPr id="26" name="Google Shape;26;p1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7" name="Google Shape;27;p1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 name="Shape 29"/>
        <p:cNvGrpSpPr/>
        <p:nvPr/>
      </p:nvGrpSpPr>
      <p:grpSpPr>
        <a:xfrm>
          <a:off x="0" y="0"/>
          <a:ext cx="0" cy="0"/>
          <a:chOff x="0" y="0"/>
          <a:chExt cx="0" cy="0"/>
        </a:xfrm>
      </p:grpSpPr>
      <p:sp>
        <p:nvSpPr>
          <p:cNvPr id="30" name="Google Shape;30;p1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1" name="Google Shape;3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sp>
        <p:nvSpPr>
          <p:cNvPr id="33" name="Google Shape;33;p1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5" name="Google Shape;35;p1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1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7" name="Google Shape;3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8" name="Shape 38"/>
        <p:cNvGrpSpPr/>
        <p:nvPr/>
      </p:nvGrpSpPr>
      <p:grpSpPr>
        <a:xfrm>
          <a:off x="0" y="0"/>
          <a:ext cx="0" cy="0"/>
          <a:chOff x="0" y="0"/>
          <a:chExt cx="0" cy="0"/>
        </a:xfrm>
      </p:grpSpPr>
      <p:sp>
        <p:nvSpPr>
          <p:cNvPr id="39" name="Google Shape;39;p2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0" name="Google Shape;40;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1" name="Shape 41"/>
        <p:cNvGrpSpPr/>
        <p:nvPr/>
      </p:nvGrpSpPr>
      <p:grpSpPr>
        <a:xfrm>
          <a:off x="0" y="0"/>
          <a:ext cx="0" cy="0"/>
          <a:chOff x="0" y="0"/>
          <a:chExt cx="0" cy="0"/>
        </a:xfrm>
      </p:grpSpPr>
      <p:sp>
        <p:nvSpPr>
          <p:cNvPr id="42" name="Google Shape;42;p2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3" name="Google Shape;43;p2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4" name="Google Shape;4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10.jpg"/><Relationship Id="rId6" Type="http://schemas.openxmlformats.org/officeDocument/2006/relationships/image" Target="../media/image9.jpg"/><Relationship Id="rId7"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2.jpg"/><Relationship Id="rId9" Type="http://schemas.openxmlformats.org/officeDocument/2006/relationships/image" Target="../media/image7.jpg"/><Relationship Id="rId5" Type="http://schemas.openxmlformats.org/officeDocument/2006/relationships/image" Target="../media/image14.jpg"/><Relationship Id="rId6" Type="http://schemas.openxmlformats.org/officeDocument/2006/relationships/image" Target="../media/image13.jpg"/><Relationship Id="rId7" Type="http://schemas.openxmlformats.org/officeDocument/2006/relationships/image" Target="../media/image18.jpg"/><Relationship Id="rId8"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9.jpg"/><Relationship Id="rId5" Type="http://schemas.openxmlformats.org/officeDocument/2006/relationships/image" Target="../media/image16.jpg"/><Relationship Id="rId6" Type="http://schemas.openxmlformats.org/officeDocument/2006/relationships/image" Target="../media/image6.jpg"/><Relationship Id="rId7"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mailto:Lena@indianag.org"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CEC"/>
        </a:solidFill>
      </p:bgPr>
    </p:bg>
    <p:spTree>
      <p:nvGrpSpPr>
        <p:cNvPr id="50" name="Shape 50"/>
        <p:cNvGrpSpPr/>
        <p:nvPr/>
      </p:nvGrpSpPr>
      <p:grpSpPr>
        <a:xfrm>
          <a:off x="0" y="0"/>
          <a:ext cx="0" cy="0"/>
          <a:chOff x="0" y="0"/>
          <a:chExt cx="0" cy="0"/>
        </a:xfrm>
      </p:grpSpPr>
      <p:sp>
        <p:nvSpPr>
          <p:cNvPr id="51" name="Google Shape;51;p1"/>
          <p:cNvSpPr txBox="1"/>
          <p:nvPr/>
        </p:nvSpPr>
        <p:spPr>
          <a:xfrm>
            <a:off x="317550" y="1940675"/>
            <a:ext cx="8508900" cy="84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300"/>
              <a:buFont typeface="Arial"/>
              <a:buNone/>
            </a:pPr>
            <a:r>
              <a:rPr b="1" i="0" lang="en-US" sz="3300" u="none" cap="none" strike="noStrike">
                <a:solidFill>
                  <a:srgbClr val="333333"/>
                </a:solidFill>
                <a:latin typeface="Georgia"/>
                <a:ea typeface="Georgia"/>
                <a:cs typeface="Georgia"/>
                <a:sym typeface="Georgia"/>
              </a:rPr>
              <a:t>Intertribal Agriculture Council</a:t>
            </a:r>
            <a:endParaRPr b="1" i="0" sz="3300" u="none" cap="none" strike="noStrike">
              <a:solidFill>
                <a:srgbClr val="333333"/>
              </a:solidFill>
              <a:latin typeface="Georgia"/>
              <a:ea typeface="Georgia"/>
              <a:cs typeface="Georgia"/>
              <a:sym typeface="Georgia"/>
            </a:endParaRPr>
          </a:p>
        </p:txBody>
      </p:sp>
      <p:sp>
        <p:nvSpPr>
          <p:cNvPr id="52" name="Google Shape;52;p1"/>
          <p:cNvSpPr txBox="1"/>
          <p:nvPr/>
        </p:nvSpPr>
        <p:spPr>
          <a:xfrm>
            <a:off x="1379700" y="2900050"/>
            <a:ext cx="6384600" cy="2322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500"/>
              <a:buFont typeface="Arial"/>
              <a:buNone/>
            </a:pPr>
            <a:r>
              <a:rPr b="1" i="0" lang="en-US" sz="1500" u="none" cap="none" strike="noStrike">
                <a:solidFill>
                  <a:schemeClr val="dk2"/>
                </a:solidFill>
                <a:latin typeface="Georgia"/>
                <a:ea typeface="Georgia"/>
                <a:cs typeface="Georgia"/>
                <a:sym typeface="Georgia"/>
              </a:rPr>
              <a:t>NRCS </a:t>
            </a:r>
            <a:r>
              <a:rPr b="1" lang="en-US" sz="1500">
                <a:solidFill>
                  <a:schemeClr val="dk2"/>
                </a:solidFill>
                <a:latin typeface="Georgia"/>
                <a:ea typeface="Georgia"/>
                <a:cs typeface="Georgia"/>
                <a:sym typeface="Georgia"/>
              </a:rPr>
              <a:t>Spring</a:t>
            </a:r>
            <a:r>
              <a:rPr b="1" i="0" lang="en-US" sz="1500" u="none" cap="none" strike="noStrike">
                <a:solidFill>
                  <a:schemeClr val="dk2"/>
                </a:solidFill>
                <a:latin typeface="Georgia"/>
                <a:ea typeface="Georgia"/>
                <a:cs typeface="Georgia"/>
                <a:sym typeface="Georgia"/>
              </a:rPr>
              <a:t> TAC 202</a:t>
            </a:r>
            <a:r>
              <a:rPr b="1" lang="en-US" sz="1500">
                <a:solidFill>
                  <a:schemeClr val="dk2"/>
                </a:solidFill>
                <a:latin typeface="Georgia"/>
                <a:ea typeface="Georgia"/>
                <a:cs typeface="Georgia"/>
                <a:sym typeface="Georgia"/>
              </a:rPr>
              <a:t>4</a:t>
            </a:r>
            <a:endParaRPr/>
          </a:p>
          <a:p>
            <a:pPr indent="0" lvl="0" marL="0" marR="0" rtl="0" algn="ctr">
              <a:lnSpc>
                <a:spcPct val="115000"/>
              </a:lnSpc>
              <a:spcBef>
                <a:spcPts val="0"/>
              </a:spcBef>
              <a:spcAft>
                <a:spcPts val="0"/>
              </a:spcAft>
              <a:buClr>
                <a:srgbClr val="000000"/>
              </a:buClr>
              <a:buSzPts val="1500"/>
              <a:buFont typeface="Arial"/>
              <a:buNone/>
            </a:pPr>
            <a:r>
              <a:rPr b="1" i="0" lang="en-US" sz="1500" u="none" cap="none" strike="noStrike">
                <a:solidFill>
                  <a:schemeClr val="dk2"/>
                </a:solidFill>
                <a:latin typeface="Georgia"/>
                <a:ea typeface="Georgia"/>
                <a:cs typeface="Georgia"/>
                <a:sym typeface="Georgia"/>
              </a:rPr>
              <a:t>Updates on IAC-NRCS-CA Agreements</a:t>
            </a:r>
            <a:endParaRPr/>
          </a:p>
          <a:p>
            <a:pPr indent="0" lvl="0" marL="0" marR="0" rtl="0" algn="ctr">
              <a:lnSpc>
                <a:spcPct val="115000"/>
              </a:lnSpc>
              <a:spcBef>
                <a:spcPts val="0"/>
              </a:spcBef>
              <a:spcAft>
                <a:spcPts val="0"/>
              </a:spcAft>
              <a:buClr>
                <a:srgbClr val="000000"/>
              </a:buClr>
              <a:buSzPts val="1500"/>
              <a:buFont typeface="Arial"/>
              <a:buNone/>
            </a:pPr>
            <a:r>
              <a:t/>
            </a:r>
            <a:endParaRPr b="1" i="0" sz="1500" u="none" cap="none" strike="noStrike">
              <a:solidFill>
                <a:schemeClr val="dk2"/>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500"/>
              <a:buFont typeface="Arial"/>
              <a:buNone/>
            </a:pPr>
            <a:r>
              <a:rPr b="1" lang="en-US" sz="1500">
                <a:solidFill>
                  <a:schemeClr val="dk2"/>
                </a:solidFill>
                <a:latin typeface="Georgia"/>
                <a:ea typeface="Georgia"/>
                <a:cs typeface="Georgia"/>
                <a:sym typeface="Georgia"/>
              </a:rPr>
              <a:t>Lena Ortega</a:t>
            </a:r>
            <a:endParaRPr/>
          </a:p>
          <a:p>
            <a:pPr indent="0" lvl="0" marL="0" marR="0" rtl="0" algn="ctr">
              <a:lnSpc>
                <a:spcPct val="115000"/>
              </a:lnSpc>
              <a:spcBef>
                <a:spcPts val="0"/>
              </a:spcBef>
              <a:spcAft>
                <a:spcPts val="0"/>
              </a:spcAft>
              <a:buClr>
                <a:srgbClr val="000000"/>
              </a:buClr>
              <a:buSzPts val="1500"/>
              <a:buFont typeface="Arial"/>
              <a:buNone/>
            </a:pPr>
            <a:r>
              <a:rPr b="1" i="0" lang="en-US" sz="1500" u="none" cap="none" strike="noStrike">
                <a:solidFill>
                  <a:schemeClr val="dk2"/>
                </a:solidFill>
                <a:latin typeface="Georgia"/>
                <a:ea typeface="Georgia"/>
                <a:cs typeface="Georgia"/>
                <a:sym typeface="Georgia"/>
              </a:rPr>
              <a:t>IAC CA</a:t>
            </a:r>
            <a:r>
              <a:rPr b="1" lang="en-US" sz="1500">
                <a:solidFill>
                  <a:schemeClr val="dk2"/>
                </a:solidFill>
                <a:latin typeface="Georgia"/>
                <a:ea typeface="Georgia"/>
                <a:cs typeface="Georgia"/>
                <a:sym typeface="Georgia"/>
              </a:rPr>
              <a:t> Technical Assistant</a:t>
            </a:r>
            <a:endParaRPr b="0" i="0" sz="1500" u="none" cap="none" strike="noStrike">
              <a:solidFill>
                <a:schemeClr val="dk2"/>
              </a:solidFill>
              <a:latin typeface="Georgia"/>
              <a:ea typeface="Georgia"/>
              <a:cs typeface="Georgia"/>
              <a:sym typeface="Georgia"/>
            </a:endParaRPr>
          </a:p>
        </p:txBody>
      </p:sp>
      <p:pic>
        <p:nvPicPr>
          <p:cNvPr id="53" name="Google Shape;53;p1"/>
          <p:cNvPicPr preferRelativeResize="0"/>
          <p:nvPr/>
        </p:nvPicPr>
        <p:blipFill rotWithShape="1">
          <a:blip r:embed="rId3">
            <a:alphaModFix/>
          </a:blip>
          <a:srcRect b="0" l="0" r="0" t="0"/>
          <a:stretch/>
        </p:blipFill>
        <p:spPr>
          <a:xfrm>
            <a:off x="3749500" y="295675"/>
            <a:ext cx="1645001" cy="1645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2"/>
          <p:cNvSpPr txBox="1"/>
          <p:nvPr>
            <p:ph type="title"/>
          </p:nvPr>
        </p:nvSpPr>
        <p:spPr>
          <a:xfrm>
            <a:off x="126345"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100">
                <a:solidFill>
                  <a:srgbClr val="595959"/>
                </a:solidFill>
                <a:latin typeface="Georgia"/>
                <a:ea typeface="Georgia"/>
                <a:cs typeface="Georgia"/>
                <a:sym typeface="Georgia"/>
              </a:rPr>
              <a:t>California Technical Assistant Specialist</a:t>
            </a:r>
            <a:endParaRPr sz="3100">
              <a:solidFill>
                <a:srgbClr val="595959"/>
              </a:solidFill>
              <a:latin typeface="Georgia"/>
              <a:ea typeface="Georgia"/>
              <a:cs typeface="Georgia"/>
              <a:sym typeface="Georgia"/>
            </a:endParaRPr>
          </a:p>
        </p:txBody>
      </p:sp>
      <p:sp>
        <p:nvSpPr>
          <p:cNvPr id="59" name="Google Shape;59;p2"/>
          <p:cNvSpPr txBox="1"/>
          <p:nvPr>
            <p:ph idx="1" type="body"/>
          </p:nvPr>
        </p:nvSpPr>
        <p:spPr>
          <a:xfrm>
            <a:off x="311700" y="1152475"/>
            <a:ext cx="5594100" cy="3416400"/>
          </a:xfrm>
          <a:prstGeom prst="rect">
            <a:avLst/>
          </a:prstGeom>
          <a:noFill/>
          <a:ln>
            <a:noFill/>
          </a:ln>
        </p:spPr>
        <p:txBody>
          <a:bodyPr anchorCtr="0" anchor="t" bIns="91425" lIns="91425" spcFirstLastPara="1" rIns="91425" wrap="square" tIns="91425">
            <a:noAutofit/>
          </a:bodyPr>
          <a:lstStyle/>
          <a:p>
            <a:pPr indent="-285750" lvl="0" marL="285750" rtl="0" algn="l">
              <a:lnSpc>
                <a:spcPct val="115000"/>
              </a:lnSpc>
              <a:spcBef>
                <a:spcPts val="0"/>
              </a:spcBef>
              <a:spcAft>
                <a:spcPts val="0"/>
              </a:spcAft>
              <a:buClr>
                <a:schemeClr val="dk1"/>
              </a:buClr>
              <a:buSzPts val="1100"/>
              <a:buChar char="●"/>
            </a:pPr>
            <a:r>
              <a:rPr lang="en-US" sz="1600">
                <a:solidFill>
                  <a:schemeClr val="dk1"/>
                </a:solidFill>
                <a:latin typeface="Georgia"/>
                <a:ea typeface="Georgia"/>
                <a:cs typeface="Georgia"/>
                <a:sym typeface="Georgia"/>
              </a:rPr>
              <a:t>Lena Ortega!</a:t>
            </a:r>
            <a:endParaRPr/>
          </a:p>
          <a:p>
            <a:pPr indent="-285750" lvl="0" marL="285750" rtl="0" algn="l">
              <a:lnSpc>
                <a:spcPct val="115000"/>
              </a:lnSpc>
              <a:spcBef>
                <a:spcPts val="0"/>
              </a:spcBef>
              <a:spcAft>
                <a:spcPts val="0"/>
              </a:spcAft>
              <a:buClr>
                <a:schemeClr val="dk1"/>
              </a:buClr>
              <a:buSzPts val="1100"/>
              <a:buChar char="●"/>
            </a:pPr>
            <a:r>
              <a:rPr lang="en-US" sz="1600">
                <a:solidFill>
                  <a:schemeClr val="dk1"/>
                </a:solidFill>
                <a:latin typeface="Geo"/>
                <a:ea typeface="Geo"/>
                <a:cs typeface="Geo"/>
                <a:sym typeface="Geo"/>
              </a:rPr>
              <a:t>Lena@indianag.org</a:t>
            </a:r>
            <a:endParaRPr sz="1200">
              <a:solidFill>
                <a:schemeClr val="dk1"/>
              </a:solidFill>
              <a:latin typeface="Geo"/>
              <a:ea typeface="Geo"/>
              <a:cs typeface="Geo"/>
              <a:sym typeface="Geo"/>
            </a:endParaRPr>
          </a:p>
          <a:p>
            <a:pPr indent="0" lvl="0" marL="0" rtl="0" algn="l">
              <a:lnSpc>
                <a:spcPct val="115000"/>
              </a:lnSpc>
              <a:spcBef>
                <a:spcPts val="0"/>
              </a:spcBef>
              <a:spcAft>
                <a:spcPts val="0"/>
              </a:spcAft>
              <a:buClr>
                <a:schemeClr val="dk1"/>
              </a:buClr>
              <a:buSzPts val="1100"/>
              <a:buNone/>
            </a:pPr>
            <a:r>
              <a:t/>
            </a:r>
            <a:endParaRPr sz="1600">
              <a:solidFill>
                <a:schemeClr val="dk1"/>
              </a:solidFill>
              <a:latin typeface="Georgia"/>
              <a:ea typeface="Georgia"/>
              <a:cs typeface="Georgia"/>
              <a:sym typeface="Georgia"/>
            </a:endParaRPr>
          </a:p>
        </p:txBody>
      </p:sp>
      <p:pic>
        <p:nvPicPr>
          <p:cNvPr id="60" name="Google Shape;60;p2"/>
          <p:cNvPicPr preferRelativeResize="0"/>
          <p:nvPr/>
        </p:nvPicPr>
        <p:blipFill rotWithShape="1">
          <a:blip r:embed="rId3">
            <a:alphaModFix/>
          </a:blip>
          <a:srcRect b="0" l="0" r="0" t="0"/>
          <a:stretch/>
        </p:blipFill>
        <p:spPr>
          <a:xfrm>
            <a:off x="8048025" y="486294"/>
            <a:ext cx="887051" cy="887051"/>
          </a:xfrm>
          <a:prstGeom prst="rect">
            <a:avLst/>
          </a:prstGeom>
          <a:noFill/>
          <a:ln>
            <a:noFill/>
          </a:ln>
        </p:spPr>
      </p:pic>
      <p:sp>
        <p:nvSpPr>
          <p:cNvPr id="61" name="Google Shape;61;p2"/>
          <p:cNvSpPr/>
          <p:nvPr/>
        </p:nvSpPr>
        <p:spPr>
          <a:xfrm>
            <a:off x="-122125" y="-91600"/>
            <a:ext cx="9348900" cy="540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person with long hair and glasses smiling&#10;&#10;Description automatically generated" id="62" name="Google Shape;62;p2"/>
          <p:cNvPicPr preferRelativeResize="0"/>
          <p:nvPr/>
        </p:nvPicPr>
        <p:blipFill rotWithShape="1">
          <a:blip r:embed="rId4">
            <a:alphaModFix/>
          </a:blip>
          <a:srcRect b="0" l="0" r="0" t="0"/>
          <a:stretch/>
        </p:blipFill>
        <p:spPr>
          <a:xfrm>
            <a:off x="2903304" y="1017725"/>
            <a:ext cx="2966682" cy="3955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100">
                <a:solidFill>
                  <a:srgbClr val="595959"/>
                </a:solidFill>
                <a:latin typeface="Georgia"/>
                <a:ea typeface="Georgia"/>
                <a:cs typeface="Georgia"/>
                <a:sym typeface="Georgia"/>
              </a:rPr>
              <a:t>Intertribal Nursery Training-Winter</a:t>
            </a:r>
            <a:endParaRPr/>
          </a:p>
        </p:txBody>
      </p:sp>
      <p:pic>
        <p:nvPicPr>
          <p:cNvPr id="68" name="Google Shape;68;p7"/>
          <p:cNvPicPr preferRelativeResize="0"/>
          <p:nvPr/>
        </p:nvPicPr>
        <p:blipFill rotWithShape="1">
          <a:blip r:embed="rId3">
            <a:alphaModFix/>
          </a:blip>
          <a:srcRect b="0" l="0" r="0" t="0"/>
          <a:stretch/>
        </p:blipFill>
        <p:spPr>
          <a:xfrm>
            <a:off x="8048025" y="486294"/>
            <a:ext cx="887051" cy="887051"/>
          </a:xfrm>
          <a:prstGeom prst="rect">
            <a:avLst/>
          </a:prstGeom>
          <a:noFill/>
          <a:ln>
            <a:noFill/>
          </a:ln>
        </p:spPr>
      </p:pic>
      <p:sp>
        <p:nvSpPr>
          <p:cNvPr id="69" name="Google Shape;69;p7"/>
          <p:cNvSpPr/>
          <p:nvPr/>
        </p:nvSpPr>
        <p:spPr>
          <a:xfrm>
            <a:off x="-122125" y="-91600"/>
            <a:ext cx="9348900" cy="540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person sitting at a table&#10;&#10;Description automatically generated" id="70" name="Google Shape;70;p7"/>
          <p:cNvPicPr preferRelativeResize="0"/>
          <p:nvPr/>
        </p:nvPicPr>
        <p:blipFill rotWithShape="1">
          <a:blip r:embed="rId4">
            <a:alphaModFix/>
          </a:blip>
          <a:srcRect b="0" l="0" r="0" t="0"/>
          <a:stretch/>
        </p:blipFill>
        <p:spPr>
          <a:xfrm>
            <a:off x="136320" y="1633451"/>
            <a:ext cx="2283254" cy="3040380"/>
          </a:xfrm>
          <a:prstGeom prst="rect">
            <a:avLst/>
          </a:prstGeom>
          <a:noFill/>
          <a:ln>
            <a:noFill/>
          </a:ln>
        </p:spPr>
      </p:pic>
      <p:pic>
        <p:nvPicPr>
          <p:cNvPr id="71" name="Google Shape;71;p7"/>
          <p:cNvPicPr preferRelativeResize="0"/>
          <p:nvPr/>
        </p:nvPicPr>
        <p:blipFill>
          <a:blip r:embed="rId5">
            <a:alphaModFix/>
          </a:blip>
          <a:stretch>
            <a:fillRect/>
          </a:stretch>
        </p:blipFill>
        <p:spPr>
          <a:xfrm>
            <a:off x="2967662" y="1373350"/>
            <a:ext cx="2538186" cy="1903645"/>
          </a:xfrm>
          <a:prstGeom prst="rect">
            <a:avLst/>
          </a:prstGeom>
          <a:noFill/>
          <a:ln>
            <a:noFill/>
          </a:ln>
        </p:spPr>
      </p:pic>
      <p:pic>
        <p:nvPicPr>
          <p:cNvPr id="72" name="Google Shape;72;p7"/>
          <p:cNvPicPr preferRelativeResize="0"/>
          <p:nvPr/>
        </p:nvPicPr>
        <p:blipFill>
          <a:blip r:embed="rId6">
            <a:alphaModFix/>
          </a:blip>
          <a:stretch>
            <a:fillRect/>
          </a:stretch>
        </p:blipFill>
        <p:spPr>
          <a:xfrm>
            <a:off x="2535537" y="3458075"/>
            <a:ext cx="3402435" cy="2551826"/>
          </a:xfrm>
          <a:prstGeom prst="rect">
            <a:avLst/>
          </a:prstGeom>
          <a:noFill/>
          <a:ln>
            <a:noFill/>
          </a:ln>
        </p:spPr>
      </p:pic>
      <p:pic>
        <p:nvPicPr>
          <p:cNvPr id="73" name="Google Shape;73;p7"/>
          <p:cNvPicPr preferRelativeResize="0"/>
          <p:nvPr/>
        </p:nvPicPr>
        <p:blipFill>
          <a:blip r:embed="rId7">
            <a:alphaModFix/>
          </a:blip>
          <a:stretch>
            <a:fillRect/>
          </a:stretch>
        </p:blipFill>
        <p:spPr>
          <a:xfrm>
            <a:off x="6090372" y="1525745"/>
            <a:ext cx="2599018" cy="34653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type="title"/>
          </p:nvPr>
        </p:nvSpPr>
        <p:spPr>
          <a:xfrm>
            <a:off x="207525"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000">
                <a:solidFill>
                  <a:srgbClr val="595959"/>
                </a:solidFill>
                <a:latin typeface="Georgia"/>
                <a:ea typeface="Georgia"/>
                <a:cs typeface="Georgia"/>
                <a:sym typeface="Georgia"/>
              </a:rPr>
              <a:t>WEWAI </a:t>
            </a:r>
            <a:r>
              <a:rPr lang="en-US" sz="2000">
                <a:solidFill>
                  <a:srgbClr val="595959"/>
                </a:solidFill>
                <a:latin typeface="Georgia"/>
                <a:ea typeface="Georgia"/>
                <a:cs typeface="Georgia"/>
                <a:sym typeface="Georgia"/>
              </a:rPr>
              <a:t> Training w/ IAC &amp; Shingle Springs Band of Miwok Indians</a:t>
            </a:r>
            <a:endParaRPr sz="2000">
              <a:solidFill>
                <a:srgbClr val="595959"/>
              </a:solidFill>
              <a:latin typeface="Georgia"/>
              <a:ea typeface="Georgia"/>
              <a:cs typeface="Georgia"/>
              <a:sym typeface="Georgia"/>
            </a:endParaRPr>
          </a:p>
        </p:txBody>
      </p:sp>
      <p:sp>
        <p:nvSpPr>
          <p:cNvPr id="79" name="Google Shape;79;p4"/>
          <p:cNvSpPr txBox="1"/>
          <p:nvPr>
            <p:ph idx="1" type="body"/>
          </p:nvPr>
        </p:nvSpPr>
        <p:spPr>
          <a:xfrm>
            <a:off x="311700" y="985325"/>
            <a:ext cx="7586596" cy="722577"/>
          </a:xfrm>
          <a:prstGeom prst="rect">
            <a:avLst/>
          </a:prstGeom>
          <a:noFill/>
          <a:ln>
            <a:noFill/>
          </a:ln>
        </p:spPr>
        <p:txBody>
          <a:bodyPr anchorCtr="0" anchor="t" bIns="91425" lIns="91425" spcFirstLastPara="1" rIns="91425" wrap="square" tIns="91425">
            <a:noAutofit/>
          </a:bodyPr>
          <a:lstStyle/>
          <a:p>
            <a:pPr indent="-285750" lvl="0" marL="285750" rtl="0" algn="l">
              <a:lnSpc>
                <a:spcPct val="115000"/>
              </a:lnSpc>
              <a:spcBef>
                <a:spcPts val="0"/>
              </a:spcBef>
              <a:spcAft>
                <a:spcPts val="0"/>
              </a:spcAft>
              <a:buClr>
                <a:schemeClr val="dk1"/>
              </a:buClr>
              <a:buSzPts val="1100"/>
              <a:buChar char="●"/>
            </a:pPr>
            <a:r>
              <a:rPr lang="en-US" sz="1600">
                <a:solidFill>
                  <a:schemeClr val="dk1"/>
                </a:solidFill>
                <a:latin typeface="Georgia"/>
                <a:ea typeface="Georgia"/>
                <a:cs typeface="Georgia"/>
                <a:sym typeface="Georgia"/>
              </a:rPr>
              <a:t>We had approximately 40 + attendees over the 5 days</a:t>
            </a:r>
            <a:endParaRPr/>
          </a:p>
          <a:p>
            <a:pPr indent="-215900" lvl="0" marL="285750" rtl="0" algn="l">
              <a:lnSpc>
                <a:spcPct val="115000"/>
              </a:lnSpc>
              <a:spcBef>
                <a:spcPts val="0"/>
              </a:spcBef>
              <a:spcAft>
                <a:spcPts val="0"/>
              </a:spcAft>
              <a:buClr>
                <a:schemeClr val="dk1"/>
              </a:buClr>
              <a:buSzPts val="1100"/>
              <a:buNone/>
            </a:pPr>
            <a:r>
              <a:t/>
            </a:r>
            <a:endParaRPr sz="1600">
              <a:solidFill>
                <a:schemeClr val="dk1"/>
              </a:solidFill>
              <a:latin typeface="Georgia"/>
              <a:ea typeface="Georgia"/>
              <a:cs typeface="Georgia"/>
              <a:sym typeface="Georgia"/>
            </a:endParaRPr>
          </a:p>
        </p:txBody>
      </p:sp>
      <p:pic>
        <p:nvPicPr>
          <p:cNvPr id="80" name="Google Shape;80;p4"/>
          <p:cNvPicPr preferRelativeResize="0"/>
          <p:nvPr/>
        </p:nvPicPr>
        <p:blipFill rotWithShape="1">
          <a:blip r:embed="rId3">
            <a:alphaModFix/>
          </a:blip>
          <a:srcRect b="0" l="0" r="0" t="0"/>
          <a:stretch/>
        </p:blipFill>
        <p:spPr>
          <a:xfrm>
            <a:off x="8048025" y="486294"/>
            <a:ext cx="887051" cy="887051"/>
          </a:xfrm>
          <a:prstGeom prst="rect">
            <a:avLst/>
          </a:prstGeom>
          <a:noFill/>
          <a:ln>
            <a:noFill/>
          </a:ln>
        </p:spPr>
      </p:pic>
      <p:sp>
        <p:nvSpPr>
          <p:cNvPr id="81" name="Google Shape;81;p4"/>
          <p:cNvSpPr/>
          <p:nvPr/>
        </p:nvSpPr>
        <p:spPr>
          <a:xfrm>
            <a:off x="-122125" y="-91600"/>
            <a:ext cx="9348900" cy="540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2" name="Google Shape;82;p4"/>
          <p:cNvPicPr preferRelativeResize="0"/>
          <p:nvPr/>
        </p:nvPicPr>
        <p:blipFill>
          <a:blip r:embed="rId4">
            <a:alphaModFix/>
          </a:blip>
          <a:stretch>
            <a:fillRect/>
          </a:stretch>
        </p:blipFill>
        <p:spPr>
          <a:xfrm>
            <a:off x="106800" y="1440675"/>
            <a:ext cx="2464133" cy="1848100"/>
          </a:xfrm>
          <a:prstGeom prst="rect">
            <a:avLst/>
          </a:prstGeom>
          <a:noFill/>
          <a:ln>
            <a:noFill/>
          </a:ln>
        </p:spPr>
      </p:pic>
      <p:pic>
        <p:nvPicPr>
          <p:cNvPr id="83" name="Google Shape;83;p4"/>
          <p:cNvPicPr preferRelativeResize="0"/>
          <p:nvPr/>
        </p:nvPicPr>
        <p:blipFill>
          <a:blip r:embed="rId5">
            <a:alphaModFix/>
          </a:blip>
          <a:stretch>
            <a:fillRect/>
          </a:stretch>
        </p:blipFill>
        <p:spPr>
          <a:xfrm>
            <a:off x="3298224" y="1541126"/>
            <a:ext cx="2126999" cy="1595249"/>
          </a:xfrm>
          <a:prstGeom prst="rect">
            <a:avLst/>
          </a:prstGeom>
          <a:noFill/>
          <a:ln>
            <a:noFill/>
          </a:ln>
        </p:spPr>
      </p:pic>
      <p:pic>
        <p:nvPicPr>
          <p:cNvPr id="84" name="Google Shape;84;p4"/>
          <p:cNvPicPr preferRelativeResize="0"/>
          <p:nvPr/>
        </p:nvPicPr>
        <p:blipFill>
          <a:blip r:embed="rId6">
            <a:alphaModFix/>
          </a:blip>
          <a:stretch>
            <a:fillRect/>
          </a:stretch>
        </p:blipFill>
        <p:spPr>
          <a:xfrm>
            <a:off x="6100275" y="1455935"/>
            <a:ext cx="2712576" cy="1817589"/>
          </a:xfrm>
          <a:prstGeom prst="rect">
            <a:avLst/>
          </a:prstGeom>
          <a:noFill/>
          <a:ln>
            <a:noFill/>
          </a:ln>
        </p:spPr>
      </p:pic>
      <p:pic>
        <p:nvPicPr>
          <p:cNvPr id="85" name="Google Shape;85;p4"/>
          <p:cNvPicPr preferRelativeResize="0"/>
          <p:nvPr/>
        </p:nvPicPr>
        <p:blipFill>
          <a:blip r:embed="rId7">
            <a:alphaModFix/>
          </a:blip>
          <a:stretch>
            <a:fillRect/>
          </a:stretch>
        </p:blipFill>
        <p:spPr>
          <a:xfrm>
            <a:off x="106800" y="3388675"/>
            <a:ext cx="2269765" cy="1702324"/>
          </a:xfrm>
          <a:prstGeom prst="rect">
            <a:avLst/>
          </a:prstGeom>
          <a:noFill/>
          <a:ln>
            <a:noFill/>
          </a:ln>
        </p:spPr>
      </p:pic>
      <p:pic>
        <p:nvPicPr>
          <p:cNvPr id="86" name="Google Shape;86;p4"/>
          <p:cNvPicPr preferRelativeResize="0"/>
          <p:nvPr/>
        </p:nvPicPr>
        <p:blipFill rotWithShape="1">
          <a:blip r:embed="rId8">
            <a:alphaModFix/>
          </a:blip>
          <a:srcRect b="0" l="0" r="0" t="0"/>
          <a:stretch/>
        </p:blipFill>
        <p:spPr>
          <a:xfrm>
            <a:off x="2707900" y="3182375"/>
            <a:ext cx="3255412" cy="4340549"/>
          </a:xfrm>
          <a:prstGeom prst="rect">
            <a:avLst/>
          </a:prstGeom>
          <a:noFill/>
          <a:ln>
            <a:noFill/>
          </a:ln>
        </p:spPr>
      </p:pic>
      <p:pic>
        <p:nvPicPr>
          <p:cNvPr id="87" name="Google Shape;87;p4"/>
          <p:cNvPicPr preferRelativeResize="0"/>
          <p:nvPr/>
        </p:nvPicPr>
        <p:blipFill>
          <a:blip r:embed="rId9">
            <a:alphaModFix/>
          </a:blip>
          <a:stretch>
            <a:fillRect/>
          </a:stretch>
        </p:blipFill>
        <p:spPr>
          <a:xfrm>
            <a:off x="6655372" y="3356100"/>
            <a:ext cx="1724828" cy="2299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100">
                <a:solidFill>
                  <a:srgbClr val="595959"/>
                </a:solidFill>
                <a:latin typeface="Georgia"/>
                <a:ea typeface="Georgia"/>
                <a:cs typeface="Georgia"/>
                <a:sym typeface="Georgia"/>
              </a:rPr>
              <a:t>Intertribal Nursery Training-Spring</a:t>
            </a:r>
            <a:endParaRPr sz="3100">
              <a:solidFill>
                <a:srgbClr val="595959"/>
              </a:solidFill>
              <a:latin typeface="Georgia"/>
              <a:ea typeface="Georgia"/>
              <a:cs typeface="Georgia"/>
              <a:sym typeface="Georgia"/>
            </a:endParaRPr>
          </a:p>
        </p:txBody>
      </p:sp>
      <p:sp>
        <p:nvSpPr>
          <p:cNvPr id="93" name="Google Shape;93;p8"/>
          <p:cNvSpPr txBox="1"/>
          <p:nvPr>
            <p:ph idx="1" type="body"/>
          </p:nvPr>
        </p:nvSpPr>
        <p:spPr>
          <a:xfrm>
            <a:off x="311700" y="1152475"/>
            <a:ext cx="55941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latin typeface="Georgia"/>
              <a:ea typeface="Georgia"/>
              <a:cs typeface="Georgia"/>
              <a:sym typeface="Georgia"/>
            </a:endParaRPr>
          </a:p>
        </p:txBody>
      </p:sp>
      <p:pic>
        <p:nvPicPr>
          <p:cNvPr id="94" name="Google Shape;94;p8"/>
          <p:cNvPicPr preferRelativeResize="0"/>
          <p:nvPr/>
        </p:nvPicPr>
        <p:blipFill rotWithShape="1">
          <a:blip r:embed="rId3">
            <a:alphaModFix/>
          </a:blip>
          <a:srcRect b="0" l="0" r="0" t="0"/>
          <a:stretch/>
        </p:blipFill>
        <p:spPr>
          <a:xfrm>
            <a:off x="8048025" y="486294"/>
            <a:ext cx="887051" cy="887051"/>
          </a:xfrm>
          <a:prstGeom prst="rect">
            <a:avLst/>
          </a:prstGeom>
          <a:noFill/>
          <a:ln>
            <a:noFill/>
          </a:ln>
        </p:spPr>
      </p:pic>
      <p:sp>
        <p:nvSpPr>
          <p:cNvPr id="95" name="Google Shape;95;p8"/>
          <p:cNvSpPr/>
          <p:nvPr/>
        </p:nvSpPr>
        <p:spPr>
          <a:xfrm>
            <a:off x="-122125" y="-91600"/>
            <a:ext cx="9348900" cy="540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6" name="Google Shape;96;p8"/>
          <p:cNvPicPr preferRelativeResize="0"/>
          <p:nvPr/>
        </p:nvPicPr>
        <p:blipFill>
          <a:blip r:embed="rId4">
            <a:alphaModFix/>
          </a:blip>
          <a:stretch>
            <a:fillRect/>
          </a:stretch>
        </p:blipFill>
        <p:spPr>
          <a:xfrm>
            <a:off x="6826169" y="2599120"/>
            <a:ext cx="2108907" cy="2811876"/>
          </a:xfrm>
          <a:prstGeom prst="rect">
            <a:avLst/>
          </a:prstGeom>
          <a:noFill/>
          <a:ln>
            <a:noFill/>
          </a:ln>
        </p:spPr>
      </p:pic>
      <p:pic>
        <p:nvPicPr>
          <p:cNvPr id="97" name="Google Shape;97;p8"/>
          <p:cNvPicPr preferRelativeResize="0"/>
          <p:nvPr/>
        </p:nvPicPr>
        <p:blipFill>
          <a:blip r:embed="rId5">
            <a:alphaModFix/>
          </a:blip>
          <a:stretch>
            <a:fillRect/>
          </a:stretch>
        </p:blipFill>
        <p:spPr>
          <a:xfrm>
            <a:off x="3210950" y="1152475"/>
            <a:ext cx="3424550" cy="2217076"/>
          </a:xfrm>
          <a:prstGeom prst="rect">
            <a:avLst/>
          </a:prstGeom>
          <a:noFill/>
          <a:ln>
            <a:noFill/>
          </a:ln>
        </p:spPr>
      </p:pic>
      <p:pic>
        <p:nvPicPr>
          <p:cNvPr id="98" name="Google Shape;98;p8"/>
          <p:cNvPicPr preferRelativeResize="0"/>
          <p:nvPr/>
        </p:nvPicPr>
        <p:blipFill>
          <a:blip r:embed="rId6">
            <a:alphaModFix/>
          </a:blip>
          <a:stretch>
            <a:fillRect/>
          </a:stretch>
        </p:blipFill>
        <p:spPr>
          <a:xfrm>
            <a:off x="185025" y="1265175"/>
            <a:ext cx="2956100" cy="2217075"/>
          </a:xfrm>
          <a:prstGeom prst="rect">
            <a:avLst/>
          </a:prstGeom>
          <a:noFill/>
          <a:ln>
            <a:noFill/>
          </a:ln>
        </p:spPr>
      </p:pic>
      <p:pic>
        <p:nvPicPr>
          <p:cNvPr id="99" name="Google Shape;99;p8"/>
          <p:cNvPicPr preferRelativeResize="0"/>
          <p:nvPr/>
        </p:nvPicPr>
        <p:blipFill>
          <a:blip r:embed="rId7">
            <a:alphaModFix/>
          </a:blip>
          <a:stretch>
            <a:fillRect/>
          </a:stretch>
        </p:blipFill>
        <p:spPr>
          <a:xfrm>
            <a:off x="3210950" y="3687733"/>
            <a:ext cx="2522825" cy="33637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103" name="Shape 103"/>
        <p:cNvGrpSpPr/>
        <p:nvPr/>
      </p:nvGrpSpPr>
      <p:grpSpPr>
        <a:xfrm>
          <a:off x="0" y="0"/>
          <a:ext cx="0" cy="0"/>
          <a:chOff x="0" y="0"/>
          <a:chExt cx="0" cy="0"/>
        </a:xfrm>
      </p:grpSpPr>
      <p:sp>
        <p:nvSpPr>
          <p:cNvPr id="104" name="Google Shape;104;p11"/>
          <p:cNvSpPr txBox="1"/>
          <p:nvPr/>
        </p:nvSpPr>
        <p:spPr>
          <a:xfrm>
            <a:off x="317550" y="1940675"/>
            <a:ext cx="8508900" cy="84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300"/>
              <a:buFont typeface="Arial"/>
              <a:buNone/>
            </a:pPr>
            <a:r>
              <a:rPr b="0" i="0" lang="en-US" sz="3300" u="none" cap="none" strike="noStrike">
                <a:solidFill>
                  <a:schemeClr val="dk1"/>
                </a:solidFill>
                <a:latin typeface="Geo"/>
                <a:ea typeface="Geo"/>
                <a:cs typeface="Geo"/>
                <a:sym typeface="Geo"/>
              </a:rPr>
              <a:t>Thank You!</a:t>
            </a:r>
            <a:endParaRPr b="0" i="0" sz="3300" u="none" cap="none" strike="noStrike">
              <a:solidFill>
                <a:schemeClr val="dk1"/>
              </a:solidFill>
              <a:latin typeface="Geo"/>
              <a:ea typeface="Geo"/>
              <a:cs typeface="Geo"/>
              <a:sym typeface="Geo"/>
            </a:endParaRPr>
          </a:p>
        </p:txBody>
      </p:sp>
      <p:sp>
        <p:nvSpPr>
          <p:cNvPr id="105" name="Google Shape;105;p11"/>
          <p:cNvSpPr txBox="1"/>
          <p:nvPr/>
        </p:nvSpPr>
        <p:spPr>
          <a:xfrm>
            <a:off x="850900" y="2448166"/>
            <a:ext cx="7175500" cy="26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
              <a:ea typeface="Geo"/>
              <a:cs typeface="Geo"/>
              <a:sym typeface="Geo"/>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
                <a:ea typeface="Geo"/>
                <a:cs typeface="Geo"/>
                <a:sym typeface="Geo"/>
              </a:rPr>
              <a:t>Lena Ortega- California Technical Assistant Specialist</a:t>
            </a:r>
            <a:endParaRPr/>
          </a:p>
          <a:p>
            <a:pPr indent="0" lvl="0" marL="0" marR="0" rtl="0" algn="ctr">
              <a:lnSpc>
                <a:spcPct val="100000"/>
              </a:lnSpc>
              <a:spcBef>
                <a:spcPts val="0"/>
              </a:spcBef>
              <a:spcAft>
                <a:spcPts val="0"/>
              </a:spcAft>
              <a:buClr>
                <a:srgbClr val="000000"/>
              </a:buClr>
              <a:buSzPts val="1800"/>
              <a:buFont typeface="Arial"/>
              <a:buNone/>
            </a:pPr>
            <a:r>
              <a:rPr b="0" i="0" lang="en-US" sz="1800" u="sng" cap="none" strike="noStrike">
                <a:solidFill>
                  <a:schemeClr val="hlink"/>
                </a:solidFill>
                <a:latin typeface="Geo"/>
                <a:ea typeface="Geo"/>
                <a:cs typeface="Geo"/>
                <a:sym typeface="Geo"/>
                <a:hlinkClick r:id="rId3"/>
              </a:rPr>
              <a:t>Lena@indianag.org</a:t>
            </a:r>
            <a:endParaRPr b="0" i="0" sz="1800" u="none" cap="none" strike="noStrike">
              <a:solidFill>
                <a:schemeClr val="dk1"/>
              </a:solidFill>
              <a:latin typeface="Geo"/>
              <a:ea typeface="Geo"/>
              <a:cs typeface="Geo"/>
              <a:sym typeface="Geo"/>
            </a:endParaRPr>
          </a:p>
          <a:p>
            <a:pPr indent="0" lvl="0" marL="0" rtl="0" algn="ctr">
              <a:spcBef>
                <a:spcPts val="0"/>
              </a:spcBef>
              <a:spcAft>
                <a:spcPts val="0"/>
              </a:spcAft>
              <a:buClr>
                <a:schemeClr val="dk1"/>
              </a:buClr>
              <a:buSzPts val="1800"/>
              <a:buFont typeface="Arial"/>
              <a:buNone/>
            </a:pPr>
            <a:r>
              <a:rPr lang="en-US" sz="1800">
                <a:solidFill>
                  <a:schemeClr val="dk1"/>
                </a:solidFill>
                <a:latin typeface="Geo"/>
                <a:ea typeface="Geo"/>
                <a:cs typeface="Geo"/>
                <a:sym typeface="Geo"/>
              </a:rPr>
              <a:t>760-909-0827</a:t>
            </a:r>
            <a:endParaRPr sz="1800">
              <a:solidFill>
                <a:schemeClr val="dk1"/>
              </a:solidFill>
              <a:latin typeface="Geo"/>
              <a:ea typeface="Geo"/>
              <a:cs typeface="Geo"/>
              <a:sym typeface="Geo"/>
            </a:endParaRPr>
          </a:p>
        </p:txBody>
      </p:sp>
      <p:pic>
        <p:nvPicPr>
          <p:cNvPr id="106" name="Google Shape;106;p11"/>
          <p:cNvPicPr preferRelativeResize="0"/>
          <p:nvPr/>
        </p:nvPicPr>
        <p:blipFill rotWithShape="1">
          <a:blip r:embed="rId4">
            <a:alphaModFix/>
          </a:blip>
          <a:srcRect b="0" l="0" r="0" t="0"/>
          <a:stretch/>
        </p:blipFill>
        <p:spPr>
          <a:xfrm>
            <a:off x="3749500" y="295675"/>
            <a:ext cx="1645001" cy="1645001"/>
          </a:xfrm>
          <a:prstGeom prst="rect">
            <a:avLst/>
          </a:prstGeom>
          <a:noFill/>
          <a:ln>
            <a:noFill/>
          </a:ln>
        </p:spPr>
      </p:pic>
      <p:sp>
        <p:nvSpPr>
          <p:cNvPr id="107" name="Google Shape;107;p11"/>
          <p:cNvSpPr txBox="1"/>
          <p:nvPr/>
        </p:nvSpPr>
        <p:spPr>
          <a:xfrm>
            <a:off x="2729400" y="3757775"/>
            <a:ext cx="3685200" cy="34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Geo"/>
                <a:ea typeface="Geo"/>
                <a:cs typeface="Geo"/>
                <a:sym typeface="Geo"/>
              </a:rPr>
              <a:t>www.indianag.org</a:t>
            </a:r>
            <a:endParaRPr b="0" i="0" sz="2000" u="none" cap="none" strike="noStrike">
              <a:solidFill>
                <a:schemeClr val="dk1"/>
              </a:solidFill>
              <a:latin typeface="Geo"/>
              <a:ea typeface="Geo"/>
              <a:cs typeface="Geo"/>
              <a:sym typeface="Ge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