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4.jpg" ContentType="image/jpeg"/>
  <Override PartName="/ppt/media/image5.jp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3.jpg" ContentType="image/jpeg"/>
  <Override PartName="/ppt/notesSlides/notesSlide6.xml" ContentType="application/vnd.openxmlformats-officedocument.presentationml.notesSlide+xml"/>
  <Override PartName="/ppt/media/image20.jpg" ContentType="image/jpeg"/>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56" r:id="rId5"/>
    <p:sldId id="287" r:id="rId6"/>
    <p:sldId id="289" r:id="rId7"/>
    <p:sldId id="290" r:id="rId8"/>
    <p:sldId id="353" r:id="rId9"/>
    <p:sldId id="301" r:id="rId10"/>
    <p:sldId id="659" r:id="rId11"/>
    <p:sldId id="661" r:id="rId12"/>
    <p:sldId id="665" r:id="rId13"/>
    <p:sldId id="666" r:id="rId14"/>
    <p:sldId id="355" r:id="rId15"/>
    <p:sldId id="663" r:id="rId16"/>
    <p:sldId id="664" r:id="rId17"/>
    <p:sldId id="293" r:id="rId18"/>
    <p:sldId id="510" r:id="rId1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952805-F17E-4711-93FE-EEF0976A73EC}">
          <p14:sldIdLst>
            <p14:sldId id="256"/>
            <p14:sldId id="287"/>
            <p14:sldId id="289"/>
            <p14:sldId id="290"/>
            <p14:sldId id="353"/>
            <p14:sldId id="301"/>
            <p14:sldId id="659"/>
            <p14:sldId id="661"/>
            <p14:sldId id="665"/>
            <p14:sldId id="666"/>
            <p14:sldId id="355"/>
            <p14:sldId id="663"/>
            <p14:sldId id="664"/>
            <p14:sldId id="293"/>
            <p14:sldId id="51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97477-01DF-4A69-A885-61908005CB68}" v="4" dt="2023-11-07T19:34:18.01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71" autoAdjust="0"/>
    <p:restoredTop sz="92871" autoAdjust="0"/>
  </p:normalViewPr>
  <p:slideViewPr>
    <p:cSldViewPr>
      <p:cViewPr varScale="1">
        <p:scale>
          <a:sx n="67" d="100"/>
          <a:sy n="67" d="100"/>
        </p:scale>
        <p:origin x="948" y="4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0" d="100"/>
          <a:sy n="110" d="100"/>
        </p:scale>
        <p:origin x="114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EEF41E8-9DE6-496F-8789-314D011EBD23}" type="datetimeFigureOut">
              <a:rPr lang="en-US" smtClean="0"/>
              <a:t>11/16/2023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365F553-7144-4244-85F0-CA6548F05C27}" type="slidenum">
              <a:rPr lang="en-US" smtClean="0"/>
              <a:t>‹#›</a:t>
            </a:fld>
            <a:endParaRPr lang="en-US"/>
          </a:p>
        </p:txBody>
      </p:sp>
    </p:spTree>
    <p:extLst>
      <p:ext uri="{BB962C8B-B14F-4D97-AF65-F5344CB8AC3E}">
        <p14:creationId xmlns:p14="http://schemas.microsoft.com/office/powerpoint/2010/main" val="368981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3300413"/>
            <a:ext cx="9753600" cy="2700337"/>
          </a:xfrm>
        </p:spPr>
        <p:txBody>
          <a:bodyPr/>
          <a:lstStyle/>
          <a:p>
            <a:endParaRPr lang="en-US" dirty="0"/>
          </a:p>
        </p:txBody>
      </p:sp>
      <p:sp>
        <p:nvSpPr>
          <p:cNvPr id="4" name="Slide Number Placeholder 3"/>
          <p:cNvSpPr>
            <a:spLocks noGrp="1"/>
          </p:cNvSpPr>
          <p:nvPr>
            <p:ph type="sldNum" sz="quarter" idx="5"/>
          </p:nvPr>
        </p:nvSpPr>
        <p:spPr/>
        <p:txBody>
          <a:bodyPr/>
          <a:lstStyle/>
          <a:p>
            <a:fld id="{F365F553-7144-4244-85F0-CA6548F05C27}" type="slidenum">
              <a:rPr lang="en-US" smtClean="0"/>
              <a:t>1</a:t>
            </a:fld>
            <a:endParaRPr lang="en-US"/>
          </a:p>
        </p:txBody>
      </p:sp>
    </p:spTree>
    <p:extLst>
      <p:ext uri="{BB962C8B-B14F-4D97-AF65-F5344CB8AC3E}">
        <p14:creationId xmlns:p14="http://schemas.microsoft.com/office/powerpoint/2010/main" val="151283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Loans, grants and loan guarantees for essential community facilities in rural areas. We give a priority to health care, education and public safety projects.</a:t>
            </a:r>
          </a:p>
          <a:p>
            <a:endParaRPr lang="en-US" dirty="0"/>
          </a:p>
        </p:txBody>
      </p:sp>
      <p:sp>
        <p:nvSpPr>
          <p:cNvPr id="4" name="Slide Number Placeholder 3"/>
          <p:cNvSpPr>
            <a:spLocks noGrp="1"/>
          </p:cNvSpPr>
          <p:nvPr>
            <p:ph type="sldNum" sz="quarter" idx="10"/>
          </p:nvPr>
        </p:nvSpPr>
        <p:spPr/>
        <p:txBody>
          <a:bodyPr/>
          <a:lstStyle/>
          <a:p>
            <a:fld id="{2FF14385-6168-4D66-B817-2D3DC74FDEEB}" type="slidenum">
              <a:rPr lang="en-US" smtClean="0"/>
              <a:t>2</a:t>
            </a:fld>
            <a:endParaRPr lang="en-US"/>
          </a:p>
        </p:txBody>
      </p:sp>
    </p:spTree>
    <p:extLst>
      <p:ext uri="{BB962C8B-B14F-4D97-AF65-F5344CB8AC3E}">
        <p14:creationId xmlns:p14="http://schemas.microsoft.com/office/powerpoint/2010/main" val="358577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5F553-7144-4244-85F0-CA6548F05C27}" type="slidenum">
              <a:rPr lang="en-US" smtClean="0"/>
              <a:t>3</a:t>
            </a:fld>
            <a:endParaRPr lang="en-US"/>
          </a:p>
        </p:txBody>
      </p:sp>
    </p:spTree>
    <p:extLst>
      <p:ext uri="{BB962C8B-B14F-4D97-AF65-F5344CB8AC3E}">
        <p14:creationId xmlns:p14="http://schemas.microsoft.com/office/powerpoint/2010/main" val="279342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5F553-7144-4244-85F0-CA6548F05C27}" type="slidenum">
              <a:rPr lang="en-US" smtClean="0"/>
              <a:t>4</a:t>
            </a:fld>
            <a:endParaRPr lang="en-US"/>
          </a:p>
        </p:txBody>
      </p:sp>
    </p:spTree>
    <p:extLst>
      <p:ext uri="{BB962C8B-B14F-4D97-AF65-F5344CB8AC3E}">
        <p14:creationId xmlns:p14="http://schemas.microsoft.com/office/powerpoint/2010/main" val="405054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funds are authorized on a graduated scale.</a:t>
            </a:r>
          </a:p>
          <a:p>
            <a:r>
              <a:rPr lang="en-US" dirty="0"/>
              <a:t>To be eligible for grant assistance, the proposed facility must primarily serve rural areas, be located in a rural area, and the median household income of the population to be served by the proposed facility must be below the higher of the poverty line or eligible percentage (60, 70, 80, or 90) of the State nonmetropolitan median household income.</a:t>
            </a:r>
          </a:p>
        </p:txBody>
      </p:sp>
      <p:sp>
        <p:nvSpPr>
          <p:cNvPr id="4" name="Slide Number Placeholder 3"/>
          <p:cNvSpPr>
            <a:spLocks noGrp="1"/>
          </p:cNvSpPr>
          <p:nvPr>
            <p:ph type="sldNum" sz="quarter" idx="5"/>
          </p:nvPr>
        </p:nvSpPr>
        <p:spPr/>
        <p:txBody>
          <a:bodyPr/>
          <a:lstStyle/>
          <a:p>
            <a:fld id="{6C5BF3C5-E435-9E40-B3BC-61ACE8D7ACD6}" type="slidenum">
              <a:rPr lang="en-US" smtClean="0"/>
              <a:t>6</a:t>
            </a:fld>
            <a:endParaRPr lang="en-US" dirty="0"/>
          </a:p>
        </p:txBody>
      </p:sp>
    </p:spTree>
    <p:extLst>
      <p:ext uri="{BB962C8B-B14F-4D97-AF65-F5344CB8AC3E}">
        <p14:creationId xmlns:p14="http://schemas.microsoft.com/office/powerpoint/2010/main" val="238837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BF3C5-E435-9E40-B3BC-61ACE8D7ACD6}" type="slidenum">
              <a:rPr lang="en-US" smtClean="0"/>
              <a:t>7</a:t>
            </a:fld>
            <a:endParaRPr lang="en-US" dirty="0"/>
          </a:p>
        </p:txBody>
      </p:sp>
    </p:spTree>
    <p:extLst>
      <p:ext uri="{BB962C8B-B14F-4D97-AF65-F5344CB8AC3E}">
        <p14:creationId xmlns:p14="http://schemas.microsoft.com/office/powerpoint/2010/main" val="393774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E69FE-F523-43C8-9366-8E7E64874CD0}" type="slidenum">
              <a:rPr lang="en-US" smtClean="0"/>
              <a:t>15</a:t>
            </a:fld>
            <a:endParaRPr lang="en-US"/>
          </a:p>
        </p:txBody>
      </p:sp>
    </p:spTree>
    <p:extLst>
      <p:ext uri="{BB962C8B-B14F-4D97-AF65-F5344CB8AC3E}">
        <p14:creationId xmlns:p14="http://schemas.microsoft.com/office/powerpoint/2010/main" val="363011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0589" y="3758392"/>
            <a:ext cx="10370820" cy="111061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910589" y="3758392"/>
            <a:ext cx="10370820" cy="111061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62471" y="0"/>
            <a:ext cx="6129528" cy="6857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62559" y="600113"/>
            <a:ext cx="2317709" cy="36052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12191998" cy="685800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3391934-47CE-984D-9759-E3A6F9D7CDC1}"/>
              </a:ext>
            </a:extLst>
          </p:cNvPr>
          <p:cNvPicPr>
            <a:picLocks noChangeAspect="1"/>
          </p:cNvPicPr>
          <p:nvPr userDrawn="1"/>
        </p:nvPicPr>
        <p:blipFill>
          <a:blip r:embed="rId2"/>
          <a:stretch>
            <a:fillRect/>
          </a:stretch>
        </p:blipFill>
        <p:spPr>
          <a:xfrm>
            <a:off x="0" y="0"/>
            <a:ext cx="12192000" cy="1765300"/>
          </a:xfrm>
          <a:prstGeom prst="rect">
            <a:avLst/>
          </a:prstGeom>
        </p:spPr>
      </p:pic>
      <p:sp>
        <p:nvSpPr>
          <p:cNvPr id="9" name="Rectangle 8">
            <a:extLst>
              <a:ext uri="{FF2B5EF4-FFF2-40B4-BE49-F238E27FC236}">
                <a16:creationId xmlns:a16="http://schemas.microsoft.com/office/drawing/2014/main" id="{D61ABFE1-3896-CD45-A87D-3DA4DFCE489D}"/>
              </a:ext>
            </a:extLst>
          </p:cNvPr>
          <p:cNvSpPr/>
          <p:nvPr userDrawn="1"/>
        </p:nvSpPr>
        <p:spPr>
          <a:xfrm>
            <a:off x="0" y="-2"/>
            <a:ext cx="12192000" cy="1750259"/>
          </a:xfrm>
          <a:prstGeom prst="rect">
            <a:avLst/>
          </a:prstGeom>
          <a:solidFill>
            <a:srgbClr val="16254C">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CB8C75-089E-284F-BF0C-EB78761405BD}"/>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sp>
        <p:nvSpPr>
          <p:cNvPr id="10" name="Title 1">
            <a:extLst>
              <a:ext uri="{FF2B5EF4-FFF2-40B4-BE49-F238E27FC236}">
                <a16:creationId xmlns:a16="http://schemas.microsoft.com/office/drawing/2014/main" id="{A703AEF7-F590-D544-8496-ABE8662B6EF0}"/>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5251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C782F7-EE6C-F34D-9B9A-A71E3179B4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sp>
        <p:nvSpPr>
          <p:cNvPr id="11" name="Content Placeholder 2">
            <a:extLst>
              <a:ext uri="{FF2B5EF4-FFF2-40B4-BE49-F238E27FC236}">
                <a16:creationId xmlns:a16="http://schemas.microsoft.com/office/drawing/2014/main" id="{61435897-19FB-8A47-B753-A3F4E087F40C}"/>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F31BF77-AE00-1242-BA44-6C474D089F76}"/>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accent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41049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09F5A4F-D933-A144-B5A8-E90EFA9B2838}"/>
              </a:ext>
            </a:extLst>
          </p:cNvPr>
          <p:cNvSpPr>
            <a:spLocks noGrp="1"/>
          </p:cNvSpPr>
          <p:nvPr>
            <p:ph type="pic" sz="quarter" idx="13"/>
          </p:nvPr>
        </p:nvSpPr>
        <p:spPr>
          <a:xfrm>
            <a:off x="5743254" y="0"/>
            <a:ext cx="6448746" cy="6356350"/>
          </a:xfrm>
          <a:prstGeom prst="rect">
            <a:avLst/>
          </a:prstGeom>
        </p:spPr>
        <p:txBody>
          <a:bodyPr/>
          <a:lstStyle/>
          <a:p>
            <a:r>
              <a:rPr lang="en-US" dirty="0"/>
              <a:t>Click icon to add picture</a:t>
            </a:r>
          </a:p>
        </p:txBody>
      </p:sp>
      <p:pic>
        <p:nvPicPr>
          <p:cNvPr id="4" name="Picture 3">
            <a:extLst>
              <a:ext uri="{FF2B5EF4-FFF2-40B4-BE49-F238E27FC236}">
                <a16:creationId xmlns:a16="http://schemas.microsoft.com/office/drawing/2014/main" id="{EE557DB7-8B47-0F45-B8BA-BB6514C6DBC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356350"/>
            <a:ext cx="12211706" cy="501650"/>
          </a:xfrm>
          <a:prstGeom prst="rect">
            <a:avLst/>
          </a:prstGeom>
        </p:spPr>
      </p:pic>
      <p:sp>
        <p:nvSpPr>
          <p:cNvPr id="2" name="Title 1">
            <a:extLst>
              <a:ext uri="{FF2B5EF4-FFF2-40B4-BE49-F238E27FC236}">
                <a16:creationId xmlns:a16="http://schemas.microsoft.com/office/drawing/2014/main" id="{826FEB6D-8189-8641-8F08-BA2ABC003E5D}"/>
              </a:ext>
            </a:extLst>
          </p:cNvPr>
          <p:cNvSpPr>
            <a:spLocks noGrp="1"/>
          </p:cNvSpPr>
          <p:nvPr>
            <p:ph type="title"/>
          </p:nvPr>
        </p:nvSpPr>
        <p:spPr>
          <a:xfrm>
            <a:off x="838200" y="365125"/>
            <a:ext cx="4617378" cy="1325563"/>
          </a:xfrm>
          <a:prstGeom prst="rect">
            <a:avLst/>
          </a:prstGeom>
        </p:spPr>
        <p:txBody>
          <a:bodyPr>
            <a:normAutofit/>
          </a:bodyPr>
          <a:lstStyle>
            <a:lvl1pPr>
              <a:defRPr sz="3600">
                <a:solidFill>
                  <a:schemeClr val="accent1">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60CD08-6C04-7A41-BF25-E80EB1CD684F}"/>
              </a:ext>
            </a:extLst>
          </p:cNvPr>
          <p:cNvSpPr>
            <a:spLocks noGrp="1"/>
          </p:cNvSpPr>
          <p:nvPr>
            <p:ph sz="half" idx="1"/>
          </p:nvPr>
        </p:nvSpPr>
        <p:spPr>
          <a:xfrm>
            <a:off x="838200" y="1825625"/>
            <a:ext cx="4617378" cy="4067175"/>
          </a:xfrm>
          <a:prstGeom prst="rect">
            <a:avLst/>
          </a:prstGeo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93806C1-98B6-AD4E-8AD0-3AF139A4849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CB5E2EF3-426F-4D81-8A7C-B600A1F7BD17}" type="slidenum">
              <a:rPr lang="en-US" smtClean="0"/>
              <a:t>‹#›</a:t>
            </a:fld>
            <a:endParaRPr lang="en-US" dirty="0"/>
          </a:p>
        </p:txBody>
      </p:sp>
    </p:spTree>
    <p:extLst>
      <p:ext uri="{BB962C8B-B14F-4D97-AF65-F5344CB8AC3E}">
        <p14:creationId xmlns:p14="http://schemas.microsoft.com/office/powerpoint/2010/main" val="279126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093B61-C7AD-4E88-825F-B90FB5F64D0C}" type="datetimeFigureOut">
              <a:rPr lang="en-US">
                <a:solidFill>
                  <a:srgbClr val="000000"/>
                </a:solidFill>
              </a:rPr>
              <a:pPr/>
              <a:t>11/16/2023</a:t>
            </a:fld>
            <a:endParaRPr lang="en-US">
              <a:solidFill>
                <a:srgbClr val="000000"/>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DA5D78B-6EF0-4BD0-848E-D233A70930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510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76515" y="1965452"/>
            <a:ext cx="8838969" cy="2049779"/>
          </a:xfrm>
          <a:prstGeom prst="rect">
            <a:avLst/>
          </a:prstGeom>
        </p:spPr>
        <p:txBody>
          <a:bodyPr wrap="square" lIns="0" tIns="0" rIns="0" bIns="0">
            <a:spAutoFit/>
          </a:bodyPr>
          <a:lstStyle>
            <a:lvl1pPr>
              <a:defRPr sz="3600" b="0" i="0">
                <a:solidFill>
                  <a:schemeClr val="bg1"/>
                </a:solidFill>
                <a:latin typeface="Arial"/>
                <a:cs typeface="Arial"/>
              </a:defRPr>
            </a:lvl1pPr>
          </a:lstStyle>
          <a:p>
            <a:endParaRPr/>
          </a:p>
        </p:txBody>
      </p:sp>
      <p:sp>
        <p:nvSpPr>
          <p:cNvPr id="3" name="Holder 3"/>
          <p:cNvSpPr>
            <a:spLocks noGrp="1"/>
          </p:cNvSpPr>
          <p:nvPr>
            <p:ph type="body" idx="1"/>
          </p:nvPr>
        </p:nvSpPr>
        <p:spPr>
          <a:xfrm>
            <a:off x="916939" y="1819147"/>
            <a:ext cx="10358120" cy="26619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Sally.Tripp@usda.gov" TargetMode="External"/><Relationship Id="rId2" Type="http://schemas.openxmlformats.org/officeDocument/2006/relationships/hyperlink" Target="https://www.rd.usda.gov/programs-services/community-facilities/community-facilities-direct-loan-grant-program/ca#contact" TargetMode="Externa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public.govdelivery.com/accounts/USDARD/subscriber/new?qsp=USDARD_50" TargetMode="External"/><Relationship Id="rId4" Type="http://schemas.openxmlformats.org/officeDocument/2006/relationships/hyperlink" Target="http://www.rd.usda.gov/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61927" y="4794967"/>
            <a:ext cx="1083945" cy="624205"/>
          </a:xfrm>
          <a:custGeom>
            <a:avLst/>
            <a:gdLst/>
            <a:ahLst/>
            <a:cxnLst/>
            <a:rect l="l" t="t" r="r" b="b"/>
            <a:pathLst>
              <a:path w="1083945" h="624204">
                <a:moveTo>
                  <a:pt x="973593" y="0"/>
                </a:moveTo>
                <a:lnTo>
                  <a:pt x="109750" y="0"/>
                </a:lnTo>
                <a:lnTo>
                  <a:pt x="82312" y="31724"/>
                </a:lnTo>
                <a:lnTo>
                  <a:pt x="58794" y="67670"/>
                </a:lnTo>
                <a:lnTo>
                  <a:pt x="39196" y="107188"/>
                </a:lnTo>
                <a:lnTo>
                  <a:pt x="23517" y="149628"/>
                </a:lnTo>
                <a:lnTo>
                  <a:pt x="11758" y="194341"/>
                </a:lnTo>
                <a:lnTo>
                  <a:pt x="3919" y="240678"/>
                </a:lnTo>
                <a:lnTo>
                  <a:pt x="0" y="287988"/>
                </a:lnTo>
                <a:lnTo>
                  <a:pt x="0" y="335624"/>
                </a:lnTo>
                <a:lnTo>
                  <a:pt x="3919" y="382935"/>
                </a:lnTo>
                <a:lnTo>
                  <a:pt x="11758" y="429271"/>
                </a:lnTo>
                <a:lnTo>
                  <a:pt x="23517" y="473984"/>
                </a:lnTo>
                <a:lnTo>
                  <a:pt x="39196" y="516425"/>
                </a:lnTo>
                <a:lnTo>
                  <a:pt x="58794" y="555942"/>
                </a:lnTo>
                <a:lnTo>
                  <a:pt x="82312" y="591888"/>
                </a:lnTo>
                <a:lnTo>
                  <a:pt x="109750" y="623613"/>
                </a:lnTo>
                <a:lnTo>
                  <a:pt x="973593" y="623613"/>
                </a:lnTo>
                <a:lnTo>
                  <a:pt x="1001030" y="591888"/>
                </a:lnTo>
                <a:lnTo>
                  <a:pt x="1024548" y="555942"/>
                </a:lnTo>
                <a:lnTo>
                  <a:pt x="1044146" y="516425"/>
                </a:lnTo>
                <a:lnTo>
                  <a:pt x="1059825" y="473984"/>
                </a:lnTo>
                <a:lnTo>
                  <a:pt x="1071584" y="429271"/>
                </a:lnTo>
                <a:lnTo>
                  <a:pt x="1079423" y="382935"/>
                </a:lnTo>
                <a:lnTo>
                  <a:pt x="1083343" y="335624"/>
                </a:lnTo>
                <a:lnTo>
                  <a:pt x="1083343" y="287988"/>
                </a:lnTo>
                <a:lnTo>
                  <a:pt x="1079423" y="240678"/>
                </a:lnTo>
                <a:lnTo>
                  <a:pt x="1071584" y="194341"/>
                </a:lnTo>
                <a:lnTo>
                  <a:pt x="1059825" y="149628"/>
                </a:lnTo>
                <a:lnTo>
                  <a:pt x="1044146" y="107188"/>
                </a:lnTo>
                <a:lnTo>
                  <a:pt x="1024548" y="67670"/>
                </a:lnTo>
                <a:lnTo>
                  <a:pt x="1001030" y="31724"/>
                </a:lnTo>
                <a:lnTo>
                  <a:pt x="973593" y="0"/>
                </a:lnTo>
                <a:close/>
              </a:path>
            </a:pathLst>
          </a:custGeom>
          <a:solidFill>
            <a:srgbClr val="FFD100">
              <a:alpha val="39999"/>
            </a:srgbClr>
          </a:solidFill>
        </p:spPr>
        <p:txBody>
          <a:bodyPr wrap="square" lIns="0" tIns="0" rIns="0" bIns="0" rtlCol="0"/>
          <a:lstStyle/>
          <a:p>
            <a:endParaRPr/>
          </a:p>
        </p:txBody>
      </p:sp>
      <p:sp>
        <p:nvSpPr>
          <p:cNvPr id="3" name="object 3"/>
          <p:cNvSpPr/>
          <p:nvPr/>
        </p:nvSpPr>
        <p:spPr>
          <a:xfrm>
            <a:off x="0" y="1"/>
            <a:ext cx="12192000" cy="6857997"/>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58976" y="4800091"/>
            <a:ext cx="6623423" cy="566822"/>
          </a:xfrm>
          <a:prstGeom prst="rect">
            <a:avLst/>
          </a:prstGeom>
        </p:spPr>
        <p:txBody>
          <a:bodyPr vert="horz" wrap="square" lIns="0" tIns="12700" rIns="0" bIns="0" rtlCol="0">
            <a:spAutoFit/>
          </a:bodyPr>
          <a:lstStyle/>
          <a:p>
            <a:pPr marL="12700">
              <a:lnSpc>
                <a:spcPct val="100000"/>
              </a:lnSpc>
              <a:spcBef>
                <a:spcPts val="100"/>
              </a:spcBef>
            </a:pPr>
            <a:r>
              <a:rPr lang="en-US" sz="3600" dirty="0">
                <a:solidFill>
                  <a:srgbClr val="FFFFFF"/>
                </a:solidFill>
                <a:latin typeface="Arial"/>
                <a:cs typeface="Arial"/>
              </a:rPr>
              <a:t>RD Community Programs</a:t>
            </a:r>
            <a:endParaRPr sz="3600" dirty="0">
              <a:latin typeface="Arial"/>
              <a:cs typeface="Arial"/>
            </a:endParaRPr>
          </a:p>
        </p:txBody>
      </p:sp>
      <p:sp>
        <p:nvSpPr>
          <p:cNvPr id="6" name="TextBox 5">
            <a:extLst>
              <a:ext uri="{FF2B5EF4-FFF2-40B4-BE49-F238E27FC236}">
                <a16:creationId xmlns:a16="http://schemas.microsoft.com/office/drawing/2014/main" id="{177E6F83-F8C2-90BB-2454-72783CCD6368}"/>
              </a:ext>
            </a:extLst>
          </p:cNvPr>
          <p:cNvSpPr txBox="1"/>
          <p:nvPr/>
        </p:nvSpPr>
        <p:spPr>
          <a:xfrm>
            <a:off x="5105400" y="5715000"/>
            <a:ext cx="6172200" cy="830997"/>
          </a:xfrm>
          <a:prstGeom prst="rect">
            <a:avLst/>
          </a:prstGeom>
          <a:noFill/>
        </p:spPr>
        <p:txBody>
          <a:bodyPr wrap="square" rtlCol="0">
            <a:spAutoFit/>
          </a:bodyPr>
          <a:lstStyle/>
          <a:p>
            <a:r>
              <a:rPr lang="en-US" sz="2400" dirty="0">
                <a:solidFill>
                  <a:schemeClr val="bg1"/>
                </a:solidFill>
              </a:rPr>
              <a:t>Justin Garey, Community Facilities Specialist</a:t>
            </a:r>
            <a:r>
              <a:rPr lang="en-US" sz="2400" dirty="0">
                <a:solidFill>
                  <a:schemeClr val="bg1"/>
                </a:solidFill>
                <a:highlight>
                  <a:srgbClr val="FFFF00"/>
                </a:highlight>
              </a:rPr>
              <a:t> </a:t>
            </a:r>
          </a:p>
          <a:p>
            <a:r>
              <a:rPr lang="en-US" sz="2400" dirty="0">
                <a:solidFill>
                  <a:schemeClr val="bg1"/>
                </a:solidFill>
              </a:rPr>
              <a:t>USDA RD State Office, Davis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74FA440-6DBC-97BB-8835-AD8C9841D132}"/>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94342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880F589-640D-4384-8793-052592DCB38F}"/>
              </a:ext>
            </a:extLst>
          </p:cNvPr>
          <p:cNvSpPr>
            <a:spLocks noGrp="1"/>
          </p:cNvSpPr>
          <p:nvPr>
            <p:ph idx="1"/>
          </p:nvPr>
        </p:nvSpPr>
        <p:spPr>
          <a:xfrm>
            <a:off x="838200" y="1979543"/>
            <a:ext cx="11049000" cy="4431983"/>
          </a:xfrm>
        </p:spPr>
        <p:txBody>
          <a:bodyPr/>
          <a:lstStyle/>
          <a:p>
            <a:r>
              <a:rPr lang="en-US" sz="2400" dirty="0">
                <a:latin typeface="Arial" panose="020B0604020202020204" pitchFamily="34" charset="0"/>
                <a:cs typeface="Arial" panose="020B0604020202020204" pitchFamily="34" charset="0"/>
              </a:rPr>
              <a:t>75% grants for repairs to essential community facilities damaged by disasters in CY 2022 including: </a:t>
            </a:r>
          </a:p>
          <a:p>
            <a:r>
              <a:rPr lang="en-US" sz="2400" dirty="0">
                <a:latin typeface="Arial" panose="020B0604020202020204" pitchFamily="34" charset="0"/>
                <a:cs typeface="Arial" panose="020B0604020202020204" pitchFamily="34" charset="0"/>
              </a:rPr>
              <a:t>	Winter Storms, Flooding Dec 2022</a:t>
            </a:r>
          </a:p>
          <a:p>
            <a:r>
              <a:rPr lang="en-US" sz="2400" dirty="0">
                <a:latin typeface="Arial" panose="020B0604020202020204" pitchFamily="34" charset="0"/>
                <a:cs typeface="Arial" panose="020B0604020202020204" pitchFamily="34" charset="0"/>
              </a:rPr>
              <a:t>	Fires</a:t>
            </a:r>
          </a:p>
          <a:p>
            <a:r>
              <a:rPr lang="en-US" sz="2400" dirty="0">
                <a:latin typeface="Arial" panose="020B0604020202020204" pitchFamily="34" charset="0"/>
                <a:cs typeface="Arial" panose="020B0604020202020204" pitchFamily="34" charset="0"/>
              </a:rPr>
              <a:t>	Earthquake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No Minimum or Maximum Grant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Funds also can be used to replace damaged equipment or vehicles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Or to purchase equipment necessary to make repairs to damaged facilities </a:t>
            </a:r>
          </a:p>
          <a:p>
            <a:endParaRPr lang="en-US" sz="24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FA192C9D-8801-494F-9C1D-30A337FD2F48}"/>
              </a:ext>
            </a:extLst>
          </p:cNvPr>
          <p:cNvSpPr>
            <a:spLocks noGrp="1"/>
          </p:cNvSpPr>
          <p:nvPr>
            <p:ph type="title"/>
          </p:nvPr>
        </p:nvSpPr>
        <p:spPr/>
        <p:txBody>
          <a:bodyPr>
            <a:normAutofit/>
          </a:bodyPr>
          <a:lstStyle/>
          <a:p>
            <a:r>
              <a:rPr lang="en-US" sz="3200" dirty="0"/>
              <a:t>Disaster Repair Grants for Calendar Year 2022 Presidentially Declared Disasters -- CF	</a:t>
            </a:r>
          </a:p>
        </p:txBody>
      </p:sp>
    </p:spTree>
    <p:extLst>
      <p:ext uri="{BB962C8B-B14F-4D97-AF65-F5344CB8AC3E}">
        <p14:creationId xmlns:p14="http://schemas.microsoft.com/office/powerpoint/2010/main" val="310488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192C9D-8801-494F-9C1D-30A337FD2F48}"/>
              </a:ext>
            </a:extLst>
          </p:cNvPr>
          <p:cNvSpPr>
            <a:spLocks noGrp="1"/>
          </p:cNvSpPr>
          <p:nvPr>
            <p:ph type="title"/>
          </p:nvPr>
        </p:nvSpPr>
        <p:spPr/>
        <p:txBody>
          <a:bodyPr>
            <a:normAutofit/>
          </a:bodyPr>
          <a:lstStyle/>
          <a:p>
            <a:r>
              <a:rPr lang="en-US" sz="3200" dirty="0"/>
              <a:t>Disaster Repair Grants for Calendar Year 2022 Presidentially Declared Disasters -WEP	</a:t>
            </a:r>
          </a:p>
        </p:txBody>
      </p:sp>
      <p:pic>
        <p:nvPicPr>
          <p:cNvPr id="7" name="Content Placeholder 6">
            <a:extLst>
              <a:ext uri="{FF2B5EF4-FFF2-40B4-BE49-F238E27FC236}">
                <a16:creationId xmlns:a16="http://schemas.microsoft.com/office/drawing/2014/main" id="{928A11FF-B4A3-36F4-0EB0-A380533B993F}"/>
              </a:ext>
            </a:extLst>
          </p:cNvPr>
          <p:cNvPicPr>
            <a:picLocks noGrp="1" noChangeAspect="1"/>
          </p:cNvPicPr>
          <p:nvPr>
            <p:ph idx="1"/>
          </p:nvPr>
        </p:nvPicPr>
        <p:blipFill>
          <a:blip r:embed="rId2"/>
          <a:stretch>
            <a:fillRect/>
          </a:stretch>
        </p:blipFill>
        <p:spPr>
          <a:xfrm>
            <a:off x="0" y="1737558"/>
            <a:ext cx="11887200" cy="5111902"/>
          </a:xfrm>
        </p:spPr>
      </p:pic>
      <p:sp>
        <p:nvSpPr>
          <p:cNvPr id="8" name="Star: 5 Points 7">
            <a:extLst>
              <a:ext uri="{FF2B5EF4-FFF2-40B4-BE49-F238E27FC236}">
                <a16:creationId xmlns:a16="http://schemas.microsoft.com/office/drawing/2014/main" id="{B52B73FB-48FC-F1E3-A682-C1C4CD173243}"/>
              </a:ext>
            </a:extLst>
          </p:cNvPr>
          <p:cNvSpPr/>
          <p:nvPr/>
        </p:nvSpPr>
        <p:spPr>
          <a:xfrm>
            <a:off x="609600" y="1750258"/>
            <a:ext cx="381000" cy="38334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30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FEAF98-03F3-03A0-F6A5-E949ACA3E4DF}"/>
              </a:ext>
            </a:extLst>
          </p:cNvPr>
          <p:cNvPicPr>
            <a:picLocks noGrp="1" noChangeAspect="1"/>
          </p:cNvPicPr>
          <p:nvPr>
            <p:ph idx="1"/>
          </p:nvPr>
        </p:nvPicPr>
        <p:blipFill>
          <a:blip r:embed="rId2"/>
          <a:stretch>
            <a:fillRect/>
          </a:stretch>
        </p:blipFill>
        <p:spPr>
          <a:xfrm>
            <a:off x="0" y="1786911"/>
            <a:ext cx="11582400" cy="5022108"/>
          </a:xfrm>
        </p:spPr>
      </p:pic>
      <p:sp>
        <p:nvSpPr>
          <p:cNvPr id="5" name="Title 4">
            <a:extLst>
              <a:ext uri="{FF2B5EF4-FFF2-40B4-BE49-F238E27FC236}">
                <a16:creationId xmlns:a16="http://schemas.microsoft.com/office/drawing/2014/main" id="{FA192C9D-8801-494F-9C1D-30A337FD2F48}"/>
              </a:ext>
            </a:extLst>
          </p:cNvPr>
          <p:cNvSpPr>
            <a:spLocks noGrp="1"/>
          </p:cNvSpPr>
          <p:nvPr>
            <p:ph type="title"/>
          </p:nvPr>
        </p:nvSpPr>
        <p:spPr/>
        <p:txBody>
          <a:bodyPr>
            <a:normAutofit/>
          </a:bodyPr>
          <a:lstStyle/>
          <a:p>
            <a:r>
              <a:rPr lang="en-US" sz="3200" dirty="0"/>
              <a:t>Disaster Repair Grants for Calendar Year 2022 Presidentially Declared Disasters -WEP	</a:t>
            </a:r>
          </a:p>
        </p:txBody>
      </p:sp>
      <p:sp>
        <p:nvSpPr>
          <p:cNvPr id="8" name="Star: 5 Points 7">
            <a:extLst>
              <a:ext uri="{FF2B5EF4-FFF2-40B4-BE49-F238E27FC236}">
                <a16:creationId xmlns:a16="http://schemas.microsoft.com/office/drawing/2014/main" id="{B52B73FB-48FC-F1E3-A682-C1C4CD173243}"/>
              </a:ext>
            </a:extLst>
          </p:cNvPr>
          <p:cNvSpPr/>
          <p:nvPr/>
        </p:nvSpPr>
        <p:spPr>
          <a:xfrm>
            <a:off x="649147" y="1788840"/>
            <a:ext cx="381000" cy="38334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99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1BBF1A6-3925-4D43-A304-CD0F67C58A29}"/>
              </a:ext>
            </a:extLst>
          </p:cNvPr>
          <p:cNvSpPr>
            <a:spLocks noGrp="1"/>
          </p:cNvSpPr>
          <p:nvPr>
            <p:ph type="title"/>
          </p:nvPr>
        </p:nvSpPr>
        <p:spPr/>
        <p:txBody>
          <a:bodyPr/>
          <a:lstStyle/>
          <a:p>
            <a:r>
              <a:rPr lang="en-US" dirty="0"/>
              <a:t>USDA Staff Available to Help You</a:t>
            </a:r>
          </a:p>
        </p:txBody>
      </p:sp>
      <p:sp>
        <p:nvSpPr>
          <p:cNvPr id="6" name="Content Placeholder 5">
            <a:extLst>
              <a:ext uri="{FF2B5EF4-FFF2-40B4-BE49-F238E27FC236}">
                <a16:creationId xmlns:a16="http://schemas.microsoft.com/office/drawing/2014/main" id="{87E3E13B-866A-4928-984C-2A6CA6632188}"/>
              </a:ext>
            </a:extLst>
          </p:cNvPr>
          <p:cNvSpPr>
            <a:spLocks noGrp="1"/>
          </p:cNvSpPr>
          <p:nvPr>
            <p:ph sz="half" idx="1"/>
          </p:nvPr>
        </p:nvSpPr>
        <p:spPr>
          <a:xfrm>
            <a:off x="549797" y="1679113"/>
            <a:ext cx="6019800" cy="3877985"/>
          </a:xfrm>
        </p:spPr>
        <p:txBody>
          <a:bodyPr/>
          <a:lstStyle/>
          <a:p>
            <a:r>
              <a:rPr lang="en-US" dirty="0"/>
              <a:t>Find us online:</a:t>
            </a:r>
          </a:p>
          <a:p>
            <a:r>
              <a:rPr lang="en-US" dirty="0">
                <a:hlinkClick r:id="rId2"/>
              </a:rPr>
              <a:t>Community Facilities Direct Loan &amp; Grant Program in California | Rural Development (usda.gov)</a:t>
            </a:r>
            <a:endParaRPr lang="en-US" dirty="0"/>
          </a:p>
          <a:p>
            <a:endParaRPr lang="en-US" dirty="0"/>
          </a:p>
          <a:p>
            <a:r>
              <a:rPr lang="en-US" dirty="0"/>
              <a:t>Or contact me at:</a:t>
            </a:r>
          </a:p>
          <a:p>
            <a:r>
              <a:rPr lang="en-US" dirty="0"/>
              <a:t>Justin Garey, Area Specialist</a:t>
            </a:r>
          </a:p>
          <a:p>
            <a:r>
              <a:rPr lang="en-US" dirty="0">
                <a:hlinkClick r:id="rId3"/>
              </a:rPr>
              <a:t>Justin.Garey2@usda.gov</a:t>
            </a:r>
            <a:endParaRPr lang="en-US" dirty="0"/>
          </a:p>
          <a:p>
            <a:r>
              <a:rPr lang="en-US" dirty="0"/>
              <a:t>530-792-5834</a:t>
            </a:r>
          </a:p>
        </p:txBody>
      </p:sp>
      <p:pic>
        <p:nvPicPr>
          <p:cNvPr id="4" name="Picture 3">
            <a:extLst>
              <a:ext uri="{FF2B5EF4-FFF2-40B4-BE49-F238E27FC236}">
                <a16:creationId xmlns:a16="http://schemas.microsoft.com/office/drawing/2014/main" id="{5495BA2E-5132-7D9F-BEB6-9A7FD5DD3F11}"/>
              </a:ext>
            </a:extLst>
          </p:cNvPr>
          <p:cNvPicPr>
            <a:picLocks noChangeAspect="1"/>
          </p:cNvPicPr>
          <p:nvPr/>
        </p:nvPicPr>
        <p:blipFill rotWithShape="1">
          <a:blip r:embed="rId4">
            <a:extLst>
              <a:ext uri="{28A0092B-C50C-407E-A947-70E740481C1C}">
                <a14:useLocalDpi xmlns:a14="http://schemas.microsoft.com/office/drawing/2010/main" val="0"/>
              </a:ext>
            </a:extLst>
          </a:blip>
          <a:srcRect l="24932" r="19102"/>
          <a:stretch/>
        </p:blipFill>
        <p:spPr>
          <a:xfrm>
            <a:off x="6553200" y="365125"/>
            <a:ext cx="4228123" cy="4956156"/>
          </a:xfrm>
          <a:prstGeom prst="rect">
            <a:avLst/>
          </a:prstGeom>
        </p:spPr>
      </p:pic>
    </p:spTree>
    <p:extLst>
      <p:ext uri="{BB962C8B-B14F-4D97-AF65-F5344CB8AC3E}">
        <p14:creationId xmlns:p14="http://schemas.microsoft.com/office/powerpoint/2010/main" val="381376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6329" y="0"/>
            <a:ext cx="11325980" cy="7068890"/>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 t="21539" r="22982" b="18827"/>
          <a:stretch/>
        </p:blipFill>
        <p:spPr>
          <a:xfrm>
            <a:off x="6293224" y="0"/>
            <a:ext cx="6084025" cy="7065818"/>
          </a:xfrm>
          <a:prstGeom prst="rect">
            <a:avLst/>
          </a:prstGeom>
        </p:spPr>
      </p:pic>
      <p:sp>
        <p:nvSpPr>
          <p:cNvPr id="12" name="Rectangle 11"/>
          <p:cNvSpPr/>
          <p:nvPr/>
        </p:nvSpPr>
        <p:spPr>
          <a:xfrm>
            <a:off x="-376328" y="0"/>
            <a:ext cx="12764900" cy="7068890"/>
          </a:xfrm>
          <a:prstGeom prst="rect">
            <a:avLst/>
          </a:prstGeom>
          <a:solidFill>
            <a:srgbClr val="003142">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80889" y="1101396"/>
            <a:ext cx="10751204" cy="3785652"/>
          </a:xfrm>
          <a:prstGeom prst="rect">
            <a:avLst/>
          </a:prstGeom>
          <a:noFill/>
        </p:spPr>
        <p:txBody>
          <a:bodyPr wrap="square" rtlCol="0">
            <a:spAutoFit/>
          </a:bodyPr>
          <a:lstStyle/>
          <a:p>
            <a:r>
              <a:rPr lang="en-US" sz="2400">
                <a:solidFill>
                  <a:schemeClr val="bg1"/>
                </a:solidFill>
              </a:rPr>
              <a:t>Assistance under USDA Rural Development  programs is available to applicants in areas designated as “rural.” Under law, the definition of “rural area” is different for each program.</a:t>
            </a:r>
          </a:p>
          <a:p>
            <a:endParaRPr lang="en-US" sz="2400">
              <a:solidFill>
                <a:schemeClr val="bg1"/>
              </a:solidFill>
            </a:endParaRPr>
          </a:p>
          <a:p>
            <a:r>
              <a:rPr lang="en-US" sz="2400">
                <a:solidFill>
                  <a:schemeClr val="bg1"/>
                </a:solidFill>
              </a:rPr>
              <a:t>Contact your local USDA Rural Development office for more information. </a:t>
            </a:r>
          </a:p>
          <a:p>
            <a:endParaRPr lang="en-US" sz="2400">
              <a:solidFill>
                <a:schemeClr val="bg1"/>
              </a:solidFill>
            </a:endParaRPr>
          </a:p>
          <a:p>
            <a:r>
              <a:rPr lang="en-US" sz="2400">
                <a:solidFill>
                  <a:schemeClr val="bg1"/>
                </a:solidFill>
              </a:rPr>
              <a:t>Or go to: </a:t>
            </a:r>
            <a:r>
              <a:rPr lang="en-US" sz="2400">
                <a:solidFill>
                  <a:schemeClr val="bg1"/>
                </a:solidFill>
                <a:hlinkClick r:id="rId4"/>
              </a:rPr>
              <a:t>www.rd.usda.gov/ca</a:t>
            </a:r>
            <a:endParaRPr lang="en-US" sz="2400">
              <a:solidFill>
                <a:schemeClr val="bg1"/>
              </a:solidFill>
            </a:endParaRPr>
          </a:p>
          <a:p>
            <a:endParaRPr lang="en-US" sz="2400">
              <a:solidFill>
                <a:schemeClr val="bg1"/>
              </a:solidFill>
            </a:endParaRPr>
          </a:p>
          <a:p>
            <a:r>
              <a:rPr lang="en-US" sz="2400">
                <a:solidFill>
                  <a:schemeClr val="bg1"/>
                </a:solidFill>
              </a:rPr>
              <a:t>Receive Emails through Gov Delivery: </a:t>
            </a:r>
            <a:r>
              <a:rPr lang="en-US" sz="2400">
                <a:hlinkClick r:id="rId5"/>
              </a:rPr>
              <a:t>USDA Rural Development (govdelivery.com)</a:t>
            </a:r>
            <a:endParaRPr lang="en-US" sz="2400">
              <a:solidFill>
                <a:schemeClr val="bg1"/>
              </a:solidFill>
            </a:endParaRPr>
          </a:p>
          <a:p>
            <a:endParaRPr lang="en-US" sz="2400">
              <a:solidFill>
                <a:schemeClr val="bg1"/>
              </a:solidFill>
            </a:endParaRPr>
          </a:p>
        </p:txBody>
      </p:sp>
      <p:sp>
        <p:nvSpPr>
          <p:cNvPr id="2" name="TextBox 1"/>
          <p:cNvSpPr txBox="1"/>
          <p:nvPr/>
        </p:nvSpPr>
        <p:spPr>
          <a:xfrm>
            <a:off x="780889" y="5865333"/>
            <a:ext cx="4673600" cy="830997"/>
          </a:xfrm>
          <a:prstGeom prst="rect">
            <a:avLst/>
          </a:prstGeom>
          <a:noFill/>
        </p:spPr>
        <p:txBody>
          <a:bodyPr wrap="square" rtlCol="0">
            <a:spAutoFit/>
          </a:bodyPr>
          <a:lstStyle/>
          <a:p>
            <a:r>
              <a:rPr lang="en-US" sz="2400">
                <a:solidFill>
                  <a:schemeClr val="bg1"/>
                </a:solidFill>
              </a:rPr>
              <a:t>USDA is an equal opportunity provider, employer, and lender.</a:t>
            </a:r>
          </a:p>
        </p:txBody>
      </p:sp>
    </p:spTree>
    <p:extLst>
      <p:ext uri="{BB962C8B-B14F-4D97-AF65-F5344CB8AC3E}">
        <p14:creationId xmlns:p14="http://schemas.microsoft.com/office/powerpoint/2010/main" val="332259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63A156-FC32-48E0-9CB5-9D4357A94B41}"/>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2">
            <a:extLst>
              <a:ext uri="{FF2B5EF4-FFF2-40B4-BE49-F238E27FC236}">
                <a16:creationId xmlns:a16="http://schemas.microsoft.com/office/drawing/2014/main" id="{227CFF8D-3FDC-4950-9062-1AFC4476F65C}"/>
              </a:ext>
            </a:extLst>
          </p:cNvPr>
          <p:cNvSpPr txBox="1">
            <a:spLocks/>
          </p:cNvSpPr>
          <p:nvPr/>
        </p:nvSpPr>
        <p:spPr>
          <a:xfrm>
            <a:off x="7443660" y="1303443"/>
            <a:ext cx="4622381" cy="2597439"/>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spcBef>
                <a:spcPct val="0"/>
              </a:spcBef>
            </a:pPr>
            <a:r>
              <a:rPr lang="en-US" sz="2800" dirty="0">
                <a:solidFill>
                  <a:schemeClr val="bg1"/>
                </a:solidFill>
                <a:latin typeface="Arial" panose="020B0604020202020204" pitchFamily="34" charset="0"/>
                <a:ea typeface="+mj-ea"/>
                <a:cs typeface="Arial" panose="020B0604020202020204" pitchFamily="34" charset="0"/>
              </a:rPr>
              <a:t>Community Facilities</a:t>
            </a:r>
          </a:p>
        </p:txBody>
      </p:sp>
      <p:sp>
        <p:nvSpPr>
          <p:cNvPr id="8" name="TextBox 7">
            <a:extLst>
              <a:ext uri="{FF2B5EF4-FFF2-40B4-BE49-F238E27FC236}">
                <a16:creationId xmlns:a16="http://schemas.microsoft.com/office/drawing/2014/main" id="{C2248D3A-3655-46BA-84E4-FC62DD1CBE08}"/>
              </a:ext>
            </a:extLst>
          </p:cNvPr>
          <p:cNvSpPr txBox="1"/>
          <p:nvPr/>
        </p:nvSpPr>
        <p:spPr>
          <a:xfrm>
            <a:off x="7443660" y="2394271"/>
            <a:ext cx="3955168" cy="4770537"/>
          </a:xfrm>
          <a:prstGeom prst="rect">
            <a:avLst/>
          </a:prstGeom>
          <a:noFill/>
        </p:spPr>
        <p:txBody>
          <a:bodyPr wrap="square" rtlCol="0">
            <a:spAutoFit/>
          </a:bodyPr>
          <a:lstStyle/>
          <a:p>
            <a:pPr marL="342900" lvl="0" indent="-342900">
              <a:spcBef>
                <a:spcPts val="1200"/>
              </a:spcBef>
              <a:buFont typeface="Arial" panose="020B0604020202020204" pitchFamily="34" charset="0"/>
              <a:buChar char="•"/>
            </a:pPr>
            <a:r>
              <a:rPr lang="en-US" sz="2400" kern="0" dirty="0">
                <a:solidFill>
                  <a:schemeClr val="bg1"/>
                </a:solidFill>
                <a:latin typeface="Arial" panose="020B0604020202020204" pitchFamily="34" charset="0"/>
                <a:cs typeface="Arial" panose="020B0604020202020204" pitchFamily="34" charset="0"/>
              </a:rPr>
              <a:t>Hospitals, health clinics</a:t>
            </a:r>
          </a:p>
          <a:p>
            <a:pPr marL="342900" lvl="0" indent="-342900">
              <a:spcBef>
                <a:spcPts val="1200"/>
              </a:spcBef>
              <a:buFont typeface="Arial" panose="020B0604020202020204" pitchFamily="34" charset="0"/>
              <a:buChar char="•"/>
            </a:pPr>
            <a:r>
              <a:rPr lang="en-US" sz="2400" kern="0" dirty="0">
                <a:solidFill>
                  <a:schemeClr val="bg1"/>
                </a:solidFill>
                <a:latin typeface="Arial" panose="020B0604020202020204" pitchFamily="34" charset="0"/>
                <a:cs typeface="Arial" panose="020B0604020202020204" pitchFamily="34" charset="0"/>
              </a:rPr>
              <a:t>Schools</a:t>
            </a:r>
          </a:p>
          <a:p>
            <a:pPr marL="342900" lvl="0" indent="-342900">
              <a:spcBef>
                <a:spcPts val="1200"/>
              </a:spcBef>
              <a:buFont typeface="Arial" panose="020B0604020202020204" pitchFamily="34" charset="0"/>
              <a:buChar char="•"/>
            </a:pPr>
            <a:r>
              <a:rPr lang="en-US" sz="2400" kern="0" dirty="0">
                <a:solidFill>
                  <a:schemeClr val="bg1"/>
                </a:solidFill>
                <a:latin typeface="Arial" panose="020B0604020202020204" pitchFamily="34" charset="0"/>
                <a:cs typeface="Arial" panose="020B0604020202020204" pitchFamily="34" charset="0"/>
              </a:rPr>
              <a:t>Daycares</a:t>
            </a:r>
          </a:p>
          <a:p>
            <a:pPr marL="342900" lvl="0" indent="-342900">
              <a:spcBef>
                <a:spcPts val="1200"/>
              </a:spcBef>
              <a:buFont typeface="Arial" panose="020B0604020202020204" pitchFamily="34" charset="0"/>
              <a:buChar char="•"/>
            </a:pPr>
            <a:r>
              <a:rPr lang="en-US" sz="2400" kern="0" dirty="0">
                <a:solidFill>
                  <a:schemeClr val="bg1"/>
                </a:solidFill>
                <a:latin typeface="Arial" panose="020B0604020202020204" pitchFamily="34" charset="0"/>
                <a:cs typeface="Arial" panose="020B0604020202020204" pitchFamily="34" charset="0"/>
              </a:rPr>
              <a:t>Fire houses, first responder vehicles and equipment</a:t>
            </a:r>
          </a:p>
          <a:p>
            <a:pPr marL="342900" lvl="0" indent="-342900">
              <a:spcBef>
                <a:spcPts val="1200"/>
              </a:spcBef>
              <a:buFont typeface="Arial" panose="020B0604020202020204" pitchFamily="34" charset="0"/>
              <a:buChar char="•"/>
            </a:pPr>
            <a:r>
              <a:rPr lang="en-US" sz="2400" kern="0" dirty="0">
                <a:solidFill>
                  <a:schemeClr val="bg1"/>
                </a:solidFill>
                <a:latin typeface="Arial" panose="020B0604020202020204" pitchFamily="34" charset="0"/>
                <a:cs typeface="Arial" panose="020B0604020202020204" pitchFamily="34" charset="0"/>
              </a:rPr>
              <a:t>Community centers and more.</a:t>
            </a:r>
          </a:p>
          <a:p>
            <a:pPr marL="342900" lvl="0" indent="-342900">
              <a:buFont typeface="Arial" panose="020B0604020202020204" pitchFamily="34" charset="0"/>
              <a:buChar char="•"/>
            </a:pPr>
            <a:endParaRPr lang="en-US" sz="2400" kern="0" dirty="0">
              <a:solidFill>
                <a:srgbClr val="003142"/>
              </a:solidFill>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3142"/>
              </a:solidFill>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3142"/>
              </a:solidFill>
              <a:effectLst/>
              <a:uLnTx/>
              <a:uFillTx/>
            </a:endParaRPr>
          </a:p>
        </p:txBody>
      </p:sp>
    </p:spTree>
    <p:extLst>
      <p:ext uri="{BB962C8B-B14F-4D97-AF65-F5344CB8AC3E}">
        <p14:creationId xmlns:p14="http://schemas.microsoft.com/office/powerpoint/2010/main" val="406006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7653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12192000" cy="1750695"/>
          </a:xfrm>
          <a:custGeom>
            <a:avLst/>
            <a:gdLst/>
            <a:ahLst/>
            <a:cxnLst/>
            <a:rect l="l" t="t" r="r" b="b"/>
            <a:pathLst>
              <a:path w="12192000" h="1750695">
                <a:moveTo>
                  <a:pt x="0" y="0"/>
                </a:moveTo>
                <a:lnTo>
                  <a:pt x="12192000" y="0"/>
                </a:lnTo>
                <a:lnTo>
                  <a:pt x="12192000" y="1750263"/>
                </a:lnTo>
                <a:lnTo>
                  <a:pt x="0" y="1750263"/>
                </a:lnTo>
                <a:lnTo>
                  <a:pt x="0" y="0"/>
                </a:lnTo>
                <a:close/>
              </a:path>
            </a:pathLst>
          </a:custGeom>
          <a:solidFill>
            <a:srgbClr val="16254C">
              <a:alpha val="59999"/>
            </a:srgbClr>
          </a:solidFill>
        </p:spPr>
        <p:txBody>
          <a:bodyPr wrap="square" lIns="0" tIns="0" rIns="0" bIns="0" rtlCol="0"/>
          <a:lstStyle/>
          <a:p>
            <a:endParaRPr/>
          </a:p>
        </p:txBody>
      </p:sp>
      <p:sp>
        <p:nvSpPr>
          <p:cNvPr id="4" name="object 4"/>
          <p:cNvSpPr txBox="1">
            <a:spLocks noGrp="1"/>
          </p:cNvSpPr>
          <p:nvPr>
            <p:ph type="title"/>
          </p:nvPr>
        </p:nvSpPr>
        <p:spPr>
          <a:xfrm>
            <a:off x="916939" y="832611"/>
            <a:ext cx="7769861" cy="505267"/>
          </a:xfrm>
          <a:prstGeom prst="rect">
            <a:avLst/>
          </a:prstGeom>
        </p:spPr>
        <p:txBody>
          <a:bodyPr vert="horz" wrap="square" lIns="0" tIns="12700" rIns="0" bIns="0" rtlCol="0">
            <a:spAutoFit/>
          </a:bodyPr>
          <a:lstStyle/>
          <a:p>
            <a:pPr marL="12700">
              <a:lnSpc>
                <a:spcPct val="100000"/>
              </a:lnSpc>
              <a:spcBef>
                <a:spcPts val="100"/>
              </a:spcBef>
            </a:pPr>
            <a:r>
              <a:rPr lang="en-US" sz="3200" dirty="0"/>
              <a:t>Community Facilities Programs Overview</a:t>
            </a:r>
            <a:endParaRPr sz="3200" dirty="0"/>
          </a:p>
        </p:txBody>
      </p:sp>
      <p:sp>
        <p:nvSpPr>
          <p:cNvPr id="5" name="object 5"/>
          <p:cNvSpPr txBox="1"/>
          <p:nvPr/>
        </p:nvSpPr>
        <p:spPr>
          <a:xfrm>
            <a:off x="341252" y="1792194"/>
            <a:ext cx="11469748" cy="4606389"/>
          </a:xfrm>
          <a:prstGeom prst="rect">
            <a:avLst/>
          </a:prstGeom>
        </p:spPr>
        <p:txBody>
          <a:bodyPr vert="horz" wrap="square" lIns="0" tIns="119380" rIns="0" bIns="0" rtlCol="0">
            <a:spAutoFit/>
          </a:bodyPr>
          <a:lstStyle/>
          <a:p>
            <a:pPr marL="298450" indent="-285750">
              <a:lnSpc>
                <a:spcPct val="100000"/>
              </a:lnSpc>
              <a:spcBef>
                <a:spcPts val="940"/>
              </a:spcBef>
              <a:buFont typeface="Arial" panose="020B0604020202020204" pitchFamily="34" charset="0"/>
              <a:buChar char="•"/>
              <a:tabLst>
                <a:tab pos="240665" algn="l"/>
                <a:tab pos="241300" algn="l"/>
              </a:tabLst>
            </a:pPr>
            <a:r>
              <a:rPr lang="en-US" sz="2400" u="sng" dirty="0">
                <a:latin typeface="Arial" panose="020B0604020202020204" pitchFamily="34" charset="0"/>
                <a:cs typeface="Arial" panose="020B0604020202020204" pitchFamily="34" charset="0"/>
              </a:rPr>
              <a:t>Direct loans</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loan guarantees </a:t>
            </a:r>
            <a:r>
              <a:rPr lang="en-US" sz="2400" dirty="0">
                <a:latin typeface="Arial" panose="020B0604020202020204" pitchFamily="34" charset="0"/>
                <a:cs typeface="Arial" panose="020B0604020202020204" pitchFamily="34" charset="0"/>
              </a:rPr>
              <a:t>and </a:t>
            </a:r>
            <a:r>
              <a:rPr lang="en-US" sz="2400" u="sng" dirty="0">
                <a:latin typeface="Arial" panose="020B0604020202020204" pitchFamily="34" charset="0"/>
                <a:cs typeface="Arial" panose="020B0604020202020204" pitchFamily="34" charset="0"/>
              </a:rPr>
              <a:t>grants</a:t>
            </a:r>
            <a:r>
              <a:rPr lang="en-US" sz="2400" dirty="0">
                <a:latin typeface="Arial" panose="020B0604020202020204" pitchFamily="34" charset="0"/>
                <a:cs typeface="Arial" panose="020B0604020202020204" pitchFamily="34" charset="0"/>
              </a:rPr>
              <a:t> to develop or improve essential public services and facilities in communities of &lt;20,000 for Direct loans &amp; grants and &lt;50,000 for Guaranteed loans.</a:t>
            </a:r>
          </a:p>
          <a:p>
            <a:pPr marL="12700">
              <a:lnSpc>
                <a:spcPct val="100000"/>
              </a:lnSpc>
              <a:spcBef>
                <a:spcPts val="940"/>
              </a:spcBef>
              <a:tabLst>
                <a:tab pos="240665" algn="l"/>
                <a:tab pos="241300" algn="l"/>
              </a:tabLst>
            </a:pPr>
            <a:endParaRPr lang="en-US" sz="2400" dirty="0">
              <a:latin typeface="Arial" panose="020B0604020202020204" pitchFamily="34" charset="0"/>
              <a:cs typeface="Arial" panose="020B0604020202020204" pitchFamily="34" charset="0"/>
            </a:endParaRPr>
          </a:p>
          <a:p>
            <a:pPr marL="298450" indent="-285750">
              <a:spcBef>
                <a:spcPts val="6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Eligible Applicants: Public Bodies, Non Profits, Native American Tribes</a:t>
            </a:r>
          </a:p>
          <a:p>
            <a:pPr marL="927100" lvl="2">
              <a:spcBef>
                <a:spcPts val="600"/>
              </a:spcBef>
              <a:tabLst>
                <a:tab pos="240665" algn="l"/>
                <a:tab pos="241300" algn="l"/>
              </a:tabLst>
            </a:pPr>
            <a:endParaRPr lang="en-US" sz="2400" dirty="0">
              <a:latin typeface="Arial" panose="020B0604020202020204" pitchFamily="34" charset="0"/>
              <a:cs typeface="Arial" panose="020B0604020202020204" pitchFamily="34" charset="0"/>
            </a:endParaRPr>
          </a:p>
          <a:p>
            <a:pPr marL="298450" indent="-285750">
              <a:spcBef>
                <a:spcPts val="6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Fiscal Year 23</a:t>
            </a:r>
          </a:p>
          <a:p>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Total $109 Million</a:t>
            </a:r>
          </a:p>
          <a:p>
            <a:r>
              <a:rPr lang="en-US" sz="2400" b="1" dirty="0">
                <a:latin typeface="Arial" panose="020B0604020202020204" pitchFamily="34" charset="0"/>
                <a:cs typeface="Arial" panose="020B0604020202020204" pitchFamily="34" charset="0"/>
              </a:rPr>
              <a:t>	38 projects </a:t>
            </a:r>
          </a:p>
          <a:p>
            <a:r>
              <a:rPr lang="en-US" sz="2400" b="1" dirty="0">
                <a:latin typeface="Arial" panose="020B0604020202020204" pitchFamily="34" charset="0"/>
                <a:cs typeface="Arial" panose="020B0604020202020204" pitchFamily="34" charset="0"/>
              </a:rPr>
              <a:t>	throughout rural California</a:t>
            </a:r>
          </a:p>
          <a:p>
            <a:pPr marL="12700">
              <a:spcBef>
                <a:spcPts val="600"/>
              </a:spcBef>
              <a:tabLst>
                <a:tab pos="240665" algn="l"/>
                <a:tab pos="241300" algn="l"/>
              </a:tabLst>
            </a:pPr>
            <a:endParaRPr lang="en-US" sz="2400" dirty="0">
              <a:latin typeface="Arial"/>
              <a:cs typeface="Arial"/>
            </a:endParaRPr>
          </a:p>
        </p:txBody>
      </p:sp>
      <p:pic>
        <p:nvPicPr>
          <p:cNvPr id="8" name="Picture 7">
            <a:extLst>
              <a:ext uri="{FF2B5EF4-FFF2-40B4-BE49-F238E27FC236}">
                <a16:creationId xmlns:a16="http://schemas.microsoft.com/office/drawing/2014/main" id="{BC061180-4A62-4C8D-A2DB-742E80F6B408}"/>
              </a:ext>
            </a:extLst>
          </p:cNvPr>
          <p:cNvPicPr>
            <a:picLocks noChangeAspect="1"/>
          </p:cNvPicPr>
          <p:nvPr/>
        </p:nvPicPr>
        <p:blipFill>
          <a:blip r:embed="rId4"/>
          <a:stretch>
            <a:fillRect/>
          </a:stretch>
        </p:blipFill>
        <p:spPr>
          <a:xfrm>
            <a:off x="8363494" y="4370449"/>
            <a:ext cx="3487254" cy="2331134"/>
          </a:xfrm>
          <a:prstGeom prst="rect">
            <a:avLst/>
          </a:prstGeom>
        </p:spPr>
      </p:pic>
    </p:spTree>
    <p:extLst>
      <p:ext uri="{BB962C8B-B14F-4D97-AF65-F5344CB8AC3E}">
        <p14:creationId xmlns:p14="http://schemas.microsoft.com/office/powerpoint/2010/main" val="402953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7653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12192000" cy="1750695"/>
          </a:xfrm>
          <a:custGeom>
            <a:avLst/>
            <a:gdLst/>
            <a:ahLst/>
            <a:cxnLst/>
            <a:rect l="l" t="t" r="r" b="b"/>
            <a:pathLst>
              <a:path w="12192000" h="1750695">
                <a:moveTo>
                  <a:pt x="0" y="0"/>
                </a:moveTo>
                <a:lnTo>
                  <a:pt x="12192000" y="0"/>
                </a:lnTo>
                <a:lnTo>
                  <a:pt x="12192000" y="1750263"/>
                </a:lnTo>
                <a:lnTo>
                  <a:pt x="0" y="1750263"/>
                </a:lnTo>
                <a:lnTo>
                  <a:pt x="0" y="0"/>
                </a:lnTo>
                <a:close/>
              </a:path>
            </a:pathLst>
          </a:custGeom>
          <a:solidFill>
            <a:srgbClr val="16254C">
              <a:alpha val="59999"/>
            </a:srgbClr>
          </a:solidFill>
        </p:spPr>
        <p:txBody>
          <a:bodyPr wrap="square" lIns="0" tIns="0" rIns="0" bIns="0" rtlCol="0"/>
          <a:lstStyle/>
          <a:p>
            <a:endParaRPr/>
          </a:p>
        </p:txBody>
      </p:sp>
      <p:sp>
        <p:nvSpPr>
          <p:cNvPr id="4" name="object 4"/>
          <p:cNvSpPr txBox="1">
            <a:spLocks noGrp="1"/>
          </p:cNvSpPr>
          <p:nvPr>
            <p:ph type="title"/>
          </p:nvPr>
        </p:nvSpPr>
        <p:spPr>
          <a:xfrm>
            <a:off x="916939" y="832611"/>
            <a:ext cx="11122661" cy="505267"/>
          </a:xfrm>
          <a:prstGeom prst="rect">
            <a:avLst/>
          </a:prstGeom>
        </p:spPr>
        <p:txBody>
          <a:bodyPr vert="horz" wrap="square" lIns="0" tIns="12700" rIns="0" bIns="0" rtlCol="0">
            <a:spAutoFit/>
          </a:bodyPr>
          <a:lstStyle/>
          <a:p>
            <a:pPr marL="12700">
              <a:lnSpc>
                <a:spcPct val="100000"/>
              </a:lnSpc>
              <a:spcBef>
                <a:spcPts val="100"/>
              </a:spcBef>
            </a:pPr>
            <a:r>
              <a:rPr lang="en-US" sz="3200" dirty="0"/>
              <a:t>Community Facilities Programs Overview – </a:t>
            </a:r>
            <a:r>
              <a:rPr lang="en-US" sz="3200" u="sng" dirty="0"/>
              <a:t>Loan Overview</a:t>
            </a:r>
            <a:endParaRPr sz="3200" u="sng" dirty="0"/>
          </a:p>
        </p:txBody>
      </p:sp>
      <p:sp>
        <p:nvSpPr>
          <p:cNvPr id="5" name="object 5"/>
          <p:cNvSpPr txBox="1"/>
          <p:nvPr/>
        </p:nvSpPr>
        <p:spPr>
          <a:xfrm>
            <a:off x="152400" y="2047991"/>
            <a:ext cx="10894061" cy="3883114"/>
          </a:xfrm>
          <a:prstGeom prst="rect">
            <a:avLst/>
          </a:prstGeom>
        </p:spPr>
        <p:txBody>
          <a:bodyPr vert="horz" wrap="square" lIns="0" tIns="119380" rIns="0" bIns="0" rtlCol="0">
            <a:spAutoFit/>
          </a:bodyPr>
          <a:lstStyle/>
          <a:p>
            <a:pPr marL="469900" lvl="1">
              <a:spcBef>
                <a:spcPts val="940"/>
              </a:spcBef>
              <a:tabLst>
                <a:tab pos="240665" algn="l"/>
                <a:tab pos="241300" algn="l"/>
              </a:tabLst>
            </a:pPr>
            <a:r>
              <a:rPr lang="en-US" sz="2400" b="1" dirty="0">
                <a:latin typeface="Arial" panose="020B0604020202020204" pitchFamily="34" charset="0"/>
                <a:cs typeface="Arial" panose="020B0604020202020204" pitchFamily="34" charset="0"/>
              </a:rPr>
              <a:t>CF Direct Loan Rates and Terms</a:t>
            </a:r>
          </a:p>
          <a:p>
            <a:pPr marL="469900" lvl="1">
              <a:spcBef>
                <a:spcPts val="940"/>
              </a:spcBef>
              <a:tabLst>
                <a:tab pos="240665" algn="l"/>
                <a:tab pos="241300" algn="l"/>
              </a:tabLst>
            </a:pPr>
            <a:endParaRPr lang="en-US" sz="2400" dirty="0">
              <a:latin typeface="Arial" panose="020B0604020202020204" pitchFamily="34" charset="0"/>
              <a:cs typeface="Arial" panose="020B0604020202020204" pitchFamily="34" charset="0"/>
            </a:endParaRPr>
          </a:p>
          <a:p>
            <a:pPr marL="755650" lvl="1" indent="-285750">
              <a:spcBef>
                <a:spcPts val="94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Interest rates currently at 3.75%  (fixed at the time of loan approval)</a:t>
            </a:r>
          </a:p>
          <a:p>
            <a:pPr marL="755650" lvl="1" indent="-285750">
              <a:spcBef>
                <a:spcPts val="94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38 year term or useful life of project </a:t>
            </a:r>
          </a:p>
          <a:p>
            <a:pPr marL="755650" lvl="1" indent="-285750">
              <a:spcBef>
                <a:spcPts val="94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755650" lvl="1" indent="-285750">
              <a:spcBef>
                <a:spcPts val="94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Adequate security / collateral</a:t>
            </a:r>
          </a:p>
          <a:p>
            <a:pPr marL="755650" lvl="1" indent="-285750">
              <a:spcBef>
                <a:spcPts val="94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Repayment ability &amp; feasibility </a:t>
            </a:r>
          </a:p>
          <a:p>
            <a:pPr marL="755650" lvl="1" indent="-285750">
              <a:spcBef>
                <a:spcPts val="94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Unable to obtain other commercial credit</a:t>
            </a:r>
          </a:p>
        </p:txBody>
      </p:sp>
      <p:pic>
        <p:nvPicPr>
          <p:cNvPr id="7" name="Picture 6">
            <a:extLst>
              <a:ext uri="{FF2B5EF4-FFF2-40B4-BE49-F238E27FC236}">
                <a16:creationId xmlns:a16="http://schemas.microsoft.com/office/drawing/2014/main" id="{323D3184-1634-C7A7-F62E-52C375594C1F}"/>
              </a:ext>
            </a:extLst>
          </p:cNvPr>
          <p:cNvPicPr>
            <a:picLocks noChangeAspect="1"/>
          </p:cNvPicPr>
          <p:nvPr/>
        </p:nvPicPr>
        <p:blipFill>
          <a:blip r:embed="rId4"/>
          <a:stretch>
            <a:fillRect/>
          </a:stretch>
        </p:blipFill>
        <p:spPr>
          <a:xfrm>
            <a:off x="8253083" y="4343400"/>
            <a:ext cx="3786517" cy="2332914"/>
          </a:xfrm>
          <a:prstGeom prst="rect">
            <a:avLst/>
          </a:prstGeom>
        </p:spPr>
      </p:pic>
    </p:spTree>
    <p:extLst>
      <p:ext uri="{BB962C8B-B14F-4D97-AF65-F5344CB8AC3E}">
        <p14:creationId xmlns:p14="http://schemas.microsoft.com/office/powerpoint/2010/main" val="33928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4FD287-1BBA-4758-9A8B-B4AB60E57290}"/>
              </a:ext>
            </a:extLst>
          </p:cNvPr>
          <p:cNvSpPr>
            <a:spLocks noGrp="1"/>
          </p:cNvSpPr>
          <p:nvPr>
            <p:ph idx="1"/>
          </p:nvPr>
        </p:nvSpPr>
        <p:spPr>
          <a:xfrm>
            <a:off x="685800" y="2164208"/>
            <a:ext cx="3200400" cy="4062651"/>
          </a:xfrm>
        </p:spPr>
        <p:txBody>
          <a:bodyPr/>
          <a:lstStyle/>
          <a:p>
            <a:r>
              <a:rPr lang="en-US" sz="2400" dirty="0">
                <a:latin typeface="Arial" panose="020B0604020202020204" pitchFamily="34" charset="0"/>
                <a:cs typeface="Arial" panose="020B0604020202020204" pitchFamily="34" charset="0"/>
              </a:rPr>
              <a:t>Total Project Cost - $4.75 million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USDA CF Loan – </a:t>
            </a:r>
          </a:p>
          <a:p>
            <a:r>
              <a:rPr lang="en-US" sz="2400" dirty="0">
                <a:latin typeface="Arial" panose="020B0604020202020204" pitchFamily="34" charset="0"/>
                <a:cs typeface="Arial" panose="020B0604020202020204" pitchFamily="34" charset="0"/>
              </a:rPr>
              <a:t>$3.78 million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Applicant – </a:t>
            </a:r>
          </a:p>
          <a:p>
            <a:r>
              <a:rPr lang="en-US" sz="2400" dirty="0">
                <a:latin typeface="Arial" panose="020B0604020202020204" pitchFamily="34" charset="0"/>
                <a:cs typeface="Arial" panose="020B0604020202020204" pitchFamily="34" charset="0"/>
              </a:rPr>
              <a:t>$978,000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Funded 2021</a:t>
            </a:r>
          </a:p>
          <a:p>
            <a:r>
              <a:rPr lang="en-US" sz="2400" dirty="0">
                <a:latin typeface="Arial" panose="020B0604020202020204" pitchFamily="34" charset="0"/>
                <a:cs typeface="Arial" panose="020B0604020202020204" pitchFamily="34" charset="0"/>
              </a:rPr>
              <a:t>Completed 2022</a:t>
            </a:r>
          </a:p>
        </p:txBody>
      </p:sp>
      <p:sp>
        <p:nvSpPr>
          <p:cNvPr id="3" name="Title 2">
            <a:extLst>
              <a:ext uri="{FF2B5EF4-FFF2-40B4-BE49-F238E27FC236}">
                <a16:creationId xmlns:a16="http://schemas.microsoft.com/office/drawing/2014/main" id="{6D684D77-B6ED-4CF9-892C-CCF8C9A364A8}"/>
              </a:ext>
            </a:extLst>
          </p:cNvPr>
          <p:cNvSpPr>
            <a:spLocks noGrp="1"/>
          </p:cNvSpPr>
          <p:nvPr>
            <p:ph type="title"/>
          </p:nvPr>
        </p:nvSpPr>
        <p:spPr/>
        <p:txBody>
          <a:bodyPr>
            <a:normAutofit/>
          </a:bodyPr>
          <a:lstStyle/>
          <a:p>
            <a:r>
              <a:rPr lang="en-US" dirty="0"/>
              <a:t>CF Loan Example: </a:t>
            </a:r>
            <a:br>
              <a:rPr lang="en-US" dirty="0"/>
            </a:br>
            <a:r>
              <a:rPr lang="en-US" dirty="0"/>
              <a:t>Newcastle Fire Protection District – New Station </a:t>
            </a:r>
          </a:p>
        </p:txBody>
      </p:sp>
      <p:pic>
        <p:nvPicPr>
          <p:cNvPr id="5" name="Picture 4" descr="Fire trucks parked in front of a building&#10;&#10;Description automatically generated with medium confidence">
            <a:extLst>
              <a:ext uri="{FF2B5EF4-FFF2-40B4-BE49-F238E27FC236}">
                <a16:creationId xmlns:a16="http://schemas.microsoft.com/office/drawing/2014/main" id="{ACCBFB76-14C3-2222-23E4-254DD4230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1012" y="2328634"/>
            <a:ext cx="7890294" cy="3733800"/>
          </a:xfrm>
          <a:prstGeom prst="rect">
            <a:avLst/>
          </a:prstGeom>
        </p:spPr>
      </p:pic>
    </p:spTree>
    <p:extLst>
      <p:ext uri="{BB962C8B-B14F-4D97-AF65-F5344CB8AC3E}">
        <p14:creationId xmlns:p14="http://schemas.microsoft.com/office/powerpoint/2010/main" val="13553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0AB1740-C41A-41FE-9633-2D4F0E346B4C}"/>
              </a:ext>
            </a:extLst>
          </p:cNvPr>
          <p:cNvSpPr>
            <a:spLocks noGrp="1"/>
          </p:cNvSpPr>
          <p:nvPr>
            <p:ph idx="1"/>
          </p:nvPr>
        </p:nvSpPr>
        <p:spPr>
          <a:xfrm>
            <a:off x="838200" y="2032018"/>
            <a:ext cx="10515600" cy="4062651"/>
          </a:xfrm>
        </p:spPr>
        <p:txBody>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Eligible applicants: public bodies/special districts, nonprofit corporations and federally-recognized tribes.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Population 20,000 or less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Applications accepted all year</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Grants maximum of $50,000</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Ex: Equipment for Healthcare, Police/Fire, Public Buildings, Transportation/Infrastructure</a:t>
            </a:r>
          </a:p>
        </p:txBody>
      </p:sp>
      <p:sp>
        <p:nvSpPr>
          <p:cNvPr id="3" name="Title 2">
            <a:extLst>
              <a:ext uri="{FF2B5EF4-FFF2-40B4-BE49-F238E27FC236}">
                <a16:creationId xmlns:a16="http://schemas.microsoft.com/office/drawing/2014/main" id="{46B169AF-C579-4AC7-A47B-DC11E7C624E1}"/>
              </a:ext>
            </a:extLst>
          </p:cNvPr>
          <p:cNvSpPr>
            <a:spLocks noGrp="1"/>
          </p:cNvSpPr>
          <p:nvPr>
            <p:ph type="title"/>
          </p:nvPr>
        </p:nvSpPr>
        <p:spPr/>
        <p:txBody>
          <a:bodyPr>
            <a:normAutofit/>
          </a:bodyPr>
          <a:lstStyle/>
          <a:p>
            <a:r>
              <a:rPr lang="en-US" sz="3200" dirty="0"/>
              <a:t>Community Facilities Program – </a:t>
            </a:r>
            <a:r>
              <a:rPr lang="en-US" sz="3200" u="sng" dirty="0"/>
              <a:t>Grants Overview</a:t>
            </a:r>
          </a:p>
        </p:txBody>
      </p:sp>
      <p:pic>
        <p:nvPicPr>
          <p:cNvPr id="4" name="Picture 3" descr="A picture containing text, road, sky, green&#10;&#10;Description automatically generated">
            <a:extLst>
              <a:ext uri="{FF2B5EF4-FFF2-40B4-BE49-F238E27FC236}">
                <a16:creationId xmlns:a16="http://schemas.microsoft.com/office/drawing/2014/main" id="{B13D0659-C6B2-4BAA-3061-8DC4B9418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514600"/>
            <a:ext cx="4007741" cy="2780370"/>
          </a:xfrm>
          <a:prstGeom prst="rect">
            <a:avLst/>
          </a:prstGeom>
        </p:spPr>
      </p:pic>
    </p:spTree>
    <p:extLst>
      <p:ext uri="{BB962C8B-B14F-4D97-AF65-F5344CB8AC3E}">
        <p14:creationId xmlns:p14="http://schemas.microsoft.com/office/powerpoint/2010/main" val="28014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79F7EB-924C-452D-BCD5-A080670D17C2}"/>
              </a:ext>
            </a:extLst>
          </p:cNvPr>
          <p:cNvSpPr>
            <a:spLocks noGrp="1"/>
          </p:cNvSpPr>
          <p:nvPr>
            <p:ph idx="1"/>
          </p:nvPr>
        </p:nvSpPr>
        <p:spPr>
          <a:xfrm>
            <a:off x="571500" y="1908990"/>
            <a:ext cx="11049000" cy="4524315"/>
          </a:xfrm>
        </p:spPr>
        <p:txBody>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Kings County – Fire Department – Jaws of Life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Golden Plains Unified School District – Distance Learning Equipment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Mendota, City of - Two Police Vehicles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Heber Elementary Unified School District - School Cafeteria Freezer</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Cahuilla Indian Reservation - Fire Dept. Equip: Utility Truck &amp; Tanks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Butte, County of - Bookmobile &amp; Literacy Coach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Long Valley Charter School - Construct new school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Clearlake, City of -Animal Control Facility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Auburn Interfaith Food Closet, Inc. – New Food Bank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Huron, City of - Domestic Violence, Homeless Housing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623DA63E-814D-4750-B5AC-B88E8FBF36DD}"/>
              </a:ext>
            </a:extLst>
          </p:cNvPr>
          <p:cNvSpPr>
            <a:spLocks noGrp="1"/>
          </p:cNvSpPr>
          <p:nvPr>
            <p:ph type="title"/>
          </p:nvPr>
        </p:nvSpPr>
        <p:spPr/>
        <p:txBody>
          <a:bodyPr>
            <a:normAutofit/>
          </a:bodyPr>
          <a:lstStyle/>
          <a:p>
            <a:r>
              <a:rPr lang="en-US" sz="3200" dirty="0"/>
              <a:t>Examples of Community Facilities Projects Funded Recently </a:t>
            </a:r>
          </a:p>
        </p:txBody>
      </p:sp>
      <p:pic>
        <p:nvPicPr>
          <p:cNvPr id="4" name="Content Placeholder 7" descr="A picture containing text, sky, outdoor, road&#10;&#10;Description automatically generated">
            <a:extLst>
              <a:ext uri="{FF2B5EF4-FFF2-40B4-BE49-F238E27FC236}">
                <a16:creationId xmlns:a16="http://schemas.microsoft.com/office/drawing/2014/main" id="{41B103C1-AD57-4526-8DBE-68A8A99960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11" t="21499" r="6030" b="15582"/>
          <a:stretch/>
        </p:blipFill>
        <p:spPr bwMode="auto">
          <a:xfrm>
            <a:off x="8459873" y="4462919"/>
            <a:ext cx="3732127" cy="213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50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7C8E20-7549-FAB5-FF1F-1AD7D5C7D427}"/>
              </a:ext>
            </a:extLst>
          </p:cNvPr>
          <p:cNvPicPr>
            <a:picLocks noChangeAspect="1"/>
          </p:cNvPicPr>
          <p:nvPr/>
        </p:nvPicPr>
        <p:blipFill>
          <a:blip r:embed="rId2"/>
          <a:stretch>
            <a:fillRect/>
          </a:stretch>
        </p:blipFill>
        <p:spPr>
          <a:xfrm>
            <a:off x="0" y="0"/>
            <a:ext cx="12192000" cy="6877180"/>
          </a:xfrm>
          <a:prstGeom prst="rect">
            <a:avLst/>
          </a:prstGeom>
        </p:spPr>
      </p:pic>
    </p:spTree>
    <p:extLst>
      <p:ext uri="{BB962C8B-B14F-4D97-AF65-F5344CB8AC3E}">
        <p14:creationId xmlns:p14="http://schemas.microsoft.com/office/powerpoint/2010/main" val="147804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1C6B15-D513-2F34-92B3-015AF5A07282}"/>
              </a:ext>
            </a:extLst>
          </p:cNvPr>
          <p:cNvPicPr>
            <a:picLocks noChangeAspect="1"/>
          </p:cNvPicPr>
          <p:nvPr/>
        </p:nvPicPr>
        <p:blipFill>
          <a:blip r:embed="rId2"/>
          <a:stretch>
            <a:fillRect/>
          </a:stretch>
        </p:blipFill>
        <p:spPr>
          <a:xfrm>
            <a:off x="0" y="27972"/>
            <a:ext cx="12039600" cy="6848212"/>
          </a:xfrm>
          <a:prstGeom prst="rect">
            <a:avLst/>
          </a:prstGeom>
        </p:spPr>
      </p:pic>
    </p:spTree>
    <p:extLst>
      <p:ext uri="{BB962C8B-B14F-4D97-AF65-F5344CB8AC3E}">
        <p14:creationId xmlns:p14="http://schemas.microsoft.com/office/powerpoint/2010/main" val="3362795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2DFA579F32494E9C727D17540F132E" ma:contentTypeVersion="28" ma:contentTypeDescription="Create a new document." ma:contentTypeScope="" ma:versionID="fa6cbb0f217a0752096dff01aabbfcfc">
  <xsd:schema xmlns:xsd="http://www.w3.org/2001/XMLSchema" xmlns:xs="http://www.w3.org/2001/XMLSchema" xmlns:p="http://schemas.microsoft.com/office/2006/metadata/properties" xmlns:ns2="5cf22e1a-da5a-4b8c-80a3-146ea6507545" xmlns:ns3="5bfb589f-5445-46f3-8392-d9822c161909" xmlns:ns4="73fb875a-8af9-4255-b008-0995492d31cd" targetNamespace="http://schemas.microsoft.com/office/2006/metadata/properties" ma:root="true" ma:fieldsID="a4da400db02ea155387f5d4e568440a4" ns2:_="" ns3:_="" ns4:_="">
    <xsd:import namespace="5cf22e1a-da5a-4b8c-80a3-146ea6507545"/>
    <xsd:import namespace="5bfb589f-5445-46f3-8392-d9822c161909"/>
    <xsd:import namespace="73fb875a-8af9-4255-b008-0995492d31cd"/>
    <xsd:element name="properties">
      <xsd:complexType>
        <xsd:sequence>
          <xsd:element name="documentManagement">
            <xsd:complexType>
              <xsd:all>
                <xsd:element ref="ns2:SharedWithUsers" minOccurs="0"/>
                <xsd:element ref="ns2:SharedWithDetail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f22e1a-da5a-4b8c-80a3-146ea650754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fb589f-5445-46f3-8392-d9822c161909" elementFormDefault="qualified">
    <xsd:import namespace="http://schemas.microsoft.com/office/2006/documentManagement/types"/>
    <xsd:import namespace="http://schemas.microsoft.com/office/infopath/2007/PartnerControls"/>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8a7d14a-4f08-49d0-8dae-fb44ce3cf37a}" ma:internalName="TaxCatchAll" ma:showField="CatchAllData" ma:web="feea6b2a-0d71-4c85-8a1f-b66a9c7523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fb589f-5445-46f3-8392-d9822c161909">
      <Terms xmlns="http://schemas.microsoft.com/office/infopath/2007/PartnerControls"/>
    </lcf76f155ced4ddcb4097134ff3c332f>
    <TaxCatchAll xmlns="73fb875a-8af9-4255-b008-0995492d31cd" xsi:nil="true"/>
  </documentManagement>
</p:properties>
</file>

<file path=customXml/itemProps1.xml><?xml version="1.0" encoding="utf-8"?>
<ds:datastoreItem xmlns:ds="http://schemas.openxmlformats.org/officeDocument/2006/customXml" ds:itemID="{1B135605-8178-4F02-BB1B-BA443AF59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f22e1a-da5a-4b8c-80a3-146ea6507545"/>
    <ds:schemaRef ds:uri="5bfb589f-5445-46f3-8392-d9822c161909"/>
    <ds:schemaRef ds:uri="73fb875a-8af9-4255-b008-0995492d3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DA8B9D-41FC-49B0-B706-47FAEF6F0358}">
  <ds:schemaRefs>
    <ds:schemaRef ds:uri="http://schemas.microsoft.com/sharepoint/v3/contenttype/forms"/>
  </ds:schemaRefs>
</ds:datastoreItem>
</file>

<file path=customXml/itemProps3.xml><?xml version="1.0" encoding="utf-8"?>
<ds:datastoreItem xmlns:ds="http://schemas.openxmlformats.org/officeDocument/2006/customXml" ds:itemID="{331402F7-CDE2-4C08-8983-3DF3655A4F09}">
  <ds:schemaRefs>
    <ds:schemaRef ds:uri="http://purl.org/dc/elements/1.1/"/>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5cf22e1a-da5a-4b8c-80a3-146ea6507545"/>
    <ds:schemaRef ds:uri="73fb875a-8af9-4255-b008-0995492d31cd"/>
    <ds:schemaRef ds:uri="5bfb589f-5445-46f3-8392-d9822c1619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1660</TotalTime>
  <Words>669</Words>
  <Application>Microsoft Office PowerPoint</Application>
  <PresentationFormat>Widescreen</PresentationFormat>
  <Paragraphs>100</Paragraphs>
  <Slides>15</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Community Facilities Programs Overview</vt:lpstr>
      <vt:lpstr>Community Facilities Programs Overview – Loan Overview</vt:lpstr>
      <vt:lpstr>CF Loan Example:  Newcastle Fire Protection District – New Station </vt:lpstr>
      <vt:lpstr>Community Facilities Program – Grants Overview</vt:lpstr>
      <vt:lpstr>Examples of Community Facilities Projects Funded Recently </vt:lpstr>
      <vt:lpstr>PowerPoint Presentation</vt:lpstr>
      <vt:lpstr>PowerPoint Presentation</vt:lpstr>
      <vt:lpstr>PowerPoint Presentation</vt:lpstr>
      <vt:lpstr>Disaster Repair Grants for Calendar Year 2022 Presidentially Declared Disasters -- CF </vt:lpstr>
      <vt:lpstr>Disaster Repair Grants for Calendar Year 2022 Presidentially Declared Disasters -WEP </vt:lpstr>
      <vt:lpstr>Disaster Repair Grants for Calendar Year 2022 Presidentially Declared Disasters -WEP </vt:lpstr>
      <vt:lpstr>USDA Staff Available to Help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Rural Development PowerPoint Template</dc:title>
  <dc:subject>PowerPoint Template</dc:subject>
  <dc:creator>United States Department of Agriculture</dc:creator>
  <cp:keywords>USDA</cp:keywords>
  <cp:lastModifiedBy>Johnson, Jennifer - FPAC-NRCS, CA</cp:lastModifiedBy>
  <cp:revision>72</cp:revision>
  <dcterms:created xsi:type="dcterms:W3CDTF">2020-02-03T21:31:39Z</dcterms:created>
  <dcterms:modified xsi:type="dcterms:W3CDTF">2023-11-16T19:18:24Z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2019-08-01T00:00:00Z</vt:filetime>
  </property>
  <property fmtid="{D5CDD505-2E9C-101B-9397-08002B2CF9AE}" pid="3" name="Creator">
    <vt:lpwstr>PowerPoint</vt:lpwstr>
  </property>
  <property fmtid="{D5CDD505-2E9C-101B-9397-08002B2CF9AE}" pid="4" name="LastSaved">
    <vt:filetime>2020-02-03T00:00:00Z</vt:filetime>
  </property>
  <property fmtid="{D5CDD505-2E9C-101B-9397-08002B2CF9AE}" pid="5" name="ContentTypeId">
    <vt:lpwstr>0x010100D42DFA579F32494E9C727D17540F132E</vt:lpwstr>
  </property>
</Properties>
</file>