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3" r:id="rId5"/>
    <p:sldMasterId id="2147483726" r:id="rId6"/>
    <p:sldMasterId id="2147483730" r:id="rId7"/>
  </p:sldMasterIdLst>
  <p:notesMasterIdLst>
    <p:notesMasterId r:id="rId22"/>
  </p:notesMasterIdLst>
  <p:sldIdLst>
    <p:sldId id="2425" r:id="rId8"/>
    <p:sldId id="2756" r:id="rId9"/>
    <p:sldId id="2757" r:id="rId10"/>
    <p:sldId id="2759" r:id="rId11"/>
    <p:sldId id="2758" r:id="rId12"/>
    <p:sldId id="2579" r:id="rId13"/>
    <p:sldId id="2747" r:id="rId14"/>
    <p:sldId id="2760" r:id="rId15"/>
    <p:sldId id="2781" r:id="rId16"/>
    <p:sldId id="2782" r:id="rId17"/>
    <p:sldId id="2778" r:id="rId18"/>
    <p:sldId id="2581" r:id="rId19"/>
    <p:sldId id="2770" r:id="rId20"/>
    <p:sldId id="2574" r:id="rId2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A49A5-6EF5-49B9-92D3-488187876737}" v="7" dt="2023-11-09T00:23:38.351"/>
    <p1510:client id="{7EBFBA26-F5B9-44DF-A9AE-2EA8AB8E6897}" v="105" dt="2023-11-09T00:14:51.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44665069040282"/>
          <c:y val="8.7513541811736983E-2"/>
          <c:w val="0.41510669861919436"/>
          <c:h val="0.75237133957417235"/>
        </c:manualLayout>
      </c:layout>
      <c:pieChart>
        <c:varyColors val="1"/>
        <c:ser>
          <c:idx val="0"/>
          <c:order val="0"/>
          <c:tx>
            <c:strRef>
              <c:f>Sheet1!$C$20</c:f>
              <c:strCache>
                <c:ptCount val="1"/>
                <c:pt idx="0">
                  <c:v>FY2023 Farm Bill Allocation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8B-448F-8031-325143467ED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78B-448F-8031-325143467ED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78B-448F-8031-325143467ED2}"/>
              </c:ext>
            </c:extLst>
          </c:dPt>
          <c:dLbls>
            <c:dLbl>
              <c:idx val="2"/>
              <c:tx>
                <c:rich>
                  <a:bodyPr/>
                  <a:lstStyle/>
                  <a:p>
                    <a:fld id="{93787CBA-B7F1-4F05-9E5D-3289D321BEAB}" type="CATEGORYNAME">
                      <a:rPr lang="en-US" smtClean="0"/>
                      <a:pPr/>
                      <a:t>[CATEGORY NAME]</a:t>
                    </a:fld>
                    <a:r>
                      <a:rPr lang="en-US" baseline="0"/>
                      <a:t>, </a:t>
                    </a:r>
                    <a:fld id="{5F196A3D-D2A3-41BE-A257-A62C4A0572D9}"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78B-448F-8031-325143467E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Sheet1!$A$21:$A$23</c:f>
              <c:strCache>
                <c:ptCount val="3"/>
                <c:pt idx="0">
                  <c:v>ACEP</c:v>
                </c:pt>
                <c:pt idx="1">
                  <c:v>CSP</c:v>
                </c:pt>
                <c:pt idx="2">
                  <c:v>EQIP</c:v>
                </c:pt>
              </c:strCache>
            </c:strRef>
          </c:cat>
          <c:val>
            <c:numRef>
              <c:f>Sheet1!$C$21:$C$23</c:f>
              <c:numCache>
                <c:formatCode>"$"#,##0</c:formatCode>
                <c:ptCount val="3"/>
                <c:pt idx="0">
                  <c:v>13242000</c:v>
                </c:pt>
                <c:pt idx="1">
                  <c:v>10557648</c:v>
                </c:pt>
                <c:pt idx="2">
                  <c:v>103523640</c:v>
                </c:pt>
              </c:numCache>
            </c:numRef>
          </c:val>
          <c:extLst>
            <c:ext xmlns:c16="http://schemas.microsoft.com/office/drawing/2014/chart" uri="{C3380CC4-5D6E-409C-BE32-E72D297353CC}">
              <c16:uniqueId val="{00000006-C78B-448F-8031-325143467ED2}"/>
            </c:ext>
          </c:extLst>
        </c:ser>
        <c:dLbls>
          <c:dLblPos val="outEnd"/>
          <c:showLegendKey val="0"/>
          <c:showVal val="1"/>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2837181584186"/>
          <c:y val="0.11101068223153431"/>
          <c:w val="0.86183765072844154"/>
          <c:h val="0.71045388797652587"/>
        </c:manualLayout>
      </c:layout>
      <c:barChart>
        <c:barDir val="col"/>
        <c:grouping val="clustered"/>
        <c:varyColors val="0"/>
        <c:ser>
          <c:idx val="0"/>
          <c:order val="0"/>
          <c:tx>
            <c:strRef>
              <c:f>Sheet1!$B$1</c:f>
              <c:strCache>
                <c:ptCount val="1"/>
                <c:pt idx="0">
                  <c:v>Total Obligated</c:v>
                </c:pt>
              </c:strCache>
            </c:strRef>
          </c:tx>
          <c:spPr>
            <a:solidFill>
              <a:schemeClr val="accent1"/>
            </a:solidFill>
            <a:ln>
              <a:noFill/>
            </a:ln>
            <a:effectLst/>
          </c:spPr>
          <c:invertIfNegative val="0"/>
          <c:cat>
            <c:strRef>
              <c:f>Sheet1!$A$2:$A$3</c:f>
              <c:strCache>
                <c:ptCount val="2"/>
                <c:pt idx="0">
                  <c:v>,</c:v>
                </c:pt>
                <c:pt idx="1">
                  <c:v>IRA</c:v>
                </c:pt>
              </c:strCache>
            </c:strRef>
          </c:cat>
          <c:val>
            <c:numRef>
              <c:f>Sheet1!$B$2:$B$3</c:f>
              <c:numCache>
                <c:formatCode>"$"#,##0_);[Red]\("$"#,##0\)</c:formatCode>
                <c:ptCount val="2"/>
                <c:pt idx="0">
                  <c:v>1692390</c:v>
                </c:pt>
                <c:pt idx="1">
                  <c:v>753955</c:v>
                </c:pt>
              </c:numCache>
            </c:numRef>
          </c:val>
          <c:extLst>
            <c:ext xmlns:c16="http://schemas.microsoft.com/office/drawing/2014/chart" uri="{C3380CC4-5D6E-409C-BE32-E72D297353CC}">
              <c16:uniqueId val="{00000000-8329-4A9E-B275-05A4DFCCE30C}"/>
            </c:ext>
          </c:extLst>
        </c:ser>
        <c:ser>
          <c:idx val="1"/>
          <c:order val="1"/>
          <c:tx>
            <c:strRef>
              <c:f>Sheet1!$C$1</c:f>
              <c:strCache>
                <c:ptCount val="1"/>
                <c:pt idx="0">
                  <c:v>Tribal Members</c:v>
                </c:pt>
              </c:strCache>
            </c:strRef>
          </c:tx>
          <c:spPr>
            <a:solidFill>
              <a:schemeClr val="accent2"/>
            </a:solidFill>
            <a:ln>
              <a:noFill/>
            </a:ln>
            <a:effectLst/>
          </c:spPr>
          <c:invertIfNegative val="0"/>
          <c:cat>
            <c:strRef>
              <c:f>Sheet1!$A$2:$A$3</c:f>
              <c:strCache>
                <c:ptCount val="2"/>
                <c:pt idx="0">
                  <c:v>,</c:v>
                </c:pt>
                <c:pt idx="1">
                  <c:v>IRA</c:v>
                </c:pt>
              </c:strCache>
            </c:strRef>
          </c:cat>
          <c:val>
            <c:numRef>
              <c:f>Sheet1!$C$2:$C$3</c:f>
              <c:numCache>
                <c:formatCode>"$"#,##0_);[Red]\("$"#,##0\)</c:formatCode>
                <c:ptCount val="2"/>
                <c:pt idx="0" formatCode="#,##0">
                  <c:v>707901</c:v>
                </c:pt>
                <c:pt idx="1">
                  <c:v>118874</c:v>
                </c:pt>
              </c:numCache>
            </c:numRef>
          </c:val>
          <c:extLst>
            <c:ext xmlns:c16="http://schemas.microsoft.com/office/drawing/2014/chart" uri="{C3380CC4-5D6E-409C-BE32-E72D297353CC}">
              <c16:uniqueId val="{00000001-8329-4A9E-B275-05A4DFCCE30C}"/>
            </c:ext>
          </c:extLst>
        </c:ser>
        <c:ser>
          <c:idx val="2"/>
          <c:order val="2"/>
          <c:tx>
            <c:strRef>
              <c:f>Sheet1!$D$1</c:f>
              <c:strCache>
                <c:ptCount val="1"/>
                <c:pt idx="0">
                  <c:v>Tribes</c:v>
                </c:pt>
              </c:strCache>
            </c:strRef>
          </c:tx>
          <c:spPr>
            <a:solidFill>
              <a:schemeClr val="accent3"/>
            </a:solidFill>
            <a:ln>
              <a:noFill/>
            </a:ln>
            <a:effectLst/>
          </c:spPr>
          <c:invertIfNegative val="0"/>
          <c:cat>
            <c:strRef>
              <c:f>Sheet1!$A$2:$A$3</c:f>
              <c:strCache>
                <c:ptCount val="2"/>
                <c:pt idx="0">
                  <c:v>,</c:v>
                </c:pt>
                <c:pt idx="1">
                  <c:v>IRA</c:v>
                </c:pt>
              </c:strCache>
            </c:strRef>
          </c:cat>
          <c:val>
            <c:numRef>
              <c:f>Sheet1!$D$2:$D$3</c:f>
              <c:numCache>
                <c:formatCode>#,##0</c:formatCode>
                <c:ptCount val="2"/>
                <c:pt idx="0">
                  <c:v>984489</c:v>
                </c:pt>
                <c:pt idx="1">
                  <c:v>635081</c:v>
                </c:pt>
              </c:numCache>
            </c:numRef>
          </c:val>
          <c:extLst>
            <c:ext xmlns:c16="http://schemas.microsoft.com/office/drawing/2014/chart" uri="{C3380CC4-5D6E-409C-BE32-E72D297353CC}">
              <c16:uniqueId val="{00000002-8329-4A9E-B275-05A4DFCCE30C}"/>
            </c:ext>
          </c:extLst>
        </c:ser>
        <c:dLbls>
          <c:showLegendKey val="0"/>
          <c:showVal val="0"/>
          <c:showCatName val="0"/>
          <c:showSerName val="0"/>
          <c:showPercent val="0"/>
          <c:showBubbleSize val="0"/>
        </c:dLbls>
        <c:gapWidth val="219"/>
        <c:overlap val="-27"/>
        <c:axId val="642855583"/>
        <c:axId val="642856831"/>
      </c:barChart>
      <c:catAx>
        <c:axId val="64285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56831"/>
        <c:crosses val="autoZero"/>
        <c:auto val="1"/>
        <c:lblAlgn val="ctr"/>
        <c:lblOffset val="100"/>
        <c:noMultiLvlLbl val="0"/>
      </c:catAx>
      <c:valAx>
        <c:axId val="6428568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55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Fiscal Year 2024</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Farm Bill </c:v>
                </c:pt>
                <c:pt idx="1">
                  <c:v>Inflation Reduction Act </c:v>
                </c:pt>
              </c:strCache>
            </c:strRef>
          </c:cat>
          <c:val>
            <c:numRef>
              <c:f>Sheet1!$B$2:$B$3</c:f>
              <c:numCache>
                <c:formatCode>"$"#,##0_);[Red]\("$"#,##0\)</c:formatCode>
                <c:ptCount val="2"/>
                <c:pt idx="0">
                  <c:v>1000000</c:v>
                </c:pt>
                <c:pt idx="1">
                  <c:v>1500000</c:v>
                </c:pt>
              </c:numCache>
            </c:numRef>
          </c:val>
          <c:extLst>
            <c:ext xmlns:c16="http://schemas.microsoft.com/office/drawing/2014/chart" uri="{C3380CC4-5D6E-409C-BE32-E72D297353CC}">
              <c16:uniqueId val="{00000000-BC7A-42A2-8C1D-765CF3D4DF26}"/>
            </c:ext>
          </c:extLst>
        </c:ser>
        <c:dLbls>
          <c:dLblPos val="inEnd"/>
          <c:showLegendKey val="0"/>
          <c:showVal val="1"/>
          <c:showCatName val="0"/>
          <c:showSerName val="0"/>
          <c:showPercent val="0"/>
          <c:showBubbleSize val="0"/>
        </c:dLbls>
        <c:gapWidth val="65"/>
        <c:axId val="833672399"/>
        <c:axId val="833671151"/>
      </c:barChart>
      <c:catAx>
        <c:axId val="83367239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833671151"/>
        <c:crosses val="autoZero"/>
        <c:auto val="1"/>
        <c:lblAlgn val="ctr"/>
        <c:lblOffset val="100"/>
        <c:noMultiLvlLbl val="0"/>
      </c:catAx>
      <c:valAx>
        <c:axId val="8336711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_);[Red]\(&quot;$&quot;#,##0\)" sourceLinked="1"/>
        <c:majorTickMark val="none"/>
        <c:minorTickMark val="none"/>
        <c:tickLblPos val="nextTo"/>
        <c:crossAx val="833672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0.11179</cdr:x>
      <cdr:y>0</cdr:y>
    </cdr:from>
    <cdr:to>
      <cdr:x>0.47916</cdr:x>
      <cdr:y>0.10698</cdr:y>
    </cdr:to>
    <cdr:sp macro="" textlink="">
      <cdr:nvSpPr>
        <cdr:cNvPr id="2" name="TextBox 1">
          <a:extLst xmlns:a="http://schemas.openxmlformats.org/drawingml/2006/main">
            <a:ext uri="{FF2B5EF4-FFF2-40B4-BE49-F238E27FC236}">
              <a16:creationId xmlns:a16="http://schemas.microsoft.com/office/drawing/2014/main" id="{E0D1C9BA-A474-0450-A5C5-C513A98F201F}"/>
            </a:ext>
          </a:extLst>
        </cdr:cNvPr>
        <cdr:cNvSpPr txBox="1"/>
      </cdr:nvSpPr>
      <cdr:spPr>
        <a:xfrm xmlns:a="http://schemas.openxmlformats.org/drawingml/2006/main">
          <a:off x="881651" y="0"/>
          <a:ext cx="2897312" cy="465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0.13263</cdr:x>
      <cdr:y>0</cdr:y>
    </cdr:from>
    <cdr:to>
      <cdr:x>0.38406</cdr:x>
      <cdr:y>0.10226</cdr:y>
    </cdr:to>
    <cdr:sp macro="" textlink="">
      <cdr:nvSpPr>
        <cdr:cNvPr id="3" name="TextBox 2">
          <a:extLst xmlns:a="http://schemas.openxmlformats.org/drawingml/2006/main">
            <a:ext uri="{FF2B5EF4-FFF2-40B4-BE49-F238E27FC236}">
              <a16:creationId xmlns:a16="http://schemas.microsoft.com/office/drawing/2014/main" id="{BC94C567-B008-F2E3-3A4B-B5D8693E3FBF}"/>
            </a:ext>
          </a:extLst>
        </cdr:cNvPr>
        <cdr:cNvSpPr txBox="1"/>
      </cdr:nvSpPr>
      <cdr:spPr>
        <a:xfrm xmlns:a="http://schemas.openxmlformats.org/drawingml/2006/main">
          <a:off x="1046038" y="0"/>
          <a:ext cx="1982912" cy="444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Farm Bill Funding</a:t>
          </a:r>
        </a:p>
      </cdr:txBody>
    </cdr:sp>
  </cdr:relSizeAnchor>
  <cdr:relSizeAnchor xmlns:cdr="http://schemas.openxmlformats.org/drawingml/2006/chartDrawing">
    <cdr:from>
      <cdr:x>0.59372</cdr:x>
      <cdr:y>0</cdr:y>
    </cdr:from>
    <cdr:to>
      <cdr:x>0.84515</cdr:x>
      <cdr:y>0.10226</cdr:y>
    </cdr:to>
    <cdr:sp macro="" textlink="">
      <cdr:nvSpPr>
        <cdr:cNvPr id="4" name="TextBox 1">
          <a:extLst xmlns:a="http://schemas.openxmlformats.org/drawingml/2006/main">
            <a:ext uri="{FF2B5EF4-FFF2-40B4-BE49-F238E27FC236}">
              <a16:creationId xmlns:a16="http://schemas.microsoft.com/office/drawing/2014/main" id="{5E862261-A29B-C061-C6CA-A314348CBB73}"/>
            </a:ext>
          </a:extLst>
        </cdr:cNvPr>
        <cdr:cNvSpPr txBox="1"/>
      </cdr:nvSpPr>
      <cdr:spPr>
        <a:xfrm xmlns:a="http://schemas.openxmlformats.org/drawingml/2006/main">
          <a:off x="4682518" y="0"/>
          <a:ext cx="1982912" cy="4449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IRA Funding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F031DFF6-110D-484D-979A-66161F3F9173}" type="datetimeFigureOut">
              <a:rPr lang="en-US" smtClean="0"/>
              <a:t>11/16/2023</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C7B3940A-CE41-4A12-94F8-883C55210545}" type="slidenum">
              <a:rPr lang="en-US" smtClean="0"/>
              <a:t>‹#›</a:t>
            </a:fld>
            <a:endParaRPr lang="en-US"/>
          </a:p>
        </p:txBody>
      </p:sp>
    </p:spTree>
    <p:extLst>
      <p:ext uri="{BB962C8B-B14F-4D97-AF65-F5344CB8AC3E}">
        <p14:creationId xmlns:p14="http://schemas.microsoft.com/office/powerpoint/2010/main" val="16285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152525"/>
            <a:ext cx="4149725" cy="3111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7518">
              <a:defRPr/>
            </a:pPr>
            <a:fld id="{C073264F-EC0C-4003-BF51-773058DC71E9}" type="slidenum">
              <a:rPr lang="en-US">
                <a:solidFill>
                  <a:prstClr val="black"/>
                </a:solidFill>
                <a:latin typeface="Calibri" panose="020F0502020204030204"/>
              </a:rPr>
              <a:pPr defTabSz="95751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77421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59344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103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1741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0531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26881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36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56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23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576707"/>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836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5865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406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104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317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2205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62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2273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570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103256818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C96CE04E-FC40-A2FD-48BA-899158E9C5B8}"/>
              </a:ext>
            </a:extLst>
          </p:cNvPr>
          <p:cNvPicPr>
            <a:picLocks noChangeAspect="1"/>
          </p:cNvPicPr>
          <p:nvPr userDrawn="1"/>
        </p:nvPicPr>
        <p:blipFill>
          <a:blip r:embed="rId14"/>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BAF25AE1-C7F8-B2FE-6122-6B70AFC2F40A}"/>
              </a:ext>
            </a:extLst>
          </p:cNvPr>
          <p:cNvPicPr>
            <a:picLocks noChangeAspect="1"/>
          </p:cNvPicPr>
          <p:nvPr userDrawn="1"/>
        </p:nvPicPr>
        <p:blipFill>
          <a:blip r:embed="rId15"/>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21490994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rotWithShape="1">
          <a:blip r:embed="rId5"/>
          <a:srcRect r="15048" b="5502"/>
          <a:stretch/>
        </p:blipFill>
        <p:spPr>
          <a:xfrm>
            <a:off x="0" y="0"/>
            <a:ext cx="9144000" cy="7628709"/>
          </a:xfrm>
          <a:prstGeom prst="rect">
            <a:avLst/>
          </a:prstGeom>
        </p:spPr>
      </p:pic>
    </p:spTree>
    <p:extLst>
      <p:ext uri="{BB962C8B-B14F-4D97-AF65-F5344CB8AC3E}">
        <p14:creationId xmlns:p14="http://schemas.microsoft.com/office/powerpoint/2010/main" val="41858770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72761" y="6355080"/>
            <a:ext cx="3454400" cy="381000"/>
          </a:xfrm>
          <a:prstGeom prst="rect">
            <a:avLst/>
          </a:prstGeom>
        </p:spPr>
      </p:pic>
    </p:spTree>
    <p:extLst>
      <p:ext uri="{BB962C8B-B14F-4D97-AF65-F5344CB8AC3E}">
        <p14:creationId xmlns:p14="http://schemas.microsoft.com/office/powerpoint/2010/main" val="2679317650"/>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program.intake@usda.gov/" TargetMode="External"/><Relationship Id="rId2" Type="http://schemas.openxmlformats.org/officeDocument/2006/relationships/hyperlink" Target="https://www.ascr.usda.gov/how-file-program-discrimination-complaint"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59982-5FB7-436E-9A72-AC011E729FF3}"/>
              </a:ext>
            </a:extLst>
          </p:cNvPr>
          <p:cNvSpPr>
            <a:spLocks noGrp="1"/>
          </p:cNvSpPr>
          <p:nvPr>
            <p:ph type="title"/>
          </p:nvPr>
        </p:nvSpPr>
        <p:spPr/>
        <p:txBody>
          <a:bodyPr>
            <a:normAutofit/>
          </a:bodyPr>
          <a:lstStyle/>
          <a:p>
            <a:pPr algn="ctr"/>
            <a:r>
              <a:rPr lang="en-US" sz="3200" dirty="0"/>
              <a:t>FY 2023/FY 2024</a:t>
            </a:r>
            <a:br>
              <a:rPr lang="en-US" sz="3200" dirty="0"/>
            </a:br>
            <a:r>
              <a:rPr lang="en-US" sz="3200" dirty="0"/>
              <a:t>Tribal </a:t>
            </a:r>
            <a:br>
              <a:rPr lang="en-US" sz="3200" dirty="0"/>
            </a:br>
            <a:r>
              <a:rPr lang="en-US" sz="3200" dirty="0"/>
              <a:t>Program Summary</a:t>
            </a:r>
            <a:br>
              <a:rPr lang="en-US" sz="3200" dirty="0"/>
            </a:br>
            <a:br>
              <a:rPr lang="en-US" sz="3200" dirty="0"/>
            </a:br>
            <a:r>
              <a:rPr lang="en-US" sz="3200" dirty="0"/>
              <a:t>California NRCS</a:t>
            </a:r>
          </a:p>
        </p:txBody>
      </p:sp>
      <p:sp>
        <p:nvSpPr>
          <p:cNvPr id="2" name="TextBox 1">
            <a:extLst>
              <a:ext uri="{FF2B5EF4-FFF2-40B4-BE49-F238E27FC236}">
                <a16:creationId xmlns:a16="http://schemas.microsoft.com/office/drawing/2014/main" id="{9E2DB8BF-4A90-7638-B3CD-DEB6A30E8B8D}"/>
              </a:ext>
            </a:extLst>
          </p:cNvPr>
          <p:cNvSpPr txBox="1"/>
          <p:nvPr/>
        </p:nvSpPr>
        <p:spPr>
          <a:xfrm>
            <a:off x="5811293" y="4829896"/>
            <a:ext cx="2661306" cy="404085"/>
          </a:xfrm>
          <a:prstGeom prst="rect">
            <a:avLst/>
          </a:prstGeom>
          <a:noFill/>
        </p:spPr>
        <p:txBody>
          <a:bodyPr wrap="none" rtlCol="0">
            <a:spAutoFit/>
          </a:bodyPr>
          <a:lstStyle/>
          <a:p>
            <a:pPr>
              <a:defRPr/>
            </a:pPr>
            <a:r>
              <a:rPr lang="en-US" sz="1013" b="1">
                <a:solidFill>
                  <a:prstClr val="white"/>
                </a:solidFill>
                <a:latin typeface="Calibri" panose="020F0502020204030204"/>
              </a:rPr>
              <a:t>Brandon Bates</a:t>
            </a:r>
          </a:p>
          <a:p>
            <a:pPr>
              <a:defRPr/>
            </a:pPr>
            <a:r>
              <a:rPr lang="en-US" sz="1013" b="1">
                <a:solidFill>
                  <a:prstClr val="white"/>
                </a:solidFill>
                <a:latin typeface="Calibri" panose="020F0502020204030204"/>
              </a:rPr>
              <a:t>Assistant State Conservationist for Programs</a:t>
            </a:r>
          </a:p>
        </p:txBody>
      </p:sp>
      <p:sp>
        <p:nvSpPr>
          <p:cNvPr id="3" name="Rectangle 2">
            <a:extLst>
              <a:ext uri="{FF2B5EF4-FFF2-40B4-BE49-F238E27FC236}">
                <a16:creationId xmlns:a16="http://schemas.microsoft.com/office/drawing/2014/main" id="{3CB8B29D-3AC1-94FC-DC9B-98483CB6D774}"/>
              </a:ext>
            </a:extLst>
          </p:cNvPr>
          <p:cNvSpPr/>
          <p:nvPr/>
        </p:nvSpPr>
        <p:spPr>
          <a:xfrm>
            <a:off x="0" y="5493224"/>
            <a:ext cx="9143999" cy="1364776"/>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357B82-C5D9-34A5-579E-C6EB4542532A}"/>
              </a:ext>
            </a:extLst>
          </p:cNvPr>
          <p:cNvSpPr txBox="1"/>
          <p:nvPr/>
        </p:nvSpPr>
        <p:spPr>
          <a:xfrm>
            <a:off x="5811293" y="2660337"/>
            <a:ext cx="1748299" cy="338554"/>
          </a:xfrm>
          <a:prstGeom prst="rect">
            <a:avLst/>
          </a:prstGeom>
          <a:noFill/>
        </p:spPr>
        <p:txBody>
          <a:bodyPr wrap="none" rtlCol="0">
            <a:spAutoFit/>
          </a:bodyPr>
          <a:lstStyle/>
          <a:p>
            <a:pPr>
              <a:defRPr/>
            </a:pPr>
            <a:r>
              <a:rPr lang="en-US" sz="1600" b="1">
                <a:solidFill>
                  <a:prstClr val="white"/>
                </a:solidFill>
                <a:latin typeface="Calibri" panose="020F0502020204030204"/>
              </a:rPr>
              <a:t>November 8, 2023</a:t>
            </a:r>
          </a:p>
        </p:txBody>
      </p:sp>
    </p:spTree>
    <p:extLst>
      <p:ext uri="{BB962C8B-B14F-4D97-AF65-F5344CB8AC3E}">
        <p14:creationId xmlns:p14="http://schemas.microsoft.com/office/powerpoint/2010/main" val="139672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921D-0DD6-3751-5738-DA6051FEB5E9}"/>
              </a:ext>
            </a:extLst>
          </p:cNvPr>
          <p:cNvSpPr>
            <a:spLocks noGrp="1"/>
          </p:cNvSpPr>
          <p:nvPr>
            <p:ph type="title"/>
          </p:nvPr>
        </p:nvSpPr>
        <p:spPr/>
        <p:txBody>
          <a:bodyPr/>
          <a:lstStyle/>
          <a:p>
            <a:pPr algn="ctr"/>
            <a:r>
              <a:rPr lang="en-US" dirty="0"/>
              <a:t>FY 2023 Tribal </a:t>
            </a:r>
          </a:p>
        </p:txBody>
      </p:sp>
      <p:graphicFrame>
        <p:nvGraphicFramePr>
          <p:cNvPr id="6" name="Content Placeholder 5">
            <a:extLst>
              <a:ext uri="{FF2B5EF4-FFF2-40B4-BE49-F238E27FC236}">
                <a16:creationId xmlns:a16="http://schemas.microsoft.com/office/drawing/2014/main" id="{2DF5B343-2FBF-73E4-95DD-096B72B18F01}"/>
              </a:ext>
            </a:extLst>
          </p:cNvPr>
          <p:cNvGraphicFramePr>
            <a:graphicFrameLocks noGrp="1"/>
          </p:cNvGraphicFramePr>
          <p:nvPr>
            <p:ph idx="1"/>
            <p:extLst>
              <p:ext uri="{D42A27DB-BD31-4B8C-83A1-F6EECF244321}">
                <p14:modId xmlns:p14="http://schemas.microsoft.com/office/powerpoint/2010/main" val="1434361830"/>
              </p:ext>
            </p:extLst>
          </p:nvPr>
        </p:nvGraphicFramePr>
        <p:xfrm>
          <a:off x="628650" y="1938642"/>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072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w from a car">
            <a:extLst>
              <a:ext uri="{FF2B5EF4-FFF2-40B4-BE49-F238E27FC236}">
                <a16:creationId xmlns:a16="http://schemas.microsoft.com/office/drawing/2014/main" id="{5EE9F624-0266-682B-5993-64A82989D008}"/>
              </a:ext>
            </a:extLst>
          </p:cNvPr>
          <p:cNvPicPr>
            <a:picLocks noChangeAspect="1"/>
          </p:cNvPicPr>
          <p:nvPr/>
        </p:nvPicPr>
        <p:blipFill rotWithShape="1">
          <a:blip r:embed="rId2"/>
          <a:srcRect l="10812" r="29775"/>
          <a:stretch/>
        </p:blipFill>
        <p:spPr>
          <a:xfrm>
            <a:off x="3028949" y="10"/>
            <a:ext cx="6120019"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416290-EEEE-6B78-4AB6-89FE64932085}"/>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a:r>
              <a:rPr lang="en-US" sz="3500">
                <a:solidFill>
                  <a:srgbClr val="FFFFFF"/>
                </a:solidFill>
              </a:rPr>
              <a:t>Looking Ahead To FY 2024</a:t>
            </a:r>
          </a:p>
        </p:txBody>
      </p:sp>
    </p:spTree>
    <p:extLst>
      <p:ext uri="{BB962C8B-B14F-4D97-AF65-F5344CB8AC3E}">
        <p14:creationId xmlns:p14="http://schemas.microsoft.com/office/powerpoint/2010/main" val="409153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0323-E5EE-DF87-2CC6-2FB1281FAB7E}"/>
              </a:ext>
            </a:extLst>
          </p:cNvPr>
          <p:cNvSpPr>
            <a:spLocks noGrp="1"/>
          </p:cNvSpPr>
          <p:nvPr>
            <p:ph type="title"/>
          </p:nvPr>
        </p:nvSpPr>
        <p:spPr>
          <a:xfrm>
            <a:off x="628650" y="852255"/>
            <a:ext cx="8103870" cy="1446807"/>
          </a:xfrm>
          <a:ln>
            <a:solidFill>
              <a:srgbClr val="00B0F0"/>
            </a:solidFill>
          </a:ln>
        </p:spPr>
        <p:txBody>
          <a:bodyPr/>
          <a:lstStyle/>
          <a:p>
            <a:pPr algn="ctr"/>
            <a:r>
              <a:rPr lang="en-US"/>
              <a:t>FY24 Financial Assistance Established Program Deadlines</a:t>
            </a:r>
          </a:p>
        </p:txBody>
      </p:sp>
      <p:graphicFrame>
        <p:nvGraphicFramePr>
          <p:cNvPr id="4" name="Content Placeholder 3">
            <a:extLst>
              <a:ext uri="{FF2B5EF4-FFF2-40B4-BE49-F238E27FC236}">
                <a16:creationId xmlns:a16="http://schemas.microsoft.com/office/drawing/2014/main" id="{634AA1E8-BA62-2B20-AA3E-EAF05871CEFD}"/>
              </a:ext>
            </a:extLst>
          </p:cNvPr>
          <p:cNvGraphicFramePr>
            <a:graphicFrameLocks noGrp="1"/>
          </p:cNvGraphicFramePr>
          <p:nvPr>
            <p:ph idx="1"/>
            <p:extLst>
              <p:ext uri="{D42A27DB-BD31-4B8C-83A1-F6EECF244321}">
                <p14:modId xmlns:p14="http://schemas.microsoft.com/office/powerpoint/2010/main" val="786257683"/>
              </p:ext>
            </p:extLst>
          </p:nvPr>
        </p:nvGraphicFramePr>
        <p:xfrm>
          <a:off x="1294108" y="2412547"/>
          <a:ext cx="6199322" cy="3383821"/>
        </p:xfrm>
        <a:graphic>
          <a:graphicData uri="http://schemas.openxmlformats.org/drawingml/2006/table">
            <a:tbl>
              <a:tblPr>
                <a:tableStyleId>{5C22544A-7EE6-4342-B048-85BDC9FD1C3A}</a:tableStyleId>
              </a:tblPr>
              <a:tblGrid>
                <a:gridCol w="1217329">
                  <a:extLst>
                    <a:ext uri="{9D8B030D-6E8A-4147-A177-3AD203B41FA5}">
                      <a16:colId xmlns:a16="http://schemas.microsoft.com/office/drawing/2014/main" val="534544082"/>
                    </a:ext>
                  </a:extLst>
                </a:gridCol>
                <a:gridCol w="2386473">
                  <a:extLst>
                    <a:ext uri="{9D8B030D-6E8A-4147-A177-3AD203B41FA5}">
                      <a16:colId xmlns:a16="http://schemas.microsoft.com/office/drawing/2014/main" val="2548735283"/>
                    </a:ext>
                  </a:extLst>
                </a:gridCol>
                <a:gridCol w="2595520">
                  <a:extLst>
                    <a:ext uri="{9D8B030D-6E8A-4147-A177-3AD203B41FA5}">
                      <a16:colId xmlns:a16="http://schemas.microsoft.com/office/drawing/2014/main" val="424701370"/>
                    </a:ext>
                  </a:extLst>
                </a:gridCol>
              </a:tblGrid>
              <a:tr h="813790">
                <a:tc>
                  <a:txBody>
                    <a:bodyPr/>
                    <a:lstStyle/>
                    <a:p>
                      <a:pPr algn="ctr" fontAlgn="b"/>
                      <a:r>
                        <a:rPr lang="en-US" sz="1800" b="1" u="none" strike="noStrike">
                          <a:effectLst/>
                        </a:rPr>
                        <a:t>Program</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Application Cutoff</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100% Obligation Deadline</a:t>
                      </a:r>
                      <a:endParaRPr lang="en-US"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35926"/>
                  </a:ext>
                </a:extLst>
              </a:tr>
              <a:tr h="963459">
                <a:tc>
                  <a:txBody>
                    <a:bodyPr/>
                    <a:lstStyle/>
                    <a:p>
                      <a:pPr algn="ctr" fontAlgn="ctr"/>
                      <a:r>
                        <a:rPr lang="en-US" sz="1800" u="none" strike="noStrike">
                          <a:effectLst/>
                        </a:rPr>
                        <a:t>EQIP-Classic</a:t>
                      </a:r>
                    </a:p>
                    <a:p>
                      <a:pPr algn="ctr" fontAlgn="ctr"/>
                      <a:r>
                        <a:rPr lang="en-US" sz="1800" b="0" i="0" u="none" strike="noStrike">
                          <a:solidFill>
                            <a:srgbClr val="000000"/>
                          </a:solidFill>
                          <a:effectLst/>
                          <a:latin typeface="Calibri" panose="020F0502020204030204" pitchFamily="34" charset="0"/>
                        </a:rPr>
                        <a:t>EQIP-CIC</a:t>
                      </a:r>
                    </a:p>
                  </a:txBody>
                  <a:tcPr marL="9525" marR="9525" marT="9525" marB="0" anchor="ctr"/>
                </a:tc>
                <a:tc>
                  <a:txBody>
                    <a:bodyPr/>
                    <a:lstStyle/>
                    <a:p>
                      <a:pPr algn="ctr" fontAlgn="b"/>
                      <a:r>
                        <a:rPr lang="en-US" sz="1800" u="none" strike="noStrike">
                          <a:effectLst/>
                        </a:rPr>
                        <a:t>November 3, 2023</a:t>
                      </a:r>
                    </a:p>
                    <a:p>
                      <a:pPr algn="ctr" fontAlgn="b"/>
                      <a:endParaRPr lang="en-US" sz="1800" u="none" strike="noStrike">
                        <a:effectLst/>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June 14, 2024</a:t>
                      </a:r>
                    </a:p>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5632311"/>
                  </a:ext>
                </a:extLst>
              </a:tr>
              <a:tr h="643112">
                <a:tc>
                  <a:txBody>
                    <a:bodyPr/>
                    <a:lstStyle/>
                    <a:p>
                      <a:pPr algn="ctr" fontAlgn="b"/>
                      <a:r>
                        <a:rPr lang="en-US" sz="1800" u="none" strike="noStrike">
                          <a:effectLst/>
                        </a:rPr>
                        <a:t>EQIP – IRA (ActNow)</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February 16, 2023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June 14, 2024</a:t>
                      </a:r>
                    </a:p>
                  </a:txBody>
                  <a:tcPr marL="9525" marR="9525" marT="9525" marB="0" anchor="b"/>
                </a:tc>
                <a:extLst>
                  <a:ext uri="{0D108BD9-81ED-4DB2-BD59-A6C34878D82A}">
                    <a16:rowId xmlns:a16="http://schemas.microsoft.com/office/drawing/2014/main" val="2612084954"/>
                  </a:ext>
                </a:extLst>
              </a:tr>
              <a:tr h="963460">
                <a:tc>
                  <a:txBody>
                    <a:bodyPr/>
                    <a:lstStyle/>
                    <a:p>
                      <a:pPr algn="ctr" fontAlgn="ctr"/>
                      <a:r>
                        <a:rPr lang="en-US" sz="1800" u="none" strike="noStrike">
                          <a:effectLst/>
                        </a:rPr>
                        <a:t>CSP-Classic</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a:effectLst/>
                        </a:rPr>
                        <a:t>March 22, 2024</a:t>
                      </a:r>
                    </a:p>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September 4, 2024</a:t>
                      </a:r>
                    </a:p>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777131"/>
                  </a:ext>
                </a:extLst>
              </a:tr>
            </a:tbl>
          </a:graphicData>
        </a:graphic>
      </p:graphicFrame>
    </p:spTree>
    <p:extLst>
      <p:ext uri="{BB962C8B-B14F-4D97-AF65-F5344CB8AC3E}">
        <p14:creationId xmlns:p14="http://schemas.microsoft.com/office/powerpoint/2010/main" val="311044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2521-6A54-FCCF-BF1B-32BB7B222CEC}"/>
              </a:ext>
            </a:extLst>
          </p:cNvPr>
          <p:cNvSpPr>
            <a:spLocks noGrp="1"/>
          </p:cNvSpPr>
          <p:nvPr>
            <p:ph type="title"/>
          </p:nvPr>
        </p:nvSpPr>
        <p:spPr>
          <a:xfrm>
            <a:off x="628650" y="852255"/>
            <a:ext cx="7886700" cy="1250243"/>
          </a:xfrm>
          <a:ln>
            <a:solidFill>
              <a:srgbClr val="00B0F0"/>
            </a:solidFill>
          </a:ln>
        </p:spPr>
        <p:txBody>
          <a:bodyPr/>
          <a:lstStyle/>
          <a:p>
            <a:pPr algn="ctr"/>
            <a:r>
              <a:rPr lang="en-US" dirty="0"/>
              <a:t>FY24 Farm Bill &amp; IRA </a:t>
            </a:r>
            <a:br>
              <a:rPr lang="en-US" dirty="0"/>
            </a:br>
            <a:r>
              <a:rPr lang="en-US" dirty="0"/>
              <a:t>Tribal</a:t>
            </a:r>
            <a:r>
              <a:rPr lang="en-US" sz="3200" dirty="0"/>
              <a:t> </a:t>
            </a:r>
            <a:endParaRPr lang="en-US" dirty="0"/>
          </a:p>
        </p:txBody>
      </p:sp>
      <p:graphicFrame>
        <p:nvGraphicFramePr>
          <p:cNvPr id="6" name="Content Placeholder 5">
            <a:extLst>
              <a:ext uri="{FF2B5EF4-FFF2-40B4-BE49-F238E27FC236}">
                <a16:creationId xmlns:a16="http://schemas.microsoft.com/office/drawing/2014/main" id="{5A1DD6B7-EF09-E979-791E-17B64CA04526}"/>
              </a:ext>
            </a:extLst>
          </p:cNvPr>
          <p:cNvGraphicFramePr>
            <a:graphicFrameLocks noGrp="1"/>
          </p:cNvGraphicFramePr>
          <p:nvPr>
            <p:ph idx="1"/>
            <p:extLst>
              <p:ext uri="{D42A27DB-BD31-4B8C-83A1-F6EECF244321}">
                <p14:modId xmlns:p14="http://schemas.microsoft.com/office/powerpoint/2010/main" val="1337210945"/>
              </p:ext>
            </p:extLst>
          </p:nvPr>
        </p:nvGraphicFramePr>
        <p:xfrm>
          <a:off x="628650" y="2214465"/>
          <a:ext cx="7886700" cy="3962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269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A79386-8AF6-D383-7ACD-B47006FC7D24}"/>
              </a:ext>
            </a:extLst>
          </p:cNvPr>
          <p:cNvSpPr txBox="1"/>
          <p:nvPr/>
        </p:nvSpPr>
        <p:spPr>
          <a:xfrm>
            <a:off x="0" y="1300833"/>
            <a:ext cx="9144000" cy="5078313"/>
          </a:xfrm>
          <a:prstGeom prst="rect">
            <a:avLst/>
          </a:prstGeom>
          <a:noFill/>
        </p:spPr>
        <p:txBody>
          <a:bodyPr wrap="square">
            <a:spAutoFit/>
          </a:bodyPr>
          <a:lstStyle/>
          <a:p>
            <a:pPr algn="l" rtl="0" fontAlgn="base"/>
            <a:r>
              <a:rPr lang="en-US" sz="1200" b="0" i="0" u="none" strike="noStrike">
                <a:solidFill>
                  <a:srgbClr val="000000"/>
                </a:solidFill>
                <a:effectLst/>
                <a:latin typeface="Arial" panose="020B0604020202020204" pitchFamily="34" charset="0"/>
              </a:rPr>
              <a:t>Non-Discrimination Statement</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To file a program discrimination complaint, complete the USDA Program Discrimination Complaint Form, AD-3027, found online at</a:t>
            </a:r>
            <a:r>
              <a:rPr lang="en-US" sz="1200" b="0" i="0" u="sng" strike="noStrike">
                <a:solidFill>
                  <a:srgbClr val="0563C1"/>
                </a:solidFill>
                <a:effectLst/>
                <a:latin typeface="Arial" panose="020B0604020202020204" pitchFamily="34" charset="0"/>
                <a:hlinkClick r:id="rId2"/>
              </a:rPr>
              <a:t> How to File a Program Discrimination Complaint</a:t>
            </a:r>
            <a:r>
              <a:rPr lang="en-US" sz="1200" b="0" i="0" u="none" strike="noStrike">
                <a:solidFill>
                  <a:srgbClr val="000000"/>
                </a:solidFill>
                <a:effectLst/>
                <a:latin typeface="Arial" panose="020B0604020202020204" pitchFamily="34" charset="0"/>
              </a:rPr>
              <a:t> and at any USDA office or write a letter addressed to USDA and provide in the letter all of the information  requested in the form.  To request a copy of the complaint form, call (866) 632-9992.</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Submit your completed form or letter to USDA by:</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(1)    mail: U.S. Department of Agriculture</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Office of the Assistant Secretary for Civil Rights</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1400 Independence Avenue, SW</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Washington, D.C. 20250-9410;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(2)    fax: (202) 690-7442; or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(3)    email: </a:t>
            </a:r>
            <a:r>
              <a:rPr lang="en-US" sz="1200" b="0" i="0" u="sng" strike="noStrike">
                <a:solidFill>
                  <a:srgbClr val="0563C1"/>
                </a:solidFill>
                <a:effectLst/>
                <a:latin typeface="Arial" panose="020B0604020202020204" pitchFamily="34" charset="0"/>
                <a:hlinkClick r:id="rId3"/>
              </a:rPr>
              <a:t>program.intake@usda.gov</a:t>
            </a:r>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USDA is an equal opportunity provider, employer, and lender.</a:t>
            </a:r>
            <a:endParaRPr lang="en-US" sz="12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481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0796-2E69-B6C9-F64D-ADBF8A236242}"/>
              </a:ext>
            </a:extLst>
          </p:cNvPr>
          <p:cNvSpPr>
            <a:spLocks noGrp="1"/>
          </p:cNvSpPr>
          <p:nvPr>
            <p:ph type="title"/>
          </p:nvPr>
        </p:nvSpPr>
        <p:spPr/>
        <p:txBody>
          <a:bodyPr/>
          <a:lstStyle/>
          <a:p>
            <a:pPr algn="ctr"/>
            <a:r>
              <a:rPr lang="en-US" sz="3600">
                <a:solidFill>
                  <a:schemeClr val="accent1">
                    <a:lumMod val="75000"/>
                  </a:schemeClr>
                </a:solidFill>
              </a:rPr>
              <a:t>85+ Years Helping People Help the Land</a:t>
            </a:r>
            <a:endParaRPr lang="en-US" sz="3600"/>
          </a:p>
        </p:txBody>
      </p:sp>
      <p:sp>
        <p:nvSpPr>
          <p:cNvPr id="3" name="Content Placeholder 2">
            <a:extLst>
              <a:ext uri="{FF2B5EF4-FFF2-40B4-BE49-F238E27FC236}">
                <a16:creationId xmlns:a16="http://schemas.microsoft.com/office/drawing/2014/main" id="{E9C8937E-82E0-CE8C-53FF-147D25B3D717}"/>
              </a:ext>
            </a:extLst>
          </p:cNvPr>
          <p:cNvSpPr>
            <a:spLocks noGrp="1"/>
          </p:cNvSpPr>
          <p:nvPr>
            <p:ph idx="1"/>
          </p:nvPr>
        </p:nvSpPr>
        <p:spPr>
          <a:xfrm>
            <a:off x="4675238" y="1825625"/>
            <a:ext cx="3840111"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NRCS provides technical and financial assistance to help agricultural producers and partners care for the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NRCS works with private landowners to develop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Conservation Plans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that consider the needs of the landscape and the objectives of the customer.</a:t>
            </a:r>
          </a:p>
          <a:p>
            <a:endParaRPr lang="en-US"/>
          </a:p>
        </p:txBody>
      </p:sp>
      <p:pic>
        <p:nvPicPr>
          <p:cNvPr id="4" name="Content Placeholder 4" descr="CA_Office Map_Page_1.jpg">
            <a:extLst>
              <a:ext uri="{FF2B5EF4-FFF2-40B4-BE49-F238E27FC236}">
                <a16:creationId xmlns:a16="http://schemas.microsoft.com/office/drawing/2014/main" id="{D49D1D1B-4E4A-BC72-5CFA-999B1D4AE65C}"/>
              </a:ext>
            </a:extLst>
          </p:cNvPr>
          <p:cNvPicPr>
            <a:picLocks noChangeAspect="1"/>
          </p:cNvPicPr>
          <p:nvPr/>
        </p:nvPicPr>
        <p:blipFill>
          <a:blip r:embed="rId3" cstate="print"/>
          <a:stretch>
            <a:fillRect/>
          </a:stretch>
        </p:blipFill>
        <p:spPr>
          <a:xfrm>
            <a:off x="628650" y="1745226"/>
            <a:ext cx="3361993"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91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7B0E-CD12-7F97-2A2F-957D84672F2E}"/>
              </a:ext>
            </a:extLst>
          </p:cNvPr>
          <p:cNvSpPr>
            <a:spLocks noGrp="1"/>
          </p:cNvSpPr>
          <p:nvPr>
            <p:ph type="title"/>
          </p:nvPr>
        </p:nvSpPr>
        <p:spPr>
          <a:ln>
            <a:solidFill>
              <a:srgbClr val="00B0F0"/>
            </a:solidFill>
          </a:ln>
        </p:spPr>
        <p:txBody>
          <a:bodyPr/>
          <a:lstStyle/>
          <a:p>
            <a:pPr algn="ctr"/>
            <a:r>
              <a:rPr lang="en-US"/>
              <a:t>Who We Are</a:t>
            </a:r>
          </a:p>
        </p:txBody>
      </p:sp>
      <p:sp>
        <p:nvSpPr>
          <p:cNvPr id="3" name="Content Placeholder 2">
            <a:extLst>
              <a:ext uri="{FF2B5EF4-FFF2-40B4-BE49-F238E27FC236}">
                <a16:creationId xmlns:a16="http://schemas.microsoft.com/office/drawing/2014/main" id="{036405AF-9955-0364-AEC7-80A5ACF16C63}"/>
              </a:ext>
            </a:extLst>
          </p:cNvPr>
          <p:cNvSpPr>
            <a:spLocks noGrp="1"/>
          </p:cNvSpPr>
          <p:nvPr>
            <p:ph idx="1"/>
          </p:nvPr>
        </p:nvSpPr>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Landowners work with </a:t>
            </a: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conservation planners </a:t>
            </a: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develop a plan that meets their operational, economic, and landscape goals.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Technical assistance </a:t>
            </a: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input is provided by a diverse cadre of conservation professionals including: soil scientists, agronomists, rangeland specialists, engineers, biologists, foresters, cultural resource specialists, and others.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NRCS combines efforts with </a:t>
            </a: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conservation partners</a:t>
            </a: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including </a:t>
            </a: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Resource Conservation Districts (RCD’s)</a:t>
            </a: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ensure local priorities are addressed.</a:t>
            </a:r>
          </a:p>
          <a:p>
            <a:endParaRPr lang="en-US"/>
          </a:p>
        </p:txBody>
      </p:sp>
    </p:spTree>
    <p:extLst>
      <p:ext uri="{BB962C8B-B14F-4D97-AF65-F5344CB8AC3E}">
        <p14:creationId xmlns:p14="http://schemas.microsoft.com/office/powerpoint/2010/main" val="410737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ADA4-990B-F834-F910-339A118A4D3F}"/>
              </a:ext>
            </a:extLst>
          </p:cNvPr>
          <p:cNvSpPr>
            <a:spLocks noGrp="1"/>
          </p:cNvSpPr>
          <p:nvPr>
            <p:ph type="title"/>
          </p:nvPr>
        </p:nvSpPr>
        <p:spPr>
          <a:xfrm>
            <a:off x="628650" y="1293010"/>
            <a:ext cx="7886700" cy="838432"/>
          </a:xfrm>
          <a:ln>
            <a:solidFill>
              <a:srgbClr val="00B0F0"/>
            </a:solidFill>
          </a:ln>
        </p:spPr>
        <p:txBody>
          <a:bodyPr/>
          <a:lstStyle/>
          <a:p>
            <a:pPr algn="ctr"/>
            <a:r>
              <a:rPr lang="en-US" sz="2800"/>
              <a:t>California NRCS – Priority Resource Concerns Areas</a:t>
            </a:r>
            <a:br>
              <a:rPr lang="en-US" sz="2800"/>
            </a:br>
            <a:r>
              <a:rPr lang="en-US" sz="2800"/>
              <a:t>NRCS CA State 5yr Strategic Plan (2020 -2025)</a:t>
            </a:r>
          </a:p>
        </p:txBody>
      </p:sp>
      <p:sp>
        <p:nvSpPr>
          <p:cNvPr id="3" name="Content Placeholder 2">
            <a:extLst>
              <a:ext uri="{FF2B5EF4-FFF2-40B4-BE49-F238E27FC236}">
                <a16:creationId xmlns:a16="http://schemas.microsoft.com/office/drawing/2014/main" id="{8BFB033B-C3C7-C23D-5C0B-BF752953010E}"/>
              </a:ext>
            </a:extLst>
          </p:cNvPr>
          <p:cNvSpPr>
            <a:spLocks noGrp="1"/>
          </p:cNvSpPr>
          <p:nvPr>
            <p:ph idx="1"/>
          </p:nvPr>
        </p:nvSpPr>
        <p:spPr>
          <a:xfrm>
            <a:off x="628650" y="2608457"/>
            <a:ext cx="7886700" cy="4351338"/>
          </a:xfrm>
        </p:spPr>
        <p:txBody>
          <a:bodyPr/>
          <a:lstStyle/>
          <a:p>
            <a:r>
              <a:rPr lang="en-US"/>
              <a:t>Plant and forest health/ productivity </a:t>
            </a:r>
          </a:p>
          <a:p>
            <a:r>
              <a:rPr lang="en-US"/>
              <a:t>Air quality associated with agriculture operations </a:t>
            </a:r>
          </a:p>
          <a:p>
            <a:r>
              <a:rPr lang="en-US"/>
              <a:t>Surface and groundwater quality </a:t>
            </a:r>
          </a:p>
          <a:p>
            <a:r>
              <a:rPr lang="en-US"/>
              <a:t>Enhance surface and groundwater quantity </a:t>
            </a:r>
          </a:p>
          <a:p>
            <a:r>
              <a:rPr lang="en-US"/>
              <a:t>Improve soil health </a:t>
            </a:r>
          </a:p>
          <a:p>
            <a:r>
              <a:rPr lang="en-US"/>
              <a:t>Enhance habitat for terrestrial and aquatic species</a:t>
            </a:r>
          </a:p>
        </p:txBody>
      </p:sp>
    </p:spTree>
    <p:extLst>
      <p:ext uri="{BB962C8B-B14F-4D97-AF65-F5344CB8AC3E}">
        <p14:creationId xmlns:p14="http://schemas.microsoft.com/office/powerpoint/2010/main" val="32347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F306-8EB7-A607-CEDE-CB34F04D99C3}"/>
              </a:ext>
            </a:extLst>
          </p:cNvPr>
          <p:cNvSpPr>
            <a:spLocks noGrp="1"/>
          </p:cNvSpPr>
          <p:nvPr>
            <p:ph type="title"/>
          </p:nvPr>
        </p:nvSpPr>
        <p:spPr/>
        <p:txBody>
          <a:bodyPr/>
          <a:lstStyle/>
          <a:p>
            <a:pPr algn="ctr"/>
            <a:r>
              <a:rPr kumimoji="0" lang="en-US" sz="4400" b="0" i="0" u="none" strike="noStrike" kern="1200" cap="none" spc="0" normalizeH="0" baseline="0" noProof="0">
                <a:ln>
                  <a:noFill/>
                </a:ln>
                <a:solidFill>
                  <a:srgbClr val="7030A0"/>
                </a:solidFill>
                <a:effectLst/>
                <a:uLnTx/>
                <a:uFillTx/>
                <a:latin typeface="Constantia" panose="02030602050306030303" pitchFamily="18" charset="0"/>
                <a:ea typeface="+mn-ea"/>
                <a:cs typeface="+mn-cs"/>
              </a:rPr>
              <a:t>Programs in California</a:t>
            </a:r>
            <a:br>
              <a:rPr kumimoji="0" lang="en-US" sz="4400" b="0" i="0" u="none" strike="noStrike" kern="1200" cap="none" spc="0" normalizeH="0" baseline="0" noProof="0">
                <a:ln>
                  <a:noFill/>
                </a:ln>
                <a:solidFill>
                  <a:srgbClr val="7030A0"/>
                </a:solidFill>
                <a:effectLst/>
                <a:uLnTx/>
                <a:uFillTx/>
                <a:latin typeface="Constantia" panose="02030602050306030303" pitchFamily="18" charset="0"/>
                <a:ea typeface="+mn-ea"/>
                <a:cs typeface="+mn-cs"/>
              </a:rPr>
            </a:br>
            <a:endParaRPr lang="en-US"/>
          </a:p>
        </p:txBody>
      </p:sp>
      <p:pic>
        <p:nvPicPr>
          <p:cNvPr id="4" name="Content Placeholder 3">
            <a:extLst>
              <a:ext uri="{FF2B5EF4-FFF2-40B4-BE49-F238E27FC236}">
                <a16:creationId xmlns:a16="http://schemas.microsoft.com/office/drawing/2014/main" id="{5B2A490E-9D23-CE25-9C15-77F37D504609}"/>
              </a:ext>
            </a:extLst>
          </p:cNvPr>
          <p:cNvPicPr>
            <a:picLocks noGrp="1" noChangeAspect="1"/>
          </p:cNvPicPr>
          <p:nvPr>
            <p:ph idx="1"/>
          </p:nvPr>
        </p:nvPicPr>
        <p:blipFill rotWithShape="1">
          <a:blip r:embed="rId3"/>
          <a:srcRect l="35833" t="19261" r="42500" b="17489"/>
          <a:stretch/>
        </p:blipFill>
        <p:spPr>
          <a:xfrm>
            <a:off x="938900" y="1781380"/>
            <a:ext cx="2649955"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63C41F83-0EF6-7412-CA2E-28F2739FBF15}"/>
              </a:ext>
            </a:extLst>
          </p:cNvPr>
          <p:cNvPicPr>
            <a:picLocks noChangeAspect="1"/>
          </p:cNvPicPr>
          <p:nvPr/>
        </p:nvPicPr>
        <p:blipFill>
          <a:blip r:embed="rId4"/>
          <a:stretch>
            <a:fillRect/>
          </a:stretch>
        </p:blipFill>
        <p:spPr>
          <a:xfrm>
            <a:off x="4647079" y="1600200"/>
            <a:ext cx="3392021" cy="2498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43FD4039-7DAB-A8F9-FBEB-D65AA09852BD}"/>
              </a:ext>
            </a:extLst>
          </p:cNvPr>
          <p:cNvSpPr txBox="1"/>
          <p:nvPr/>
        </p:nvSpPr>
        <p:spPr>
          <a:xfrm>
            <a:off x="4756206" y="1823079"/>
            <a:ext cx="3173766" cy="615553"/>
          </a:xfrm>
          <a:prstGeom prst="rect">
            <a:avLst/>
          </a:prstGeom>
          <a:noFill/>
        </p:spPr>
        <p:txBody>
          <a:bodyPr wrap="square" rtlCol="0">
            <a:spAutoFit/>
          </a:bodyPr>
          <a:lstStyle/>
          <a:p>
            <a:pPr algn="ctr"/>
            <a:r>
              <a:rPr lang="en-US" sz="2400" b="1">
                <a:solidFill>
                  <a:schemeClr val="accent2">
                    <a:lumMod val="40000"/>
                    <a:lumOff val="60000"/>
                  </a:schemeClr>
                </a:solidFill>
              </a:rPr>
              <a:t>ACEP</a:t>
            </a:r>
          </a:p>
          <a:p>
            <a:r>
              <a:rPr lang="en-US" sz="1000">
                <a:solidFill>
                  <a:schemeClr val="accent2">
                    <a:lumMod val="40000"/>
                    <a:lumOff val="60000"/>
                  </a:schemeClr>
                </a:solidFill>
              </a:rPr>
              <a:t>      Agricultural Conservation Easement Program</a:t>
            </a:r>
          </a:p>
        </p:txBody>
      </p:sp>
      <p:pic>
        <p:nvPicPr>
          <p:cNvPr id="7" name="Picture 6">
            <a:extLst>
              <a:ext uri="{FF2B5EF4-FFF2-40B4-BE49-F238E27FC236}">
                <a16:creationId xmlns:a16="http://schemas.microsoft.com/office/drawing/2014/main" id="{E8E889B4-5523-C689-4B7B-91B3D062C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206" y="4423467"/>
            <a:ext cx="3009900" cy="1815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083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94A7-6B37-0E0B-A03F-EDF60103C050}"/>
              </a:ext>
            </a:extLst>
          </p:cNvPr>
          <p:cNvSpPr>
            <a:spLocks noGrp="1"/>
          </p:cNvSpPr>
          <p:nvPr>
            <p:ph type="title"/>
          </p:nvPr>
        </p:nvSpPr>
        <p:spPr/>
        <p:txBody>
          <a:bodyPr/>
          <a:lstStyle/>
          <a:p>
            <a:pPr algn="ctr"/>
            <a:r>
              <a:rPr lang="en-US"/>
              <a:t>Inflation Reduction Act (IRA)</a:t>
            </a:r>
          </a:p>
        </p:txBody>
      </p:sp>
      <p:sp>
        <p:nvSpPr>
          <p:cNvPr id="3" name="Content Placeholder 2">
            <a:extLst>
              <a:ext uri="{FF2B5EF4-FFF2-40B4-BE49-F238E27FC236}">
                <a16:creationId xmlns:a16="http://schemas.microsoft.com/office/drawing/2014/main" id="{3F31699C-A92F-C8B5-0F76-E6B7C5859E73}"/>
              </a:ext>
            </a:extLst>
          </p:cNvPr>
          <p:cNvSpPr>
            <a:spLocks noGrp="1"/>
          </p:cNvSpPr>
          <p:nvPr>
            <p:ph idx="1"/>
          </p:nvPr>
        </p:nvSpPr>
        <p:spPr/>
        <p:txBody>
          <a:bodyPr/>
          <a:lstStyle/>
          <a:p>
            <a:pPr marL="0" indent="0">
              <a:buNone/>
            </a:pPr>
            <a:r>
              <a:rPr lang="en-US"/>
              <a:t>The Inflation Reduction Act of 2022 will provide assistance to agricultural and forestland producers to invest in climate and clean energy solutions and promote climate-related benefits through NRCS programs. </a:t>
            </a:r>
          </a:p>
          <a:p>
            <a:pPr marL="0" indent="0">
              <a:buNone/>
            </a:pPr>
            <a:r>
              <a:rPr lang="en-US"/>
              <a:t>IRA is not a new administered program. It’s a  funding vehicle to support programs EQIP, CSP, RCPP and ACEP to address the unmet demand from producers who have previously sought funding for climate-smart conservation activities.</a:t>
            </a:r>
          </a:p>
        </p:txBody>
      </p:sp>
    </p:spTree>
    <p:extLst>
      <p:ext uri="{BB962C8B-B14F-4D97-AF65-F5344CB8AC3E}">
        <p14:creationId xmlns:p14="http://schemas.microsoft.com/office/powerpoint/2010/main" val="221406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777E-850F-4F47-5946-D172CA9D94A0}"/>
              </a:ext>
            </a:extLst>
          </p:cNvPr>
          <p:cNvSpPr>
            <a:spLocks noGrp="1"/>
          </p:cNvSpPr>
          <p:nvPr>
            <p:ph type="title"/>
          </p:nvPr>
        </p:nvSpPr>
        <p:spPr>
          <a:xfrm>
            <a:off x="628649" y="852256"/>
            <a:ext cx="8028653" cy="838432"/>
          </a:xfrm>
        </p:spPr>
        <p:txBody>
          <a:bodyPr/>
          <a:lstStyle/>
          <a:p>
            <a:pPr algn="ctr"/>
            <a:r>
              <a:rPr lang="en-US"/>
              <a:t>FY23 Obligations Total </a:t>
            </a:r>
          </a:p>
        </p:txBody>
      </p:sp>
      <p:graphicFrame>
        <p:nvGraphicFramePr>
          <p:cNvPr id="7" name="Content Placeholder 6">
            <a:extLst>
              <a:ext uri="{FF2B5EF4-FFF2-40B4-BE49-F238E27FC236}">
                <a16:creationId xmlns:a16="http://schemas.microsoft.com/office/drawing/2014/main" id="{F181D493-62BB-CCBF-452D-333FAEDA1E70}"/>
              </a:ext>
            </a:extLst>
          </p:cNvPr>
          <p:cNvGraphicFramePr>
            <a:graphicFrameLocks noGrp="1"/>
          </p:cNvGraphicFramePr>
          <p:nvPr>
            <p:ph idx="1"/>
            <p:extLst>
              <p:ext uri="{D42A27DB-BD31-4B8C-83A1-F6EECF244321}">
                <p14:modId xmlns:p14="http://schemas.microsoft.com/office/powerpoint/2010/main" val="256227848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91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685D6-7F9A-7D47-D33F-114863653157}"/>
              </a:ext>
            </a:extLst>
          </p:cNvPr>
          <p:cNvSpPr>
            <a:spLocks noGrp="1"/>
          </p:cNvSpPr>
          <p:nvPr>
            <p:ph type="title"/>
          </p:nvPr>
        </p:nvSpPr>
        <p:spPr>
          <a:xfrm>
            <a:off x="518921" y="278535"/>
            <a:ext cx="8106153" cy="1033669"/>
          </a:xfrm>
        </p:spPr>
        <p:txBody>
          <a:bodyPr>
            <a:normAutofit/>
          </a:bodyPr>
          <a:lstStyle/>
          <a:p>
            <a:pPr algn="ctr"/>
            <a:r>
              <a:rPr lang="en-US" sz="3200" b="1">
                <a:solidFill>
                  <a:srgbClr val="FFFFFF"/>
                </a:solidFill>
                <a:latin typeface="+mj-lt"/>
                <a:cs typeface="+mj-cs"/>
              </a:rPr>
              <a:t>FY23 Environmental Quality Incentives Program (EQIP)</a:t>
            </a:r>
            <a:r>
              <a:rPr lang="en-US" sz="3200" b="1">
                <a:solidFill>
                  <a:srgbClr val="FFFFFF"/>
                </a:solidFill>
              </a:rPr>
              <a:t> Totals</a:t>
            </a:r>
          </a:p>
        </p:txBody>
      </p:sp>
      <p:sp>
        <p:nvSpPr>
          <p:cNvPr id="3" name="Content Placeholder 2">
            <a:extLst>
              <a:ext uri="{FF2B5EF4-FFF2-40B4-BE49-F238E27FC236}">
                <a16:creationId xmlns:a16="http://schemas.microsoft.com/office/drawing/2014/main" id="{2C0386A4-4ABF-9018-C611-4EC52D176273}"/>
              </a:ext>
            </a:extLst>
          </p:cNvPr>
          <p:cNvSpPr>
            <a:spLocks noGrp="1"/>
          </p:cNvSpPr>
          <p:nvPr>
            <p:ph idx="1"/>
          </p:nvPr>
        </p:nvSpPr>
        <p:spPr>
          <a:xfrm>
            <a:off x="1028699" y="2318197"/>
            <a:ext cx="7293023" cy="3683358"/>
          </a:xfrm>
        </p:spPr>
        <p:txBody>
          <a:bodyPr anchor="ctr">
            <a:normAutofit/>
          </a:bodyPr>
          <a:lstStyle/>
          <a:p>
            <a:r>
              <a:rPr lang="en-US" sz="3600"/>
              <a:t>Total Applications = 4,500+</a:t>
            </a:r>
          </a:p>
          <a:p>
            <a:r>
              <a:rPr lang="en-US" sz="3600"/>
              <a:t>Contracts = 1,138</a:t>
            </a:r>
          </a:p>
          <a:p>
            <a:r>
              <a:rPr lang="en-US" sz="3600"/>
              <a:t>Obligated Amount  = $103,523,640</a:t>
            </a:r>
          </a:p>
          <a:p>
            <a:r>
              <a:rPr lang="en-US" sz="3600"/>
              <a:t>Acres = 366,124</a:t>
            </a:r>
          </a:p>
        </p:txBody>
      </p:sp>
    </p:spTree>
    <p:extLst>
      <p:ext uri="{BB962C8B-B14F-4D97-AF65-F5344CB8AC3E}">
        <p14:creationId xmlns:p14="http://schemas.microsoft.com/office/powerpoint/2010/main" val="276589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A9E-A76A-849F-65F3-36A2BD4D816E}"/>
              </a:ext>
            </a:extLst>
          </p:cNvPr>
          <p:cNvSpPr>
            <a:spLocks noGrp="1"/>
          </p:cNvSpPr>
          <p:nvPr>
            <p:ph type="title"/>
          </p:nvPr>
        </p:nvSpPr>
        <p:spPr/>
        <p:txBody>
          <a:bodyPr/>
          <a:lstStyle/>
          <a:p>
            <a:pPr algn="ctr"/>
            <a:r>
              <a:rPr lang="en-US" dirty="0"/>
              <a:t>FY 2023 EQIP - Tribal </a:t>
            </a:r>
          </a:p>
        </p:txBody>
      </p:sp>
      <p:sp>
        <p:nvSpPr>
          <p:cNvPr id="3" name="Content Placeholder 2">
            <a:extLst>
              <a:ext uri="{FF2B5EF4-FFF2-40B4-BE49-F238E27FC236}">
                <a16:creationId xmlns:a16="http://schemas.microsoft.com/office/drawing/2014/main" id="{337B4669-A70C-67DD-292E-4B993FE062DC}"/>
              </a:ext>
            </a:extLst>
          </p:cNvPr>
          <p:cNvSpPr>
            <a:spLocks noGrp="1"/>
          </p:cNvSpPr>
          <p:nvPr>
            <p:ph idx="1"/>
          </p:nvPr>
        </p:nvSpPr>
        <p:spPr/>
        <p:txBody>
          <a:bodyPr/>
          <a:lstStyle/>
          <a:p>
            <a:pPr marL="0" indent="0">
              <a:buNone/>
            </a:pPr>
            <a:r>
              <a:rPr lang="en-US" dirty="0"/>
              <a:t>Farm Bill (FB) Funding</a:t>
            </a:r>
          </a:p>
          <a:p>
            <a:pPr lvl="1"/>
            <a:r>
              <a:rPr lang="en-US" dirty="0"/>
              <a:t>Total Contracts = 20</a:t>
            </a:r>
          </a:p>
          <a:p>
            <a:pPr lvl="1"/>
            <a:r>
              <a:rPr lang="en-US" dirty="0"/>
              <a:t>Obligation Amount = $1,692,390</a:t>
            </a:r>
          </a:p>
          <a:p>
            <a:pPr lvl="1"/>
            <a:r>
              <a:rPr lang="en-US" dirty="0"/>
              <a:t>Acres = 8,395</a:t>
            </a:r>
          </a:p>
          <a:p>
            <a:pPr lvl="1"/>
            <a:endParaRPr lang="en-US" dirty="0"/>
          </a:p>
          <a:p>
            <a:pPr marL="0" indent="0">
              <a:buNone/>
            </a:pPr>
            <a:r>
              <a:rPr lang="en-US" dirty="0"/>
              <a:t>Inflation Reduction Act (IRA) Funding</a:t>
            </a:r>
          </a:p>
          <a:p>
            <a:pPr lvl="1"/>
            <a:r>
              <a:rPr lang="en-US" dirty="0"/>
              <a:t>Total Contracts = 4</a:t>
            </a:r>
          </a:p>
          <a:p>
            <a:pPr lvl="1"/>
            <a:r>
              <a:rPr lang="en-US" dirty="0"/>
              <a:t>Obligation Amount = $753,955</a:t>
            </a:r>
          </a:p>
          <a:p>
            <a:pPr lvl="1"/>
            <a:r>
              <a:rPr lang="en-US" dirty="0"/>
              <a:t>Acres = 421</a:t>
            </a:r>
          </a:p>
        </p:txBody>
      </p:sp>
    </p:spTree>
    <p:extLst>
      <p:ext uri="{BB962C8B-B14F-4D97-AF65-F5344CB8AC3E}">
        <p14:creationId xmlns:p14="http://schemas.microsoft.com/office/powerpoint/2010/main" val="14280713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A8727CAC4EE41AFB3C25878D42E51" ma:contentTypeVersion="3" ma:contentTypeDescription="Create a new document." ma:contentTypeScope="" ma:versionID="1827b914b158940ae0f2f779968cc5a4">
  <xsd:schema xmlns:xsd="http://www.w3.org/2001/XMLSchema" xmlns:xs="http://www.w3.org/2001/XMLSchema" xmlns:p="http://schemas.microsoft.com/office/2006/metadata/properties" xmlns:ns2="fb98b740-1b61-4ac3-9b3d-5d4a95dce5c5" targetNamespace="http://schemas.microsoft.com/office/2006/metadata/properties" ma:root="true" ma:fieldsID="3d62341e421fa23f25fba0ea3c40e3ab" ns2:_="">
    <xsd:import namespace="fb98b740-1b61-4ac3-9b3d-5d4a95dce5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8b740-1b61-4ac3-9b3d-5d4a95dce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F3ED6-94B1-45E4-9B28-672DB1EB3C29}">
  <ds:schemaRefs>
    <ds:schemaRef ds:uri="fb98b740-1b61-4ac3-9b3d-5d4a95dce5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9C9A98-6909-4FB6-9F17-A81037B277E3}">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purl.org/dc/dcmitype/"/>
    <ds:schemaRef ds:uri="http://schemas.openxmlformats.org/package/2006/metadata/core-properties"/>
    <ds:schemaRef ds:uri="fb98b740-1b61-4ac3-9b3d-5d4a95dce5c5"/>
    <ds:schemaRef ds:uri="http://schemas.microsoft.com/office/2006/metadata/properties"/>
  </ds:schemaRefs>
</ds:datastoreItem>
</file>

<file path=customXml/itemProps3.xml><?xml version="1.0" encoding="utf-8"?>
<ds:datastoreItem xmlns:ds="http://schemas.openxmlformats.org/officeDocument/2006/customXml" ds:itemID="{BDB12FAB-86B5-4453-9BC9-755D272EF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1443</TotalTime>
  <Words>808</Words>
  <Application>Microsoft Office PowerPoint</Application>
  <PresentationFormat>On-screen Show (4:3)</PresentationFormat>
  <Paragraphs>79</Paragraphs>
  <Slides>14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Calibri Light</vt:lpstr>
      <vt:lpstr>Constantia</vt:lpstr>
      <vt:lpstr>Open Sans Extrabold</vt:lpstr>
      <vt:lpstr>Segoe UI</vt:lpstr>
      <vt:lpstr>Custom Design</vt:lpstr>
      <vt:lpstr>1_Custom Design</vt:lpstr>
      <vt:lpstr>2_Custom Design</vt:lpstr>
      <vt:lpstr>3_Custom Design</vt:lpstr>
      <vt:lpstr>FY 2023/FY 2024 Tribal  Program Summary  California NRCS</vt:lpstr>
      <vt:lpstr>85+ Years Helping People Help the Land</vt:lpstr>
      <vt:lpstr>Who We Are</vt:lpstr>
      <vt:lpstr>California NRCS – Priority Resource Concerns Areas NRCS CA State 5yr Strategic Plan (2020 -2025)</vt:lpstr>
      <vt:lpstr>Programs in California </vt:lpstr>
      <vt:lpstr>Inflation Reduction Act (IRA)</vt:lpstr>
      <vt:lpstr>FY23 Obligations Total </vt:lpstr>
      <vt:lpstr>FY23 Environmental Quality Incentives Program (EQIP) Totals</vt:lpstr>
      <vt:lpstr>FY 2023 EQIP - Tribal </vt:lpstr>
      <vt:lpstr>FY 2023 Tribal </vt:lpstr>
      <vt:lpstr>Looking Ahead To FY 2024</vt:lpstr>
      <vt:lpstr>FY24 Financial Assistance Established Program Deadlines</vt:lpstr>
      <vt:lpstr>FY24 Farm Bill &amp; IRA  Tribal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Steinberg, Brandon - NRCS, Temple, TX</dc:creator>
  <cp:lastModifiedBy>Johnson, Jennifer - FPAC-NRCS, CA</cp:lastModifiedBy>
  <cp:revision>2</cp:revision>
  <cp:lastPrinted>2023-11-08T00:07:37Z</cp:lastPrinted>
  <dcterms:created xsi:type="dcterms:W3CDTF">2023-02-14T19:25:37Z</dcterms:created>
  <dcterms:modified xsi:type="dcterms:W3CDTF">2023-11-16T19:20:47Z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0x010100C09A8727CAC4EE41AFB3C25878D42E51</vt:lpwstr>
  </property>
</Properties>
</file>