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5.jpeg" ContentType="image/jpeg"/>
  <Override PartName="/ppt/notesSlides/notesSlide9.xml" ContentType="application/vnd.openxmlformats-officedocument.presentationml.notesSlide+xml"/>
  <Override PartName="/ppt/media/image6.jpeg" ContentType="image/jpeg"/>
  <Override PartName="/ppt/notesSlides/notesSlide10.xml" ContentType="application/vnd.openxmlformats-officedocument.presentationml.notesSlide+xml"/>
  <Override PartName="/ppt/media/image7.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8.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9.jpeg" ContentType="image/jpeg"/>
  <Override PartName="/ppt/media/image10.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1.jpeg" ContentType="image/jpeg"/>
  <Override PartName="/ppt/media/image12.jpeg" ContentType="image/jpeg"/>
  <Override PartName="/ppt/media/image13.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6858000" cy="9144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p>
            <a:pPr/>
            <a:r>
              <a:t>Utah Open Lands prioritizes the Northfields along the Provo River in Wasatch County, as conservation easement emplacement in this area supports the Biden-Harris administration’s goals for climate-smart agriculture nationwide.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The grasses in the area represent naturalized grasslands and initial botanical surveys have indicated extensive wet meadows and riparian habitat along with the likely presence of Ute Ladies Tresses Orchid.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The area preserves significant agricultural uses that are important for Wasatch County in order to preserve its rural heritage. Large portions of the area have been designated Agricultural Protection Areas; according to a July 2023 KPCW article, approximately 570 acres of the Northfields, with 62 more acres pending. These designations indicate both landowner and county commitments to retention of agricultural lands.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According to the most recent USDA Census of Agriculture, farmland acres in Wasatch County decreased by 35% from 2012 to 2017. Farm-related income decreased by 47% overall and by 62% on average per farm.  12% of Wasatch County land is in farms and 94% are family farms.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According to the 2020 Census, Wasatch County is the fastest growing county in Utah, with a 47.9% change in population growth rate between 2010 and 2020. </a:t>
            </a:r>
          </a:p>
          <a:p>
            <a:pPr/>
          </a:p>
          <a:p>
            <a:pPr/>
            <a:r>
              <a:t>Wasatch housing units also showed the greatest growth rate in Utah, an increase by 36.7% in the same 10-year span.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lnSpc>
                <a:spcPct val="107000"/>
              </a:lnSpc>
              <a:spcBef>
                <a:spcPts val="400"/>
              </a:spcBef>
            </a:pPr>
            <a:r>
              <a:t>The area preserves significant wildlife habitat which in turn potentially supports at least bobcat, California quail, cougar, Hungarian partridge, and ruffed grouse. The area also retains habitat appropriate for several wildlife species identified as priorities for conservation by the State of Utah. Of the listed priority Utah Species of Greatest Conservation Need (SGCN), the following have been documented on or near the Northfields: Monarch butterfly (a candidate for listing under the Endangered Species Act) and the greater sage grouse (a priority under USDA’s Working Lands for Wildlife). 100% of the area is within the Greater Sage-Grouse Initiative area under the Working Lands For Wildlife. Further, the area is less than 4 miles from a Utah DNR documented greater sage-grouse lek. </a:t>
            </a:r>
          </a:p>
          <a:p>
            <a:pPr>
              <a:lnSpc>
                <a:spcPct val="107000"/>
              </a:lnSpc>
              <a:spcBef>
                <a:spcPts val="400"/>
              </a:spcBef>
            </a:pPr>
          </a:p>
          <a:p>
            <a:pPr>
              <a:lnSpc>
                <a:spcPct val="107000"/>
              </a:lnSpc>
              <a:spcBef>
                <a:spcPts val="400"/>
              </a:spcBef>
            </a:pPr>
            <a:r>
              <a:t>Additional Utah SGCN potentially supported by the habitat with historic occurrences (some dating back to the early 1900s but some as recently as 2012) in the area include: bald eagle, black swift, Columbia spotted frog, ferruginous hawk, Lewis’s woodpecker, mountain marshsnail, northern leopard frog, southern leatherside chub, western toad and western yellow-billed cuckoo. </a:t>
            </a:r>
          </a:p>
          <a:p>
            <a:pPr>
              <a:lnSpc>
                <a:spcPct val="107000"/>
              </a:lnSpc>
              <a:spcBef>
                <a:spcPts val="400"/>
              </a:spcBef>
            </a:pPr>
          </a:p>
          <a:p>
            <a:pPr>
              <a:lnSpc>
                <a:spcPct val="107000"/>
              </a:lnSpc>
              <a:spcBef>
                <a:spcPts val="400"/>
              </a:spcBef>
            </a:pPr>
            <a:r>
              <a:t>Chorus frogs and sandhill cranes are frequently observed, and there are reports of SGCN bald eagle, Rocky Mountain elk, mule deer, and wild turkey. A 2023 botanist report confirmed habitat suitable for SGCN Ute ladies’ tresses.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Shape 184"/>
          <p:cNvSpPr/>
          <p:nvPr>
            <p:ph type="sldImg"/>
          </p:nvPr>
        </p:nvSpPr>
        <p:spPr>
          <a:prstGeom prst="rect">
            <a:avLst/>
          </a:prstGeom>
        </p:spPr>
        <p:txBody>
          <a:bodyPr/>
          <a:lstStyle/>
          <a:p>
            <a:pPr/>
          </a:p>
        </p:txBody>
      </p:sp>
      <p:sp>
        <p:nvSpPr>
          <p:cNvPr id="185" name="Shape 185"/>
          <p:cNvSpPr/>
          <p:nvPr>
            <p:ph type="body" sz="quarter" idx="1"/>
          </p:nvPr>
        </p:nvSpPr>
        <p:spPr>
          <a:prstGeom prst="rect">
            <a:avLst/>
          </a:prstGeom>
        </p:spPr>
        <p:txBody>
          <a:bodyPr/>
          <a:lstStyle/>
          <a:p>
            <a:pPr/>
            <a:r>
              <a:t>Monarch butterfly have been observed in the Northfields, and there are many milkweed plants (a host plant for the butterfly) along roadways. The Monarch butterfly is a Federal candidate species and a Utah Species of Greatest Conservation Need.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Bonneville Cutthroat Trout are a Utah Species of Greatest Conservation Need and are found in the Provo River along the Northfields.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The area could extend critical open space, to include other agricultural producers who have protected their land by conservation easements. </a:t>
            </a:r>
          </a:p>
          <a:p>
            <a:pPr/>
          </a:p>
          <a:p>
            <a:pPr/>
            <a:r>
              <a:t>Kohler Dairy and Kem C Gardner Midway Legacy Preserve agricultural conservation easements are in close proximity.</a:t>
            </a:r>
          </a:p>
          <a:p>
            <a:pPr/>
          </a:p>
          <a:p>
            <a:pPr/>
            <a:r>
              <a:t>Protected Utah Reclamation Mitigation and Conservation Commission land (the Provo River Restoration Project) runs along the Northfields. The Utah Reclamation Mitigation and Conservation Commission is a federal agency and this was a $45 million restoration project. </a:t>
            </a:r>
          </a:p>
          <a:p>
            <a:pPr/>
          </a:p>
          <a:p>
            <a:pPr/>
            <a:r>
              <a:t>The area preserves significant view corridors of green space and agricultural uses. </a:t>
            </a:r>
          </a:p>
          <a:p>
            <a:pPr/>
          </a:p>
          <a:p>
            <a:pPr/>
            <a:r>
              <a:t>The area represents relatively natural scenic agricultural open space which is highly visible from public route U.S. 189 which flows into the Provo Canyon Scenic Byway and the Alpine Loop, which sees millions of local, national, and international visitors annually. Further, the area preserves scenic view sheds along the Provo River.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lnSpc>
                <a:spcPct val="107000"/>
              </a:lnSpc>
              <a:spcBef>
                <a:spcPts val="400"/>
              </a:spcBef>
            </a:pPr>
            <a:r>
              <a:t>Wasatch County has already spent $758,100 from their Open Space Bond on one ranch within the Northfields.  In November 2018, Wasatch County residents passed a $10 million open space bond. In March 2019, the County Council adopted the Wasatch County Code Chapter 3.06 Preservation of Open Lands. This bond was passed to protect agricultural open space among other types of open space. </a:t>
            </a:r>
            <a:r>
              <a:rPr b="1"/>
              <a:t>Utah Open Lands has also recently gained a $1 million commitment from Midway City and $2 million from Wasatch County for a conservation easement on the Lundin farm, which is in Midway and in close proximity to the Northfields. (remove??) </a:t>
            </a:r>
            <a:r>
              <a:t>Protection of this area is also in line with State conservation policies to Preserve the Great Salt Lake encoded in bills HB410, HB429, and HB423. Together these bills allocate over $110 million to improve watershed management and optimize agricultural tools. </a:t>
            </a:r>
          </a:p>
          <a:p>
            <a:pPr>
              <a:lnSpc>
                <a:spcPct val="107000"/>
              </a:lnSpc>
              <a:spcBef>
                <a:spcPts val="400"/>
              </a:spcBef>
            </a:pPr>
          </a:p>
          <a:p>
            <a:pPr>
              <a:lnSpc>
                <a:spcPct val="107000"/>
              </a:lnSpc>
              <a:spcBef>
                <a:spcPts val="400"/>
              </a:spcBef>
            </a:pPr>
            <a:r>
              <a:t>Utah Open Lands obtained $1 million in grants this fall from the LeRay McAllister fund on behalf of two Northfields properties- the Flying A Ranch (Giles family) and Laren Gertsch. </a:t>
            </a:r>
          </a:p>
          <a:p>
            <a:pPr>
              <a:lnSpc>
                <a:spcPct val="107000"/>
              </a:lnSpc>
              <a:spcBef>
                <a:spcPts val="400"/>
              </a:spcBef>
            </a:pPr>
          </a:p>
          <a:p>
            <a:pPr>
              <a:lnSpc>
                <a:spcPct val="107000"/>
              </a:lnSpc>
              <a:spcBef>
                <a:spcPts val="400"/>
              </a:spcBef>
            </a:pPr>
            <a:r>
              <a:t>PARTNERS:</a:t>
            </a:r>
          </a:p>
          <a:p>
            <a:pPr>
              <a:lnSpc>
                <a:spcPct val="107000"/>
              </a:lnSpc>
              <a:spcBef>
                <a:spcPts val="400"/>
              </a:spcBef>
            </a:pPr>
          </a:p>
          <a:p>
            <a:pPr>
              <a:lnSpc>
                <a:spcPct val="107000"/>
              </a:lnSpc>
              <a:spcBef>
                <a:spcPts val="400"/>
              </a:spcBef>
            </a:pPr>
            <a:r>
              <a:t>Utah Open Lands has significant public partners which include the Utah Reclamation Mitigation Conservation Commission who holds conservation easements in the Northfields, Utah’s Department of Agriculture and Food who have supported the creation of Agricultural Protection Area designations and provided funding for conservation easements, local Conservation Districts, Utah DEQ, and USFWS. Private donors have contributed over $100,000 this summer and UOL is working with land owners who are willing to contribute at a minimum 30% of the value of the conservation easements they seek to protect their lands.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p>
          <a:p>
            <a:pPr/>
            <a:r>
              <a:t>Finally, the area contains a historic irrigation ditch first dug in the area in 1875, prior to the incorporation of Heber City as a town in 1889.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Shape 104"/>
          <p:cNvSpPr/>
          <p:nvPr>
            <p:ph type="sldImg"/>
          </p:nvPr>
        </p:nvSpPr>
        <p:spPr>
          <a:prstGeom prst="rect">
            <a:avLst/>
          </a:prstGeom>
        </p:spPr>
        <p:txBody>
          <a:bodyPr/>
          <a:lstStyle/>
          <a:p>
            <a:pPr/>
          </a:p>
        </p:txBody>
      </p:sp>
      <p:sp>
        <p:nvSpPr>
          <p:cNvPr id="105" name="Shape 105"/>
          <p:cNvSpPr/>
          <p:nvPr>
            <p:ph type="body" sz="quarter" idx="1"/>
          </p:nvPr>
        </p:nvSpPr>
        <p:spPr>
          <a:prstGeom prst="rect">
            <a:avLst/>
          </a:prstGeom>
        </p:spPr>
        <p:txBody>
          <a:bodyPr/>
          <a:lstStyle/>
          <a:p>
            <a:pPr/>
            <a:r>
              <a:t>The Northfields encompasses approximately 3,254 acres of land zoned Agricultural 20 Acre (A-20). Of these, over 1,000 acres are freshwater emergent wetlands.</a:t>
            </a:r>
          </a:p>
          <a:p>
            <a:pPr/>
          </a:p>
          <a:p>
            <a:pPr/>
            <a:r>
              <a:t>(according to the Wasatch County Zoning Information Map)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Shape 108"/>
          <p:cNvSpPr/>
          <p:nvPr>
            <p:ph type="sldImg"/>
          </p:nvPr>
        </p:nvSpPr>
        <p:spPr>
          <a:prstGeom prst="rect">
            <a:avLst/>
          </a:prstGeom>
        </p:spPr>
        <p:txBody>
          <a:bodyPr/>
          <a:lstStyle/>
          <a:p>
            <a:pPr/>
          </a:p>
        </p:txBody>
      </p:sp>
      <p:sp>
        <p:nvSpPr>
          <p:cNvPr id="109" name="Shape 109"/>
          <p:cNvSpPr/>
          <p:nvPr>
            <p:ph type="body" sz="quarter" idx="1"/>
          </p:nvPr>
        </p:nvSpPr>
        <p:spPr>
          <a:prstGeom prst="rect">
            <a:avLst/>
          </a:prstGeom>
        </p:spPr>
        <p:txBody>
          <a:bodyPr/>
          <a:lstStyle/>
          <a:p>
            <a:pPr/>
            <a:r>
              <a:t>This area represents grasslands in areas of highest risk for conversion to non-grassland and non-agricultural uses. </a:t>
            </a:r>
          </a:p>
          <a:p>
            <a:pPr/>
          </a:p>
          <a:p>
            <a:pPr/>
            <a:r>
              <a:t>The conversion of these lands to development will result in the release of soil carbon stores in particular due to the fact that very few landowners in the area even till their ground. </a:t>
            </a:r>
          </a:p>
          <a:p>
            <a:pPr/>
          </a:p>
          <a:p>
            <a:pPr/>
            <a:r>
              <a:t>The main agricultural pursuit is hay and pasture for cattle. According to the most recent USDA Census of Agriculture, pastureland comprises 75% of land in farms by use in Wasatch county. </a:t>
            </a:r>
          </a:p>
          <a:p>
            <a:pPr/>
          </a:p>
          <a:p>
            <a:pPr/>
            <a:r>
              <a:t>The Northfields are part of a watershed which eventually feeds the Great Salt Lake. Conservation Easements contribute to both water quality and quantity.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113"/>
          <p:cNvSpPr/>
          <p:nvPr>
            <p:ph type="sldImg"/>
          </p:nvPr>
        </p:nvSpPr>
        <p:spPr>
          <a:prstGeom prst="rect">
            <a:avLst/>
          </a:prstGeom>
        </p:spPr>
        <p:txBody>
          <a:bodyPr/>
          <a:lstStyle/>
          <a:p>
            <a:pPr/>
          </a:p>
        </p:txBody>
      </p:sp>
      <p:sp>
        <p:nvSpPr>
          <p:cNvPr id="114" name="Shape 114"/>
          <p:cNvSpPr/>
          <p:nvPr>
            <p:ph type="body" sz="quarter" idx="1"/>
          </p:nvPr>
        </p:nvSpPr>
        <p:spPr>
          <a:prstGeom prst="rect">
            <a:avLst/>
          </a:prstGeom>
        </p:spPr>
        <p:txBody>
          <a:bodyPr/>
          <a:lstStyle/>
          <a:p>
            <a:pPr/>
            <a:r>
              <a:t>Agricultural use of the Northfields is vital for carbon sequestration.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r>
              <a:t>According to the NRCS National Cooperative Soil Survey, 100% of the area soils have ratings of soil organic matter at or above a 3% rating, with significant portions being much higher. Only 0.4% of the area is exactly 3%, all other portions are higher.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Shape 125"/>
          <p:cNvSpPr/>
          <p:nvPr>
            <p:ph type="sldImg"/>
          </p:nvPr>
        </p:nvSpPr>
        <p:spPr>
          <a:prstGeom prst="rect">
            <a:avLst/>
          </a:prstGeom>
        </p:spPr>
        <p:txBody>
          <a:bodyPr/>
          <a:lstStyle/>
          <a:p>
            <a:pPr/>
          </a:p>
        </p:txBody>
      </p:sp>
      <p:sp>
        <p:nvSpPr>
          <p:cNvPr id="126" name="Shape 126"/>
          <p:cNvSpPr/>
          <p:nvPr>
            <p:ph type="body" sz="quarter" idx="1"/>
          </p:nvPr>
        </p:nvSpPr>
        <p:spPr>
          <a:prstGeom prst="rect">
            <a:avLst/>
          </a:prstGeom>
        </p:spPr>
        <p:txBody>
          <a:bodyPr/>
          <a:lstStyle/>
          <a:p>
            <a:pPr/>
            <a:r>
              <a:t>According to the NRCS National Cooperative Soil Survey, the area consists of 76% of prime farmland or farmland of statewide importance.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Shape 136"/>
          <p:cNvSpPr/>
          <p:nvPr>
            <p:ph type="sldImg"/>
          </p:nvPr>
        </p:nvSpPr>
        <p:spPr>
          <a:prstGeom prst="rect">
            <a:avLst/>
          </a:prstGeom>
        </p:spPr>
        <p:txBody>
          <a:bodyPr/>
          <a:lstStyle/>
          <a:p>
            <a:pPr/>
          </a:p>
        </p:txBody>
      </p:sp>
      <p:sp>
        <p:nvSpPr>
          <p:cNvPr id="137" name="Shape 137"/>
          <p:cNvSpPr/>
          <p:nvPr>
            <p:ph type="body" sz="quarter" idx="1"/>
          </p:nvPr>
        </p:nvSpPr>
        <p:spPr>
          <a:prstGeom prst="rect">
            <a:avLst/>
          </a:prstGeom>
        </p:spPr>
        <p:txBody>
          <a:bodyPr/>
          <a:lstStyle/>
          <a:p>
            <a:pPr/>
            <a:r>
              <a:t>In addition to carbon sequestration, other potential ecosystem services provided include water quality improvement, flood protection, climate change resiliency, and sustained biodiversity.</a:t>
            </a:r>
          </a:p>
          <a:p>
            <a:pPr/>
          </a:p>
          <a:p>
            <a:pPr/>
            <a:r>
              <a:t>The Northfields are part of the Middle Provo watershed which flows to Utah Lake and the Jordan River. Utah Lake’s only outlet is the Jordan River which is a tributary to the Great Salt Lake. The Jordan River is one of only three main rivers (which in total comprise 66% of the total inflow) that feed the Great Salt Lake. The Jordan River contributes roughly 22 percent, second only to the Bear River. </a:t>
            </a:r>
          </a:p>
          <a:p>
            <a:pPr/>
          </a:p>
          <a:p>
            <a:pPr/>
            <a:r>
              <a:t>Additionally, the Provo River has been identified as a blue ribbon fishery for the state containing Bonneville Cutthroat Trout.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The Northfields includes the Provo River- Cottonwood Canyon, Spring Creek, and Lake Creek- Watersheds.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r>
              <a:t>Approximately 1/3 of the area is wetlands.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514350" y="1496484"/>
            <a:ext cx="5829300" cy="3183467"/>
          </a:xfrm>
          <a:prstGeom prst="rect">
            <a:avLst/>
          </a:prstGeom>
        </p:spPr>
        <p:txBody>
          <a:bodyPr anchor="b"/>
          <a:lstStyle>
            <a:lvl1pPr algn="ctr">
              <a:defRPr sz="4500"/>
            </a:lvl1pPr>
          </a:lstStyle>
          <a:p>
            <a:pPr/>
            <a:r>
              <a:t>Title Text</a:t>
            </a:r>
          </a:p>
        </p:txBody>
      </p:sp>
      <p:sp>
        <p:nvSpPr>
          <p:cNvPr id="12" name="Body Level One…"/>
          <p:cNvSpPr txBox="1"/>
          <p:nvPr>
            <p:ph type="body" sz="quarter" idx="1"/>
          </p:nvPr>
        </p:nvSpPr>
        <p:spPr>
          <a:xfrm>
            <a:off x="857250" y="4802716"/>
            <a:ext cx="5143500" cy="2207685"/>
          </a:xfrm>
          <a:prstGeom prst="rect">
            <a:avLst/>
          </a:prstGeom>
        </p:spPr>
        <p:txBody>
          <a:bodyPr/>
          <a:lstStyle>
            <a:lvl1pPr marL="0" indent="0" algn="ctr">
              <a:buSzTx/>
              <a:buFontTx/>
              <a:buNone/>
              <a:defRPr sz="1800"/>
            </a:lvl1pPr>
            <a:lvl2pPr marL="0" indent="0" algn="ctr">
              <a:buSzTx/>
              <a:buFontTx/>
              <a:buNone/>
              <a:defRPr sz="1800"/>
            </a:lvl2pPr>
            <a:lvl3pPr marL="0" indent="0" algn="ctr">
              <a:buSzTx/>
              <a:buFontTx/>
              <a:buNone/>
              <a:defRPr sz="1800"/>
            </a:lvl3pPr>
            <a:lvl4pPr marL="0" indent="0" algn="ctr">
              <a:buSzTx/>
              <a:buFontTx/>
              <a:buNone/>
              <a:defRPr sz="1800"/>
            </a:lvl4pPr>
            <a:lvl5pPr marL="0" indent="0" algn="ctr">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467916" y="2279651"/>
            <a:ext cx="5915027" cy="3803651"/>
          </a:xfrm>
          <a:prstGeom prst="rect">
            <a:avLst/>
          </a:prstGeom>
        </p:spPr>
        <p:txBody>
          <a:bodyPr anchor="b"/>
          <a:lstStyle>
            <a:lvl1pPr>
              <a:defRPr sz="4500"/>
            </a:lvl1pPr>
          </a:lstStyle>
          <a:p>
            <a:pPr/>
            <a:r>
              <a:t>Title Text</a:t>
            </a:r>
          </a:p>
        </p:txBody>
      </p:sp>
      <p:sp>
        <p:nvSpPr>
          <p:cNvPr id="30" name="Body Level One…"/>
          <p:cNvSpPr txBox="1"/>
          <p:nvPr>
            <p:ph type="body" sz="quarter" idx="1"/>
          </p:nvPr>
        </p:nvSpPr>
        <p:spPr>
          <a:xfrm>
            <a:off x="467916" y="6119286"/>
            <a:ext cx="5915027" cy="2000251"/>
          </a:xfrm>
          <a:prstGeom prst="rect">
            <a:avLst/>
          </a:prstGeom>
        </p:spPr>
        <p:txBody>
          <a:bodyPr/>
          <a:lstStyle>
            <a:lvl1pPr marL="0" indent="0">
              <a:buSzTx/>
              <a:buFontTx/>
              <a:buNone/>
              <a:defRPr sz="1800"/>
            </a:lvl1pPr>
            <a:lvl2pPr marL="0" indent="0">
              <a:buSzTx/>
              <a:buFontTx/>
              <a:buNone/>
              <a:defRPr sz="1800"/>
            </a:lvl2pPr>
            <a:lvl3pPr marL="0" indent="0">
              <a:buSzTx/>
              <a:buFontTx/>
              <a:buNone/>
              <a:defRPr sz="1800"/>
            </a:lvl3pPr>
            <a:lvl4pPr marL="0" indent="0">
              <a:buSzTx/>
              <a:buFontTx/>
              <a:buNone/>
              <a:defRPr sz="1800"/>
            </a:lvl4pPr>
            <a:lvl5pPr marL="0" indent="0">
              <a:buSzTx/>
              <a:buFontTx/>
              <a:buNone/>
              <a:defRPr sz="18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471487" y="2434165"/>
            <a:ext cx="2914651" cy="5801786"/>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472381" y="486835"/>
            <a:ext cx="5915027" cy="1767419"/>
          </a:xfrm>
          <a:prstGeom prst="rect">
            <a:avLst/>
          </a:prstGeom>
        </p:spPr>
        <p:txBody>
          <a:bodyPr/>
          <a:lstStyle/>
          <a:p>
            <a:pPr/>
            <a:r>
              <a:t>Title Text</a:t>
            </a:r>
          </a:p>
        </p:txBody>
      </p:sp>
      <p:sp>
        <p:nvSpPr>
          <p:cNvPr id="48" name="Body Level One…"/>
          <p:cNvSpPr txBox="1"/>
          <p:nvPr>
            <p:ph type="body" sz="quarter" idx="1"/>
          </p:nvPr>
        </p:nvSpPr>
        <p:spPr>
          <a:xfrm>
            <a:off x="472381" y="2241550"/>
            <a:ext cx="2901257" cy="1098550"/>
          </a:xfrm>
          <a:prstGeom prst="rect">
            <a:avLst/>
          </a:prstGeom>
        </p:spPr>
        <p:txBody>
          <a:bodyPr anchor="b"/>
          <a:lstStyle>
            <a:lvl1pPr marL="0" indent="0">
              <a:buSzTx/>
              <a:buFontTx/>
              <a:buNone/>
              <a:defRPr b="1" sz="1800"/>
            </a:lvl1pPr>
            <a:lvl2pPr marL="0" indent="0">
              <a:buSzTx/>
              <a:buFontTx/>
              <a:buNone/>
              <a:defRPr b="1" sz="1800"/>
            </a:lvl2pPr>
            <a:lvl3pPr marL="0" indent="0">
              <a:buSzTx/>
              <a:buFontTx/>
              <a:buNone/>
              <a:defRPr b="1" sz="1800"/>
            </a:lvl3pPr>
            <a:lvl4pPr marL="0" indent="0">
              <a:buSzTx/>
              <a:buFontTx/>
              <a:buNone/>
              <a:defRPr b="1" sz="1800"/>
            </a:lvl4pPr>
            <a:lvl5pPr marL="0" indent="0">
              <a:buSzTx/>
              <a:buFontTx/>
              <a:buNone/>
              <a:defRPr b="1" sz="18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3471862" y="2241550"/>
            <a:ext cx="2915545" cy="1098550"/>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472381" y="609600"/>
            <a:ext cx="2211884" cy="2133600"/>
          </a:xfrm>
          <a:prstGeom prst="rect">
            <a:avLst/>
          </a:prstGeom>
        </p:spPr>
        <p:txBody>
          <a:bodyPr anchor="b"/>
          <a:lstStyle>
            <a:lvl1pPr>
              <a:defRPr sz="2400"/>
            </a:lvl1pPr>
          </a:lstStyle>
          <a:p>
            <a:pPr/>
            <a:r>
              <a:t>Title Text</a:t>
            </a:r>
          </a:p>
        </p:txBody>
      </p:sp>
      <p:sp>
        <p:nvSpPr>
          <p:cNvPr id="73" name="Body Level One…"/>
          <p:cNvSpPr txBox="1"/>
          <p:nvPr>
            <p:ph type="body" sz="half" idx="1"/>
          </p:nvPr>
        </p:nvSpPr>
        <p:spPr>
          <a:xfrm>
            <a:off x="2915541" y="1316567"/>
            <a:ext cx="3471866" cy="6498170"/>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19">
              <a:defRPr sz="24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13"/>
          </p:nvPr>
        </p:nvSpPr>
        <p:spPr>
          <a:xfrm>
            <a:off x="472381" y="2743200"/>
            <a:ext cx="2211884" cy="5082117"/>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472381" y="609600"/>
            <a:ext cx="2211884" cy="2133600"/>
          </a:xfrm>
          <a:prstGeom prst="rect">
            <a:avLst/>
          </a:prstGeom>
        </p:spPr>
        <p:txBody>
          <a:bodyPr anchor="b"/>
          <a:lstStyle>
            <a:lvl1pPr>
              <a:defRPr sz="2400"/>
            </a:lvl1pPr>
          </a:lstStyle>
          <a:p>
            <a:pPr/>
            <a:r>
              <a:t>Title Text</a:t>
            </a:r>
          </a:p>
        </p:txBody>
      </p:sp>
      <p:sp>
        <p:nvSpPr>
          <p:cNvPr id="83" name="Picture Placeholder 2"/>
          <p:cNvSpPr/>
          <p:nvPr>
            <p:ph type="pic" sz="half" idx="13"/>
          </p:nvPr>
        </p:nvSpPr>
        <p:spPr>
          <a:xfrm>
            <a:off x="2915541" y="1316567"/>
            <a:ext cx="3471866" cy="6498170"/>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472381" y="2743200"/>
            <a:ext cx="2211884" cy="5082117"/>
          </a:xfrm>
          <a:prstGeom prst="rect">
            <a:avLst/>
          </a:prstGeom>
        </p:spPr>
        <p:txBody>
          <a:bodyPr/>
          <a:lstStyle>
            <a:lvl1pPr marL="0" indent="0">
              <a:buSzTx/>
              <a:buFontTx/>
              <a:buNone/>
              <a:defRPr sz="1200"/>
            </a:lvl1pPr>
            <a:lvl2pPr marL="0" indent="0">
              <a:buSzTx/>
              <a:buFontTx/>
              <a:buNone/>
              <a:defRPr sz="1200"/>
            </a:lvl2pPr>
            <a:lvl3pPr marL="0" indent="0">
              <a:buSzTx/>
              <a:buFontTx/>
              <a:buNone/>
              <a:defRPr sz="1200"/>
            </a:lvl3pPr>
            <a:lvl4pPr marL="0" indent="0">
              <a:buSzTx/>
              <a:buFontTx/>
              <a:buNone/>
              <a:defRPr sz="1200"/>
            </a:lvl4pPr>
            <a:lvl5pPr marL="0" indent="0">
              <a:buSzTx/>
              <a:buFontTx/>
              <a:buNone/>
              <a:defRPr sz="12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71487" y="486835"/>
            <a:ext cx="5915027" cy="17674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471487" y="2434165"/>
            <a:ext cx="5915027" cy="58017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162493" y="8609333"/>
            <a:ext cx="224020" cy="218439"/>
          </a:xfrm>
          <a:prstGeom prst="rect">
            <a:avLst/>
          </a:prstGeom>
          <a:ln w="12700">
            <a:miter lim="400000"/>
          </a:ln>
        </p:spPr>
        <p:txBody>
          <a:bodyPr wrap="none" lIns="45718" tIns="45718" rIns="45718" bIns="45718" anchor="ctr">
            <a:spAutoFit/>
          </a:bodyPr>
          <a:lstStyle>
            <a:lvl1pPr algn="r">
              <a:defRPr sz="9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1pPr>
      <a:lvl2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2pPr>
      <a:lvl3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3pPr>
      <a:lvl4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4pPr>
      <a:lvl5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5pPr>
      <a:lvl6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6pPr>
      <a:lvl7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7pPr>
      <a:lvl8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8pPr>
      <a:lvl9pPr marL="0" marR="0" indent="0" algn="l" defTabSz="685800" rtl="0" latinLnBrk="0">
        <a:lnSpc>
          <a:spcPct val="90000"/>
        </a:lnSpc>
        <a:spcBef>
          <a:spcPts val="0"/>
        </a:spcBef>
        <a:spcAft>
          <a:spcPts val="0"/>
        </a:spcAft>
        <a:buClrTx/>
        <a:buSzTx/>
        <a:buFontTx/>
        <a:buNone/>
        <a:tabLst/>
        <a:defRPr b="0" baseline="0" cap="none" i="0" spc="0" strike="noStrike" sz="3300" u="none">
          <a:ln>
            <a:noFill/>
          </a:ln>
          <a:solidFill>
            <a:srgbClr val="000000"/>
          </a:solidFill>
          <a:uFillTx/>
          <a:latin typeface="Calibri Light"/>
          <a:ea typeface="Calibri Light"/>
          <a:cs typeface="Calibri Light"/>
          <a:sym typeface="Calibri Light"/>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b="0" baseline="0" cap="none" i="0" spc="0" strike="noStrike" sz="2100" u="none">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900" u="none">
          <a:ln>
            <a:noFill/>
          </a:ln>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7.jpeg"/><Relationship Id="rId4"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8.jpe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4" descr="Picture 4"/>
          <p:cNvPicPr>
            <a:picLocks noChangeAspect="1"/>
          </p:cNvPicPr>
          <p:nvPr/>
        </p:nvPicPr>
        <p:blipFill>
          <a:blip r:embed="rId2">
            <a:extLst/>
          </a:blip>
          <a:stretch>
            <a:fillRect/>
          </a:stretch>
        </p:blipFill>
        <p:spPr>
          <a:xfrm>
            <a:off x="0" y="1789322"/>
            <a:ext cx="6858000" cy="5143503"/>
          </a:xfrm>
          <a:prstGeom prst="rect">
            <a:avLst/>
          </a:prstGeom>
          <a:ln w="12700">
            <a:miter lim="400000"/>
          </a:ln>
        </p:spPr>
      </p:pic>
      <p:sp>
        <p:nvSpPr>
          <p:cNvPr id="95" name="Title 1"/>
          <p:cNvSpPr txBox="1"/>
          <p:nvPr>
            <p:ph type="ctrTitle"/>
          </p:nvPr>
        </p:nvSpPr>
        <p:spPr>
          <a:xfrm>
            <a:off x="514350" y="416823"/>
            <a:ext cx="5829300" cy="1034543"/>
          </a:xfrm>
          <a:prstGeom prst="rect">
            <a:avLst/>
          </a:prstGeom>
        </p:spPr>
        <p:txBody>
          <a:bodyPr/>
          <a:lstStyle>
            <a:lvl1pPr>
              <a:defRPr sz="5400"/>
            </a:lvl1pPr>
          </a:lstStyle>
          <a:p>
            <a:pPr/>
            <a:r>
              <a:t>NORTHFIELDS</a:t>
            </a:r>
          </a:p>
        </p:txBody>
      </p:sp>
      <p:sp>
        <p:nvSpPr>
          <p:cNvPr id="96" name="Subtitle 2"/>
          <p:cNvSpPr txBox="1"/>
          <p:nvPr>
            <p:ph type="subTitle" sz="quarter" idx="1"/>
          </p:nvPr>
        </p:nvSpPr>
        <p:spPr>
          <a:xfrm>
            <a:off x="857250" y="7608737"/>
            <a:ext cx="5143500" cy="512997"/>
          </a:xfrm>
          <a:prstGeom prst="rect">
            <a:avLst/>
          </a:prstGeom>
        </p:spPr>
        <p:txBody>
          <a:bodyPr/>
          <a:lstStyle>
            <a:lvl1pPr>
              <a:defRPr sz="2400"/>
            </a:lvl1pPr>
          </a:lstStyle>
          <a:p>
            <a:pPr/>
            <a:r>
              <a:t>Highly Sensitive Natural Resource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extLst/>
          </a:blip>
          <a:stretch>
            <a:fillRect/>
          </a:stretch>
        </p:blipFill>
        <p:spPr>
          <a:xfrm>
            <a:off x="538803" y="0"/>
            <a:ext cx="5878687" cy="7534658"/>
          </a:xfrm>
          <a:prstGeom prst="rect">
            <a:avLst/>
          </a:prstGeom>
          <a:ln w="12700">
            <a:miter lim="400000"/>
          </a:ln>
        </p:spPr>
      </p:pic>
      <p:pic>
        <p:nvPicPr>
          <p:cNvPr id="131" name="Picture 4" descr="Picture 4"/>
          <p:cNvPicPr>
            <a:picLocks noChangeAspect="1"/>
          </p:cNvPicPr>
          <p:nvPr/>
        </p:nvPicPr>
        <p:blipFill>
          <a:blip r:embed="rId3">
            <a:extLst/>
          </a:blip>
          <a:stretch>
            <a:fillRect/>
          </a:stretch>
        </p:blipFill>
        <p:spPr>
          <a:xfrm>
            <a:off x="478138" y="7441148"/>
            <a:ext cx="5939353" cy="112982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extBox 1"/>
          <p:cNvSpPr txBox="1"/>
          <p:nvPr/>
        </p:nvSpPr>
        <p:spPr>
          <a:xfrm>
            <a:off x="0" y="97534"/>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Water Resources</a:t>
            </a:r>
          </a:p>
        </p:txBody>
      </p:sp>
      <p:pic>
        <p:nvPicPr>
          <p:cNvPr id="134" name="Picture 2" descr="Picture 2"/>
          <p:cNvPicPr>
            <a:picLocks noChangeAspect="1"/>
          </p:cNvPicPr>
          <p:nvPr/>
        </p:nvPicPr>
        <p:blipFill>
          <a:blip r:embed="rId3">
            <a:extLst/>
          </a:blip>
          <a:stretch>
            <a:fillRect/>
          </a:stretch>
        </p:blipFill>
        <p:spPr>
          <a:xfrm>
            <a:off x="0" y="2773678"/>
            <a:ext cx="6858000" cy="3596644"/>
          </a:xfrm>
          <a:prstGeom prst="rect">
            <a:avLst/>
          </a:prstGeom>
          <a:ln w="12700">
            <a:miter lim="400000"/>
          </a:ln>
        </p:spPr>
      </p:pic>
      <p:sp>
        <p:nvSpPr>
          <p:cNvPr id="135" name="TextBox 3"/>
          <p:cNvSpPr txBox="1"/>
          <p:nvPr/>
        </p:nvSpPr>
        <p:spPr>
          <a:xfrm>
            <a:off x="2342081" y="6535224"/>
            <a:ext cx="1983714" cy="23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000"/>
            </a:lvl1pPr>
          </a:lstStyle>
          <a:p>
            <a:pPr/>
            <a:r>
              <a:t>Wetland community, Jason Baker</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Picture 5" descr="Picture 5"/>
          <p:cNvPicPr>
            <a:picLocks noChangeAspect="1"/>
          </p:cNvPicPr>
          <p:nvPr/>
        </p:nvPicPr>
        <p:blipFill>
          <a:blip r:embed="rId3">
            <a:extLst/>
          </a:blip>
          <a:stretch>
            <a:fillRect/>
          </a:stretch>
        </p:blipFill>
        <p:spPr>
          <a:xfrm>
            <a:off x="0" y="134470"/>
            <a:ext cx="6858000" cy="887506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2" descr="Picture 2"/>
          <p:cNvPicPr>
            <a:picLocks noChangeAspect="1"/>
          </p:cNvPicPr>
          <p:nvPr/>
        </p:nvPicPr>
        <p:blipFill>
          <a:blip r:embed="rId3">
            <a:extLst/>
          </a:blip>
          <a:stretch>
            <a:fillRect/>
          </a:stretch>
        </p:blipFill>
        <p:spPr>
          <a:xfrm>
            <a:off x="0" y="357854"/>
            <a:ext cx="6858000" cy="8875063"/>
          </a:xfrm>
          <a:prstGeom prst="rect">
            <a:avLst/>
          </a:prstGeom>
          <a:ln w="12700">
            <a:miter lim="400000"/>
          </a:ln>
        </p:spPr>
      </p:pic>
      <p:sp>
        <p:nvSpPr>
          <p:cNvPr id="144" name="TextBox 1"/>
          <p:cNvSpPr txBox="1"/>
          <p:nvPr/>
        </p:nvSpPr>
        <p:spPr>
          <a:xfrm>
            <a:off x="1" y="-11478"/>
            <a:ext cx="6858001"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b="1"/>
            </a:lvl1pPr>
          </a:lstStyle>
          <a:p>
            <a:pPr/>
            <a:r>
              <a:t>Approximately 1/3 of the area is wetlands.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Picture 3" descr="Picture 3"/>
          <p:cNvPicPr>
            <a:picLocks noChangeAspect="1"/>
          </p:cNvPicPr>
          <p:nvPr/>
        </p:nvPicPr>
        <p:blipFill>
          <a:blip r:embed="rId3">
            <a:extLst/>
          </a:blip>
          <a:stretch>
            <a:fillRect/>
          </a:stretch>
        </p:blipFill>
        <p:spPr>
          <a:xfrm>
            <a:off x="2006875" y="26995"/>
            <a:ext cx="2844247" cy="4264292"/>
          </a:xfrm>
          <a:prstGeom prst="rect">
            <a:avLst/>
          </a:prstGeom>
          <a:ln w="12700">
            <a:miter lim="400000"/>
          </a:ln>
        </p:spPr>
      </p:pic>
      <p:pic>
        <p:nvPicPr>
          <p:cNvPr id="149" name="Picture 6" descr="Picture 6"/>
          <p:cNvPicPr>
            <a:picLocks noChangeAspect="1"/>
          </p:cNvPicPr>
          <p:nvPr/>
        </p:nvPicPr>
        <p:blipFill>
          <a:blip r:embed="rId4">
            <a:extLst/>
          </a:blip>
          <a:stretch>
            <a:fillRect/>
          </a:stretch>
        </p:blipFill>
        <p:spPr>
          <a:xfrm>
            <a:off x="42862" y="4572000"/>
            <a:ext cx="6828887" cy="4545003"/>
          </a:xfrm>
          <a:prstGeom prst="rect">
            <a:avLst/>
          </a:prstGeom>
          <a:ln w="12700">
            <a:miter lim="400000"/>
          </a:ln>
        </p:spPr>
      </p:pic>
      <p:sp>
        <p:nvSpPr>
          <p:cNvPr id="150" name="TextBox 8"/>
          <p:cNvSpPr txBox="1"/>
          <p:nvPr/>
        </p:nvSpPr>
        <p:spPr>
          <a:xfrm>
            <a:off x="570736" y="4338997"/>
            <a:ext cx="6815136" cy="27546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i="1" sz="1200">
                <a:latin typeface="Cambria"/>
                <a:ea typeface="Cambria"/>
                <a:cs typeface="Cambria"/>
                <a:sym typeface="Cambria"/>
              </a:defRPr>
            </a:pPr>
            <a:r>
              <a:t>Carex rostrata </a:t>
            </a:r>
            <a:r>
              <a:rPr i="0"/>
              <a:t>(Beaked Sedge) and </a:t>
            </a:r>
            <a:r>
              <a:t>Carex nebrascensis</a:t>
            </a:r>
            <a:r>
              <a:rPr i="0"/>
              <a:t> (Nebraska Sedge), Jason Baker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TextBox 1"/>
          <p:cNvSpPr txBox="1"/>
          <p:nvPr/>
        </p:nvSpPr>
        <p:spPr>
          <a:xfrm>
            <a:off x="0" y="-2"/>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CONVERSION THREAT</a:t>
            </a:r>
          </a:p>
        </p:txBody>
      </p:sp>
      <p:pic>
        <p:nvPicPr>
          <p:cNvPr id="155" name="Picture 15" descr="Picture 15"/>
          <p:cNvPicPr>
            <a:picLocks noChangeAspect="1"/>
          </p:cNvPicPr>
          <p:nvPr/>
        </p:nvPicPr>
        <p:blipFill>
          <a:blip r:embed="rId3">
            <a:extLst/>
          </a:blip>
          <a:stretch>
            <a:fillRect/>
          </a:stretch>
        </p:blipFill>
        <p:spPr>
          <a:xfrm>
            <a:off x="0" y="2877311"/>
            <a:ext cx="6858000" cy="299689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9" descr="Picture 9"/>
          <p:cNvPicPr>
            <a:picLocks noChangeAspect="1"/>
          </p:cNvPicPr>
          <p:nvPr/>
        </p:nvPicPr>
        <p:blipFill>
          <a:blip r:embed="rId3">
            <a:extLst/>
          </a:blip>
          <a:stretch>
            <a:fillRect/>
          </a:stretch>
        </p:blipFill>
        <p:spPr>
          <a:xfrm>
            <a:off x="3938013" y="2440551"/>
            <a:ext cx="2805650" cy="1331895"/>
          </a:xfrm>
          <a:prstGeom prst="rect">
            <a:avLst/>
          </a:prstGeom>
          <a:ln w="12700">
            <a:miter lim="400000"/>
          </a:ln>
        </p:spPr>
      </p:pic>
      <p:pic>
        <p:nvPicPr>
          <p:cNvPr id="160" name="Picture 21" descr="Picture 21"/>
          <p:cNvPicPr>
            <a:picLocks noChangeAspect="1"/>
          </p:cNvPicPr>
          <p:nvPr/>
        </p:nvPicPr>
        <p:blipFill>
          <a:blip r:embed="rId4">
            <a:extLst/>
          </a:blip>
          <a:srcRect l="0" t="0" r="125" b="0"/>
          <a:stretch>
            <a:fillRect/>
          </a:stretch>
        </p:blipFill>
        <p:spPr>
          <a:xfrm rot="5400000">
            <a:off x="3476721" y="5832847"/>
            <a:ext cx="3704249" cy="2781663"/>
          </a:xfrm>
          <a:prstGeom prst="rect">
            <a:avLst/>
          </a:prstGeom>
          <a:ln w="12700">
            <a:miter lim="400000"/>
          </a:ln>
        </p:spPr>
      </p:pic>
      <p:pic>
        <p:nvPicPr>
          <p:cNvPr id="161" name="Picture 12" descr="Picture 12"/>
          <p:cNvPicPr>
            <a:picLocks noChangeAspect="1"/>
          </p:cNvPicPr>
          <p:nvPr/>
        </p:nvPicPr>
        <p:blipFill>
          <a:blip r:embed="rId5">
            <a:extLst/>
          </a:blip>
          <a:stretch>
            <a:fillRect/>
          </a:stretch>
        </p:blipFill>
        <p:spPr>
          <a:xfrm>
            <a:off x="0" y="1298"/>
            <a:ext cx="3938016" cy="5651564"/>
          </a:xfrm>
          <a:prstGeom prst="rect">
            <a:avLst/>
          </a:prstGeom>
          <a:ln w="12700">
            <a:miter lim="400000"/>
          </a:ln>
        </p:spPr>
      </p:pic>
      <p:pic>
        <p:nvPicPr>
          <p:cNvPr id="162" name="Ink 3" descr="Ink 3"/>
          <p:cNvPicPr>
            <a:picLocks noChangeAspect="1"/>
          </p:cNvPicPr>
          <p:nvPr/>
        </p:nvPicPr>
        <p:blipFill>
          <a:blip r:embed="rId6">
            <a:extLst/>
          </a:blip>
          <a:stretch>
            <a:fillRect/>
          </a:stretch>
        </p:blipFill>
        <p:spPr>
          <a:xfrm>
            <a:off x="3506063" y="3025126"/>
            <a:ext cx="236162" cy="221042"/>
          </a:xfrm>
          <a:prstGeom prst="rect">
            <a:avLst/>
          </a:prstGeom>
          <a:ln w="12700">
            <a:miter lim="400000"/>
          </a:ln>
        </p:spPr>
      </p:pic>
      <p:pic>
        <p:nvPicPr>
          <p:cNvPr id="163" name="Ink 4" descr="Ink 4"/>
          <p:cNvPicPr>
            <a:picLocks noChangeAspect="1"/>
          </p:cNvPicPr>
          <p:nvPr/>
        </p:nvPicPr>
        <p:blipFill>
          <a:blip r:embed="rId7">
            <a:extLst/>
          </a:blip>
          <a:stretch>
            <a:fillRect/>
          </a:stretch>
        </p:blipFill>
        <p:spPr>
          <a:xfrm>
            <a:off x="3506063" y="3915407"/>
            <a:ext cx="248042" cy="220682"/>
          </a:xfrm>
          <a:prstGeom prst="rect">
            <a:avLst/>
          </a:prstGeom>
          <a:ln w="12700">
            <a:miter lim="400000"/>
          </a:ln>
        </p:spPr>
      </p:pic>
      <p:pic>
        <p:nvPicPr>
          <p:cNvPr id="164" name="Ink 5" descr="Ink 5"/>
          <p:cNvPicPr>
            <a:picLocks noChangeAspect="1"/>
          </p:cNvPicPr>
          <p:nvPr/>
        </p:nvPicPr>
        <p:blipFill>
          <a:blip r:embed="rId8">
            <a:extLst/>
          </a:blip>
          <a:stretch>
            <a:fillRect/>
          </a:stretch>
        </p:blipFill>
        <p:spPr>
          <a:xfrm>
            <a:off x="3494184" y="5122488"/>
            <a:ext cx="252720" cy="21600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Picture 3" descr="Picture 3"/>
          <p:cNvPicPr>
            <a:picLocks noChangeAspect="1"/>
          </p:cNvPicPr>
          <p:nvPr/>
        </p:nvPicPr>
        <p:blipFill>
          <a:blip r:embed="rId3">
            <a:extLst/>
          </a:blip>
          <a:stretch>
            <a:fillRect/>
          </a:stretch>
        </p:blipFill>
        <p:spPr>
          <a:xfrm>
            <a:off x="114298" y="867102"/>
            <a:ext cx="6629401" cy="6629401"/>
          </a:xfrm>
          <a:prstGeom prst="rect">
            <a:avLst/>
          </a:prstGeom>
          <a:ln w="12700">
            <a:miter lim="400000"/>
          </a:ln>
        </p:spPr>
      </p:pic>
      <p:sp>
        <p:nvSpPr>
          <p:cNvPr id="169" name="TextBox 4"/>
          <p:cNvSpPr txBox="1"/>
          <p:nvPr/>
        </p:nvSpPr>
        <p:spPr>
          <a:xfrm>
            <a:off x="2231071" y="8739915"/>
            <a:ext cx="2395855" cy="548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sz="1000">
                <a:latin typeface="Myriad-Pro"/>
                <a:ea typeface="Myriad-Pro"/>
                <a:cs typeface="Myriad-Pro"/>
                <a:sym typeface="Myriad-Pro"/>
              </a:defRPr>
            </a:pPr>
            <a:r>
              <a:t>(c) 2018 David Eccles School of Business</a:t>
            </a:r>
            <a:br/>
            <a:r>
              <a:t>All Rights Reserved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extBox 1"/>
          <p:cNvSpPr txBox="1"/>
          <p:nvPr/>
        </p:nvSpPr>
        <p:spPr>
          <a:xfrm>
            <a:off x="0" y="-2"/>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HABITAT</a:t>
            </a:r>
          </a:p>
        </p:txBody>
      </p:sp>
      <p:pic>
        <p:nvPicPr>
          <p:cNvPr id="174" name="Picture 2" descr="Picture 2"/>
          <p:cNvPicPr>
            <a:picLocks noChangeAspect="1"/>
          </p:cNvPicPr>
          <p:nvPr/>
        </p:nvPicPr>
        <p:blipFill>
          <a:blip r:embed="rId3">
            <a:extLst/>
          </a:blip>
          <a:stretch>
            <a:fillRect/>
          </a:stretch>
        </p:blipFill>
        <p:spPr>
          <a:xfrm>
            <a:off x="0" y="1845891"/>
            <a:ext cx="6858000" cy="4544950"/>
          </a:xfrm>
          <a:prstGeom prst="rect">
            <a:avLst/>
          </a:prstGeom>
          <a:ln w="12700">
            <a:miter lim="400000"/>
          </a:ln>
        </p:spPr>
      </p:pic>
      <p:sp>
        <p:nvSpPr>
          <p:cNvPr id="175" name="TextBox 3"/>
          <p:cNvSpPr txBox="1"/>
          <p:nvPr/>
        </p:nvSpPr>
        <p:spPr>
          <a:xfrm>
            <a:off x="2656190" y="6390840"/>
            <a:ext cx="1595459" cy="231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000"/>
            </a:lvl1pPr>
          </a:lstStyle>
          <a:p>
            <a:pPr/>
            <a:r>
              <a:t>Image Credit: Jason Baker</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icture 3" descr="Picture 3"/>
          <p:cNvPicPr>
            <a:picLocks noChangeAspect="1"/>
          </p:cNvPicPr>
          <p:nvPr/>
        </p:nvPicPr>
        <p:blipFill>
          <a:blip r:embed="rId2">
            <a:extLst/>
          </a:blip>
          <a:stretch>
            <a:fillRect/>
          </a:stretch>
        </p:blipFill>
        <p:spPr>
          <a:xfrm>
            <a:off x="0" y="134470"/>
            <a:ext cx="6858000" cy="887506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TextBox 1"/>
          <p:cNvSpPr txBox="1"/>
          <p:nvPr/>
        </p:nvSpPr>
        <p:spPr>
          <a:xfrm>
            <a:off x="0" y="694944"/>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Introduction</a:t>
            </a:r>
          </a:p>
        </p:txBody>
      </p:sp>
      <p:pic>
        <p:nvPicPr>
          <p:cNvPr id="99" name="Picture 3" descr="Picture 3"/>
          <p:cNvPicPr>
            <a:picLocks noChangeAspect="1"/>
          </p:cNvPicPr>
          <p:nvPr/>
        </p:nvPicPr>
        <p:blipFill>
          <a:blip r:embed="rId3">
            <a:extLst/>
          </a:blip>
          <a:stretch>
            <a:fillRect/>
          </a:stretch>
        </p:blipFill>
        <p:spPr>
          <a:xfrm>
            <a:off x="0" y="2304288"/>
            <a:ext cx="6858000" cy="5143502"/>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 name="Picture 3" descr="Picture 3"/>
          <p:cNvPicPr>
            <a:picLocks noChangeAspect="1"/>
          </p:cNvPicPr>
          <p:nvPr/>
        </p:nvPicPr>
        <p:blipFill>
          <a:blip r:embed="rId2">
            <a:extLst/>
          </a:blip>
          <a:stretch>
            <a:fillRect/>
          </a:stretch>
        </p:blipFill>
        <p:spPr>
          <a:xfrm>
            <a:off x="0" y="134470"/>
            <a:ext cx="6858000" cy="887506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Picture 2" descr="Picture 2"/>
          <p:cNvPicPr>
            <a:picLocks noChangeAspect="1"/>
          </p:cNvPicPr>
          <p:nvPr/>
        </p:nvPicPr>
        <p:blipFill>
          <a:blip r:embed="rId3">
            <a:extLst/>
          </a:blip>
          <a:stretch>
            <a:fillRect/>
          </a:stretch>
        </p:blipFill>
        <p:spPr>
          <a:xfrm>
            <a:off x="0" y="2814807"/>
            <a:ext cx="6858000" cy="3514388"/>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Picture 2" descr="Picture 2"/>
          <p:cNvPicPr>
            <a:picLocks noChangeAspect="1"/>
          </p:cNvPicPr>
          <p:nvPr/>
        </p:nvPicPr>
        <p:blipFill>
          <a:blip r:embed="rId3">
            <a:extLst/>
          </a:blip>
          <a:stretch>
            <a:fillRect/>
          </a:stretch>
        </p:blipFill>
        <p:spPr>
          <a:xfrm>
            <a:off x="3711" y="2837793"/>
            <a:ext cx="6861700" cy="3033662"/>
          </a:xfrm>
          <a:prstGeom prst="rect">
            <a:avLst/>
          </a:prstGeom>
          <a:ln w="12700">
            <a:miter lim="400000"/>
          </a:ln>
        </p:spPr>
      </p:pic>
      <p:sp>
        <p:nvSpPr>
          <p:cNvPr id="188" name="TextBox 4"/>
          <p:cNvSpPr txBox="1"/>
          <p:nvPr/>
        </p:nvSpPr>
        <p:spPr>
          <a:xfrm>
            <a:off x="1714904" y="6941649"/>
            <a:ext cx="3428192" cy="396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000">
                <a:latin typeface="Roboto Slab"/>
                <a:ea typeface="Roboto Slab"/>
                <a:cs typeface="Roboto Slab"/>
                <a:sym typeface="Roboto Slab"/>
              </a:defRPr>
            </a:lvl1pPr>
          </a:lstStyle>
          <a:p>
            <a:pPr/>
            <a:r>
              <a:t>Copyright © 2016-2023 Trout Unlimited, All Rights Reserved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Picture 3" descr="Picture 3"/>
          <p:cNvPicPr>
            <a:picLocks noChangeAspect="1"/>
          </p:cNvPicPr>
          <p:nvPr/>
        </p:nvPicPr>
        <p:blipFill>
          <a:blip r:embed="rId3">
            <a:extLst/>
          </a:blip>
          <a:srcRect l="0" t="0" r="13867" b="0"/>
          <a:stretch>
            <a:fillRect/>
          </a:stretch>
        </p:blipFill>
        <p:spPr>
          <a:xfrm rot="5400000">
            <a:off x="-509016" y="1776983"/>
            <a:ext cx="7876032" cy="6858001"/>
          </a:xfrm>
          <a:prstGeom prst="rect">
            <a:avLst/>
          </a:prstGeom>
          <a:ln w="12700">
            <a:miter lim="400000"/>
          </a:ln>
        </p:spPr>
      </p:pic>
      <p:sp>
        <p:nvSpPr>
          <p:cNvPr id="193" name="TextBox 1"/>
          <p:cNvSpPr txBox="1"/>
          <p:nvPr/>
        </p:nvSpPr>
        <p:spPr>
          <a:xfrm>
            <a:off x="0" y="243840"/>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OPEN SPACE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2">
            <a:extLst/>
          </a:blip>
          <a:stretch>
            <a:fillRect/>
          </a:stretch>
        </p:blipFill>
        <p:spPr>
          <a:xfrm>
            <a:off x="0" y="1922316"/>
            <a:ext cx="6858000" cy="529936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Picture 2" descr="Picture 2"/>
          <p:cNvPicPr>
            <a:picLocks noChangeAspect="1"/>
          </p:cNvPicPr>
          <p:nvPr/>
        </p:nvPicPr>
        <p:blipFill>
          <a:blip r:embed="rId2">
            <a:extLst/>
          </a:blip>
          <a:stretch>
            <a:fillRect/>
          </a:stretch>
        </p:blipFill>
        <p:spPr>
          <a:xfrm>
            <a:off x="0" y="134470"/>
            <a:ext cx="6858000" cy="887506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extBox 1"/>
          <p:cNvSpPr txBox="1"/>
          <p:nvPr/>
        </p:nvSpPr>
        <p:spPr>
          <a:xfrm>
            <a:off x="-125024" y="371355"/>
            <a:ext cx="6858001"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LOCAL SUPPORT</a:t>
            </a:r>
          </a:p>
        </p:txBody>
      </p:sp>
      <p:pic>
        <p:nvPicPr>
          <p:cNvPr id="202" name="Picture 3" descr="Picture 3"/>
          <p:cNvPicPr>
            <a:picLocks noChangeAspect="1"/>
          </p:cNvPicPr>
          <p:nvPr/>
        </p:nvPicPr>
        <p:blipFill>
          <a:blip r:embed="rId3">
            <a:extLst/>
          </a:blip>
          <a:stretch>
            <a:fillRect/>
          </a:stretch>
        </p:blipFill>
        <p:spPr>
          <a:xfrm>
            <a:off x="5123026" y="6879473"/>
            <a:ext cx="1609952" cy="1695689"/>
          </a:xfrm>
          <a:prstGeom prst="rect">
            <a:avLst/>
          </a:prstGeom>
          <a:ln w="12700">
            <a:miter lim="400000"/>
          </a:ln>
        </p:spPr>
      </p:pic>
      <p:pic>
        <p:nvPicPr>
          <p:cNvPr id="203" name="Picture 5" descr="Picture 5"/>
          <p:cNvPicPr>
            <a:picLocks noChangeAspect="1"/>
          </p:cNvPicPr>
          <p:nvPr/>
        </p:nvPicPr>
        <p:blipFill>
          <a:blip r:embed="rId4">
            <a:extLst/>
          </a:blip>
          <a:stretch>
            <a:fillRect/>
          </a:stretch>
        </p:blipFill>
        <p:spPr>
          <a:xfrm>
            <a:off x="105219" y="6879473"/>
            <a:ext cx="1819531" cy="1590899"/>
          </a:xfrm>
          <a:prstGeom prst="rect">
            <a:avLst/>
          </a:prstGeom>
          <a:ln w="12700">
            <a:miter lim="400000"/>
          </a:ln>
        </p:spPr>
      </p:pic>
      <p:pic>
        <p:nvPicPr>
          <p:cNvPr id="204" name="Picture 9" descr="Picture 9"/>
          <p:cNvPicPr>
            <a:picLocks noChangeAspect="1"/>
          </p:cNvPicPr>
          <p:nvPr/>
        </p:nvPicPr>
        <p:blipFill>
          <a:blip r:embed="rId5">
            <a:extLst/>
          </a:blip>
          <a:stretch>
            <a:fillRect/>
          </a:stretch>
        </p:blipFill>
        <p:spPr>
          <a:xfrm>
            <a:off x="2694861" y="7222421"/>
            <a:ext cx="1218237" cy="1247951"/>
          </a:xfrm>
          <a:prstGeom prst="rect">
            <a:avLst/>
          </a:prstGeom>
          <a:ln w="12700">
            <a:miter lim="400000"/>
          </a:ln>
        </p:spPr>
      </p:pic>
      <p:pic>
        <p:nvPicPr>
          <p:cNvPr id="205" name="Picture 10" descr="Picture 10"/>
          <p:cNvPicPr>
            <a:picLocks noChangeAspect="1"/>
          </p:cNvPicPr>
          <p:nvPr/>
        </p:nvPicPr>
        <p:blipFill>
          <a:blip r:embed="rId6">
            <a:extLst/>
          </a:blip>
          <a:stretch>
            <a:fillRect/>
          </a:stretch>
        </p:blipFill>
        <p:spPr>
          <a:xfrm>
            <a:off x="2340100" y="4644699"/>
            <a:ext cx="1866140" cy="186614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Picture 5" descr="Picture 5"/>
          <p:cNvPicPr>
            <a:picLocks noChangeAspect="1"/>
          </p:cNvPicPr>
          <p:nvPr/>
        </p:nvPicPr>
        <p:blipFill>
          <a:blip r:embed="rId3">
            <a:extLst/>
          </a:blip>
          <a:stretch>
            <a:fillRect/>
          </a:stretch>
        </p:blipFill>
        <p:spPr>
          <a:xfrm>
            <a:off x="-30379" y="2069432"/>
            <a:ext cx="6918760" cy="4142715"/>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5" descr="Picture 5"/>
          <p:cNvPicPr>
            <a:picLocks noChangeAspect="1"/>
          </p:cNvPicPr>
          <p:nvPr/>
        </p:nvPicPr>
        <p:blipFill>
          <a:blip r:embed="rId3">
            <a:extLst/>
          </a:blip>
          <a:stretch>
            <a:fillRect/>
          </a:stretch>
        </p:blipFill>
        <p:spPr>
          <a:xfrm>
            <a:off x="721" y="134937"/>
            <a:ext cx="6857280" cy="887412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2" descr="Picture 2"/>
          <p:cNvPicPr>
            <a:picLocks noChangeAspect="1"/>
          </p:cNvPicPr>
          <p:nvPr/>
        </p:nvPicPr>
        <p:blipFill>
          <a:blip r:embed="rId3">
            <a:extLst/>
          </a:blip>
          <a:stretch>
            <a:fillRect/>
          </a:stretch>
        </p:blipFill>
        <p:spPr>
          <a:xfrm>
            <a:off x="0" y="134470"/>
            <a:ext cx="6858000" cy="887506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TextBox 1"/>
          <p:cNvSpPr txBox="1"/>
          <p:nvPr/>
        </p:nvSpPr>
        <p:spPr>
          <a:xfrm>
            <a:off x="0" y="438912"/>
            <a:ext cx="6858000" cy="739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4400"/>
            </a:lvl1pPr>
          </a:lstStyle>
          <a:p>
            <a:pPr/>
            <a:r>
              <a:t>Soil</a:t>
            </a:r>
          </a:p>
        </p:txBody>
      </p:sp>
      <p:pic>
        <p:nvPicPr>
          <p:cNvPr id="112" name="Picture 3" descr="Picture 3"/>
          <p:cNvPicPr>
            <a:picLocks noChangeAspect="1"/>
          </p:cNvPicPr>
          <p:nvPr/>
        </p:nvPicPr>
        <p:blipFill>
          <a:blip r:embed="rId3">
            <a:extLst/>
          </a:blip>
          <a:stretch>
            <a:fillRect/>
          </a:stretch>
        </p:blipFill>
        <p:spPr>
          <a:xfrm>
            <a:off x="0" y="1792222"/>
            <a:ext cx="6858000" cy="526055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Picture 6" descr="Picture 6"/>
          <p:cNvPicPr>
            <a:picLocks noChangeAspect="1"/>
          </p:cNvPicPr>
          <p:nvPr/>
        </p:nvPicPr>
        <p:blipFill>
          <a:blip r:embed="rId3">
            <a:extLst/>
          </a:blip>
          <a:stretch>
            <a:fillRect/>
          </a:stretch>
        </p:blipFill>
        <p:spPr>
          <a:xfrm>
            <a:off x="131229" y="651667"/>
            <a:ext cx="6595541" cy="8089997"/>
          </a:xfrm>
          <a:prstGeom prst="rect">
            <a:avLst/>
          </a:prstGeom>
          <a:ln w="12700">
            <a:miter lim="400000"/>
          </a:ln>
        </p:spPr>
      </p:pic>
      <p:sp>
        <p:nvSpPr>
          <p:cNvPr id="117" name="TextBox 1"/>
          <p:cNvSpPr txBox="1"/>
          <p:nvPr/>
        </p:nvSpPr>
        <p:spPr>
          <a:xfrm>
            <a:off x="1958500" y="-2"/>
            <a:ext cx="3311906"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vl1pPr>
          </a:lstStyle>
          <a:p>
            <a:pPr/>
            <a:r>
              <a:t>100% High Organic Matter Soil</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Picture 1" descr="Picture 1"/>
          <p:cNvPicPr>
            <a:picLocks noChangeAspect="1"/>
          </p:cNvPicPr>
          <p:nvPr/>
        </p:nvPicPr>
        <p:blipFill>
          <a:blip r:embed="rId2">
            <a:extLst/>
          </a:blip>
          <a:stretch>
            <a:fillRect/>
          </a:stretch>
        </p:blipFill>
        <p:spPr>
          <a:xfrm>
            <a:off x="0" y="1968401"/>
            <a:ext cx="6367451" cy="410321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Picture 4" descr="Picture 4"/>
          <p:cNvPicPr>
            <a:picLocks noChangeAspect="1"/>
          </p:cNvPicPr>
          <p:nvPr/>
        </p:nvPicPr>
        <p:blipFill>
          <a:blip r:embed="rId3">
            <a:extLst/>
          </a:blip>
          <a:srcRect l="0" t="1792" r="0" b="0"/>
          <a:stretch>
            <a:fillRect/>
          </a:stretch>
        </p:blipFill>
        <p:spPr>
          <a:xfrm>
            <a:off x="0" y="707136"/>
            <a:ext cx="6858000" cy="8436865"/>
          </a:xfrm>
          <a:prstGeom prst="rect">
            <a:avLst/>
          </a:prstGeom>
          <a:ln w="12700">
            <a:miter lim="400000"/>
          </a:ln>
        </p:spPr>
      </p:pic>
      <p:sp>
        <p:nvSpPr>
          <p:cNvPr id="124" name="TextBox 1"/>
          <p:cNvSpPr txBox="1"/>
          <p:nvPr/>
        </p:nvSpPr>
        <p:spPr>
          <a:xfrm>
            <a:off x="1958500" y="-2"/>
            <a:ext cx="3259109"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vl1pPr>
          </a:lstStyle>
          <a:p>
            <a:pPr/>
            <a:r>
              <a:t>76% Prime or Significant Soils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Picture 1" descr="Picture 1"/>
          <p:cNvPicPr>
            <a:picLocks noChangeAspect="1"/>
          </p:cNvPicPr>
          <p:nvPr/>
        </p:nvPicPr>
        <p:blipFill>
          <a:blip r:embed="rId2">
            <a:extLst/>
          </a:blip>
          <a:stretch>
            <a:fillRect/>
          </a:stretch>
        </p:blipFill>
        <p:spPr>
          <a:xfrm>
            <a:off x="1" y="2364114"/>
            <a:ext cx="6858001" cy="366491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