
<file path=[Content_Types].xml><?xml version="1.0" encoding="utf-8"?>
<Types xmlns="http://schemas.openxmlformats.org/package/2006/content-types">
  <Default Extension="jpeg" ContentType="image/jpeg"/>
  <Default Extension="pdf" ContentType="image/unknown"/>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306" r:id="rId3"/>
    <p:sldId id="307" r:id="rId4"/>
    <p:sldId id="317" r:id="rId5"/>
    <p:sldId id="308" r:id="rId6"/>
    <p:sldId id="313" r:id="rId7"/>
    <p:sldId id="314" r:id="rId8"/>
    <p:sldId id="315" r:id="rId9"/>
    <p:sldId id="316" r:id="rId10"/>
    <p:sldId id="309"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A3C"/>
    <a:srgbClr val="00573C"/>
    <a:srgbClr val="0079C1"/>
    <a:srgbClr val="FFCB0B"/>
    <a:srgbClr val="00ABC0"/>
    <a:srgbClr val="661C1E"/>
    <a:srgbClr val="C4CD21"/>
    <a:srgbClr val="559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ED691-3491-4B88-9508-9B175655C013}" v="20" dt="2023-04-06T14:31:42.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69" autoAdjust="0"/>
    <p:restoredTop sz="75477" autoAdjust="0"/>
  </p:normalViewPr>
  <p:slideViewPr>
    <p:cSldViewPr snapToGrid="0">
      <p:cViewPr varScale="1">
        <p:scale>
          <a:sx n="86" d="100"/>
          <a:sy n="86" d="100"/>
        </p:scale>
        <p:origin x="1014"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22" d="100"/>
          <a:sy n="122" d="100"/>
        </p:scale>
        <p:origin x="4076"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71EE67-B6CA-4DCA-9A15-7A19257F9C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3840DC-8420-4685-9BE2-E079ED4F1D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7AD3D-89A3-4E69-B3FA-6476C7F76489}" type="datetimeFigureOut">
              <a:rPr lang="en-US" smtClean="0"/>
              <a:t>4/6/2023</a:t>
            </a:fld>
            <a:endParaRPr lang="en-US"/>
          </a:p>
        </p:txBody>
      </p:sp>
      <p:sp>
        <p:nvSpPr>
          <p:cNvPr id="4" name="Footer Placeholder 3">
            <a:extLst>
              <a:ext uri="{FF2B5EF4-FFF2-40B4-BE49-F238E27FC236}">
                <a16:creationId xmlns:a16="http://schemas.microsoft.com/office/drawing/2014/main" id="{6FFEC4D2-0D58-4478-8082-BC6D86FA4F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930C3-F4AB-469B-9108-0B550E1B0D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D695F9-8FFE-44FC-AC32-314C24177716}" type="slidenum">
              <a:rPr lang="en-US" smtClean="0"/>
              <a:t>‹#›</a:t>
            </a:fld>
            <a:endParaRPr lang="en-US"/>
          </a:p>
        </p:txBody>
      </p:sp>
    </p:spTree>
    <p:extLst>
      <p:ext uri="{BB962C8B-B14F-4D97-AF65-F5344CB8AC3E}">
        <p14:creationId xmlns:p14="http://schemas.microsoft.com/office/powerpoint/2010/main" val="416238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60B11-3394-4A0E-B1CB-B98BCC2FE07B}"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246E0-2979-423E-BE6E-B7159FA8CED9}" type="slidenum">
              <a:rPr lang="en-US" smtClean="0"/>
              <a:t>‹#›</a:t>
            </a:fld>
            <a:endParaRPr lang="en-US"/>
          </a:p>
        </p:txBody>
      </p:sp>
    </p:spTree>
    <p:extLst>
      <p:ext uri="{BB962C8B-B14F-4D97-AF65-F5344CB8AC3E}">
        <p14:creationId xmlns:p14="http://schemas.microsoft.com/office/powerpoint/2010/main" val="178301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1</a:t>
            </a:fld>
            <a:endParaRPr lang="en-US"/>
          </a:p>
        </p:txBody>
      </p:sp>
    </p:spTree>
    <p:extLst>
      <p:ext uri="{BB962C8B-B14F-4D97-AF65-F5344CB8AC3E}">
        <p14:creationId xmlns:p14="http://schemas.microsoft.com/office/powerpoint/2010/main" val="408806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2</a:t>
            </a:fld>
            <a:endParaRPr lang="en-US"/>
          </a:p>
        </p:txBody>
      </p:sp>
    </p:spTree>
    <p:extLst>
      <p:ext uri="{BB962C8B-B14F-4D97-AF65-F5344CB8AC3E}">
        <p14:creationId xmlns:p14="http://schemas.microsoft.com/office/powerpoint/2010/main" val="5500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3</a:t>
            </a:fld>
            <a:endParaRPr lang="en-US"/>
          </a:p>
        </p:txBody>
      </p:sp>
    </p:spTree>
    <p:extLst>
      <p:ext uri="{BB962C8B-B14F-4D97-AF65-F5344CB8AC3E}">
        <p14:creationId xmlns:p14="http://schemas.microsoft.com/office/powerpoint/2010/main" val="359838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5</a:t>
            </a:fld>
            <a:endParaRPr lang="en-US"/>
          </a:p>
        </p:txBody>
      </p:sp>
    </p:spTree>
    <p:extLst>
      <p:ext uri="{BB962C8B-B14F-4D97-AF65-F5344CB8AC3E}">
        <p14:creationId xmlns:p14="http://schemas.microsoft.com/office/powerpoint/2010/main" val="117023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10</a:t>
            </a:fld>
            <a:endParaRPr lang="en-US"/>
          </a:p>
        </p:txBody>
      </p:sp>
    </p:spTree>
    <p:extLst>
      <p:ext uri="{BB962C8B-B14F-4D97-AF65-F5344CB8AC3E}">
        <p14:creationId xmlns:p14="http://schemas.microsoft.com/office/powerpoint/2010/main" val="356280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11</a:t>
            </a:fld>
            <a:endParaRPr lang="en-US"/>
          </a:p>
        </p:txBody>
      </p:sp>
    </p:spTree>
    <p:extLst>
      <p:ext uri="{BB962C8B-B14F-4D97-AF65-F5344CB8AC3E}">
        <p14:creationId xmlns:p14="http://schemas.microsoft.com/office/powerpoint/2010/main" val="37446312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B3E9640-FC44-3317-9EEF-CB31314177D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8" y="5715000"/>
            <a:ext cx="12192000" cy="1143000"/>
          </a:xfrm>
          <a:prstGeom prst="rect">
            <a:avLst/>
          </a:prstGeom>
        </p:spPr>
      </p:pic>
      <p:pic>
        <p:nvPicPr>
          <p:cNvPr id="52" name="Picture 51">
            <a:extLst>
              <a:ext uri="{FF2B5EF4-FFF2-40B4-BE49-F238E27FC236}">
                <a16:creationId xmlns:a16="http://schemas.microsoft.com/office/drawing/2014/main" id="{6E8B8A2C-AF38-4ED5-8091-56627CB9936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6" y="1371600"/>
            <a:ext cx="5790807" cy="4114800"/>
          </a:xfrm>
          <a:prstGeom prst="rect">
            <a:avLst/>
          </a:prstGeom>
        </p:spPr>
      </p:pic>
      <p:pic>
        <p:nvPicPr>
          <p:cNvPr id="56" name="Picture 55">
            <a:extLst>
              <a:ext uri="{FF2B5EF4-FFF2-40B4-BE49-F238E27FC236}">
                <a16:creationId xmlns:a16="http://schemas.microsoft.com/office/drawing/2014/main" id="{01C4CE4D-CBF8-4CC7-996E-ECA710D595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19800" y="1371600"/>
            <a:ext cx="6172200" cy="1868424"/>
          </a:xfrm>
          <a:prstGeom prst="rect">
            <a:avLst/>
          </a:prstGeom>
        </p:spPr>
      </p:pic>
      <p:pic>
        <p:nvPicPr>
          <p:cNvPr id="58" name="Picture 57">
            <a:extLst>
              <a:ext uri="{FF2B5EF4-FFF2-40B4-BE49-F238E27FC236}">
                <a16:creationId xmlns:a16="http://schemas.microsoft.com/office/drawing/2014/main" id="{95EC0B35-2F8F-43FE-853C-D5E4C5F41C7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019800" y="3468624"/>
            <a:ext cx="6172200" cy="2017776"/>
          </a:xfrm>
          <a:prstGeom prst="rect">
            <a:avLst/>
          </a:prstGeom>
        </p:spPr>
      </p:pic>
      <p:sp>
        <p:nvSpPr>
          <p:cNvPr id="59" name="TextBox 58">
            <a:extLst>
              <a:ext uri="{FF2B5EF4-FFF2-40B4-BE49-F238E27FC236}">
                <a16:creationId xmlns:a16="http://schemas.microsoft.com/office/drawing/2014/main" id="{33C187A6-47C4-416C-84A9-8F0105CED2BD}"/>
              </a:ext>
            </a:extLst>
          </p:cNvPr>
          <p:cNvSpPr txBox="1">
            <a:spLocks/>
          </p:cNvSpPr>
          <p:nvPr userDrawn="1"/>
        </p:nvSpPr>
        <p:spPr>
          <a:xfrm>
            <a:off x="6019800" y="1371600"/>
            <a:ext cx="4680626" cy="1865376"/>
          </a:xfrm>
          <a:prstGeom prst="rect">
            <a:avLst/>
          </a:prstGeom>
          <a:noFill/>
        </p:spPr>
        <p:txBody>
          <a:bodyPr wrap="square" lIns="274320" rtlCol="0" anchor="ctr" anchorCtr="0">
            <a:spAutoFit/>
          </a:bodyPr>
          <a:lstStyle/>
          <a:p>
            <a:r>
              <a:rPr lang="en-US" sz="2800" dirty="0">
                <a:solidFill>
                  <a:srgbClr val="FFCB0B"/>
                </a:solidFill>
                <a:latin typeface="Gotham Black" panose="02000604040000020004" pitchFamily="50" charset="0"/>
              </a:rPr>
              <a:t>Washington State</a:t>
            </a:r>
          </a:p>
          <a:p>
            <a:r>
              <a:rPr lang="en-US" sz="2800" dirty="0">
                <a:solidFill>
                  <a:schemeClr val="bg1"/>
                </a:solidFill>
                <a:latin typeface="Gotham Bold" pitchFamily="50" charset="0"/>
              </a:rPr>
              <a:t>Natural Resources</a:t>
            </a:r>
          </a:p>
          <a:p>
            <a:r>
              <a:rPr lang="en-US" sz="2800" dirty="0">
                <a:solidFill>
                  <a:schemeClr val="bg1"/>
                </a:solidFill>
                <a:latin typeface="Gotham Bold" pitchFamily="50" charset="0"/>
              </a:rPr>
              <a:t>Conservation</a:t>
            </a:r>
          </a:p>
          <a:p>
            <a:r>
              <a:rPr lang="en-US" sz="2800" dirty="0">
                <a:solidFill>
                  <a:schemeClr val="bg1"/>
                </a:solidFill>
                <a:latin typeface="Gotham Bold" pitchFamily="50" charset="0"/>
              </a:rPr>
              <a:t>Service</a:t>
            </a:r>
          </a:p>
        </p:txBody>
      </p:sp>
      <p:sp>
        <p:nvSpPr>
          <p:cNvPr id="10" name="Title 3">
            <a:extLst>
              <a:ext uri="{FF2B5EF4-FFF2-40B4-BE49-F238E27FC236}">
                <a16:creationId xmlns:a16="http://schemas.microsoft.com/office/drawing/2014/main" id="{3D41058D-B1E6-48CB-BE60-AD8003637311}"/>
              </a:ext>
            </a:extLst>
          </p:cNvPr>
          <p:cNvSpPr>
            <a:spLocks noGrp="1"/>
          </p:cNvSpPr>
          <p:nvPr>
            <p:ph type="title"/>
          </p:nvPr>
        </p:nvSpPr>
        <p:spPr>
          <a:xfrm>
            <a:off x="646941" y="5843189"/>
            <a:ext cx="9386911" cy="541346"/>
          </a:xfrm>
          <a:prstGeom prst="rect">
            <a:avLst/>
          </a:prstGeom>
        </p:spPr>
        <p:txBody>
          <a:bodyPr/>
          <a:lstStyle>
            <a:lvl1pPr>
              <a:defRPr sz="3000">
                <a:solidFill>
                  <a:schemeClr val="bg1"/>
                </a:solidFill>
              </a:defRPr>
            </a:lvl1pPr>
          </a:lstStyle>
          <a:p>
            <a:endParaRPr lang="en-US" dirty="0"/>
          </a:p>
        </p:txBody>
      </p:sp>
      <p:sp>
        <p:nvSpPr>
          <p:cNvPr id="15" name="Content Placeholder 7">
            <a:extLst>
              <a:ext uri="{FF2B5EF4-FFF2-40B4-BE49-F238E27FC236}">
                <a16:creationId xmlns:a16="http://schemas.microsoft.com/office/drawing/2014/main" id="{EEC6C39A-5F0F-4018-B33D-B4F91C95BB3B}"/>
              </a:ext>
            </a:extLst>
          </p:cNvPr>
          <p:cNvSpPr>
            <a:spLocks noGrp="1"/>
          </p:cNvSpPr>
          <p:nvPr>
            <p:ph idx="1"/>
          </p:nvPr>
        </p:nvSpPr>
        <p:spPr>
          <a:xfrm>
            <a:off x="646942" y="6384535"/>
            <a:ext cx="9386910" cy="473465"/>
          </a:xfrm>
          <a:prstGeom prst="rect">
            <a:avLst/>
          </a:prstGeom>
        </p:spPr>
        <p:txBody>
          <a:bodyPr/>
          <a:lstStyle>
            <a:lvl1pPr marL="0" indent="0">
              <a:buNone/>
              <a:defRPr sz="1800">
                <a:solidFill>
                  <a:schemeClr val="bg1"/>
                </a:solidFill>
                <a:latin typeface="Gotham Medium" panose="02000604030000020004" pitchFamily="50" charset="0"/>
              </a:defRPr>
            </a:lvl1pPr>
          </a:lstStyle>
          <a:p>
            <a:endParaRPr lang="en-US" dirty="0"/>
          </a:p>
        </p:txBody>
      </p:sp>
      <p:sp>
        <p:nvSpPr>
          <p:cNvPr id="9" name="TextBox 8">
            <a:extLst>
              <a:ext uri="{FF2B5EF4-FFF2-40B4-BE49-F238E27FC236}">
                <a16:creationId xmlns:a16="http://schemas.microsoft.com/office/drawing/2014/main" id="{70CE84AC-8D4C-8610-F588-B76E95B12733}"/>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11" name="TextBox 10">
            <a:extLst>
              <a:ext uri="{FF2B5EF4-FFF2-40B4-BE49-F238E27FC236}">
                <a16:creationId xmlns:a16="http://schemas.microsoft.com/office/drawing/2014/main" id="{B7078838-48BF-3C13-9497-089027112EB9}"/>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pic>
        <p:nvPicPr>
          <p:cNvPr id="8" name="Graphic 7">
            <a:extLst>
              <a:ext uri="{FF2B5EF4-FFF2-40B4-BE49-F238E27FC236}">
                <a16:creationId xmlns:a16="http://schemas.microsoft.com/office/drawing/2014/main" id="{B8574063-A5DE-C6BF-F36B-D23372260EEE}"/>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Tree>
    <p:extLst>
      <p:ext uri="{BB962C8B-B14F-4D97-AF65-F5344CB8AC3E}">
        <p14:creationId xmlns:p14="http://schemas.microsoft.com/office/powerpoint/2010/main" val="74446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tew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656F6B0-6009-C9F7-C41A-015B9C3C37A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03" y="1361361"/>
            <a:ext cx="6943725" cy="4124325"/>
          </a:xfrm>
          <a:prstGeom prst="rect">
            <a:avLst/>
          </a:prstGeom>
        </p:spPr>
      </p:pic>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24" y="5715000"/>
            <a:ext cx="12190476" cy="1143000"/>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166593" y="3467910"/>
            <a:ext cx="5021614" cy="2017775"/>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162800" y="1371696"/>
            <a:ext cx="5029200" cy="1865376"/>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1696"/>
            <a:ext cx="6324868" cy="4113990"/>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73FC5C20-AD43-5D54-1830-20FA4D33ECC5}"/>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6" name="TextBox 5">
            <a:extLst>
              <a:ext uri="{FF2B5EF4-FFF2-40B4-BE49-F238E27FC236}">
                <a16:creationId xmlns:a16="http://schemas.microsoft.com/office/drawing/2014/main" id="{512E02AC-B0DF-0F90-42FB-27A9BAED88DA}"/>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10" name="TextBox 9">
            <a:extLst>
              <a:ext uri="{FF2B5EF4-FFF2-40B4-BE49-F238E27FC236}">
                <a16:creationId xmlns:a16="http://schemas.microsoft.com/office/drawing/2014/main" id="{C7973BA1-A1C1-F118-4A77-957C277A69F9}"/>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96174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st Are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F7655B8-CD93-87B5-19B7-6C9EBBB7E5D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03" y="1361361"/>
            <a:ext cx="6943725" cy="4124325"/>
          </a:xfrm>
          <a:prstGeom prst="rect">
            <a:avLst/>
          </a:prstGeom>
        </p:spPr>
      </p:pic>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166593" y="3467910"/>
            <a:ext cx="5021614" cy="2017776"/>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162800" y="1371696"/>
            <a:ext cx="5029200" cy="1865376"/>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1696"/>
            <a:ext cx="6324868" cy="4113990"/>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B30EA4A0-46C7-3BDB-404E-410078C23A8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4" name="TextBox 3">
            <a:extLst>
              <a:ext uri="{FF2B5EF4-FFF2-40B4-BE49-F238E27FC236}">
                <a16:creationId xmlns:a16="http://schemas.microsoft.com/office/drawing/2014/main" id="{1D582DA1-7F1B-6DFA-F4D9-4CF8984C88E8}"/>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6" name="TextBox 5">
            <a:extLst>
              <a:ext uri="{FF2B5EF4-FFF2-40B4-BE49-F238E27FC236}">
                <a16:creationId xmlns:a16="http://schemas.microsoft.com/office/drawing/2014/main" id="{C6E2221B-13B8-4DF2-C4B5-3C549537FEB9}"/>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97750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ral Are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pic>
        <p:nvPicPr>
          <p:cNvPr id="3" name="Graphic 2">
            <a:extLst>
              <a:ext uri="{FF2B5EF4-FFF2-40B4-BE49-F238E27FC236}">
                <a16:creationId xmlns:a16="http://schemas.microsoft.com/office/drawing/2014/main" id="{41403BFF-C733-E74A-37A3-2164F7028BD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03" y="1361361"/>
            <a:ext cx="6943725" cy="4124325"/>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62800" y="3467910"/>
            <a:ext cx="5029200" cy="2017776"/>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162800" y="1370172"/>
            <a:ext cx="5029200" cy="1868424"/>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0172"/>
            <a:ext cx="6312674" cy="4115514"/>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BE2FEC6C-5505-3CD6-B831-E1FF29EE7C7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4" name="TextBox 3">
            <a:extLst>
              <a:ext uri="{FF2B5EF4-FFF2-40B4-BE49-F238E27FC236}">
                <a16:creationId xmlns:a16="http://schemas.microsoft.com/office/drawing/2014/main" id="{5A62DDA1-FF04-39A1-7C08-118F9D96AEA6}"/>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6" name="TextBox 5">
            <a:extLst>
              <a:ext uri="{FF2B5EF4-FFF2-40B4-BE49-F238E27FC236}">
                <a16:creationId xmlns:a16="http://schemas.microsoft.com/office/drawing/2014/main" id="{2D792069-3E11-C309-0652-FCA4E96CAB31}"/>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68385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st Are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7671244-55C5-485F-0A03-1A44B3B77E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03" y="1361361"/>
            <a:ext cx="6943725" cy="4124325"/>
          </a:xfrm>
          <a:prstGeom prst="rect">
            <a:avLst/>
          </a:prstGeom>
        </p:spPr>
      </p:pic>
      <p:sp>
        <p:nvSpPr>
          <p:cNvPr id="13" name="Rectangle 12">
            <a:extLst>
              <a:ext uri="{FF2B5EF4-FFF2-40B4-BE49-F238E27FC236}">
                <a16:creationId xmlns:a16="http://schemas.microsoft.com/office/drawing/2014/main" id="{1E93579A-9568-4980-B339-8F3EE172602B}"/>
              </a:ext>
            </a:extLst>
          </p:cNvPr>
          <p:cNvSpPr/>
          <p:nvPr userDrawn="1"/>
        </p:nvSpPr>
        <p:spPr>
          <a:xfrm>
            <a:off x="0" y="5145630"/>
            <a:ext cx="1141581" cy="171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24" y="5715000"/>
            <a:ext cx="12188952" cy="1143000"/>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166593" y="3467910"/>
            <a:ext cx="5021614" cy="2017776"/>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162800" y="1371696"/>
            <a:ext cx="5029200" cy="1865376"/>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1696"/>
            <a:ext cx="6324868" cy="4113990"/>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35BF5FED-5B0B-FC66-2169-0C2F14D0DF75}"/>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6" name="TextBox 5">
            <a:extLst>
              <a:ext uri="{FF2B5EF4-FFF2-40B4-BE49-F238E27FC236}">
                <a16:creationId xmlns:a16="http://schemas.microsoft.com/office/drawing/2014/main" id="{18BDA16B-D8C9-F4F8-1C7D-8CF8EBF85417}"/>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8" name="TextBox 7">
            <a:extLst>
              <a:ext uri="{FF2B5EF4-FFF2-40B4-BE49-F238E27FC236}">
                <a16:creationId xmlns:a16="http://schemas.microsoft.com/office/drawing/2014/main" id="{A4331A85-098A-6F2D-615E-B11720800E3B}"/>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17984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CB6B6C-102E-4464-A0E3-B1969041F824}"/>
              </a:ext>
            </a:extLst>
          </p:cNvPr>
          <p:cNvSpPr>
            <a:spLocks noGrp="1"/>
          </p:cNvSpPr>
          <p:nvPr>
            <p:ph type="title"/>
          </p:nvPr>
        </p:nvSpPr>
        <p:spPr>
          <a:xfrm>
            <a:off x="838201" y="1334386"/>
            <a:ext cx="9581706" cy="806938"/>
          </a:xfrm>
          <a:prstGeom prst="rect">
            <a:avLst/>
          </a:prstGeom>
        </p:spPr>
        <p:txBody>
          <a:bodyPr/>
          <a:lstStyle>
            <a:lvl1pPr>
              <a:defRPr>
                <a:solidFill>
                  <a:srgbClr val="0079C1"/>
                </a:solidFill>
              </a:defRPr>
            </a:lvl1pPr>
          </a:lstStyle>
          <a:p>
            <a:endParaRPr lang="en-US" dirty="0"/>
          </a:p>
        </p:txBody>
      </p:sp>
      <p:sp>
        <p:nvSpPr>
          <p:cNvPr id="8" name="Content Placeholder 7">
            <a:extLst>
              <a:ext uri="{FF2B5EF4-FFF2-40B4-BE49-F238E27FC236}">
                <a16:creationId xmlns:a16="http://schemas.microsoft.com/office/drawing/2014/main" id="{35271C35-C408-467F-BF88-6C142C3D2E11}"/>
              </a:ext>
            </a:extLst>
          </p:cNvPr>
          <p:cNvSpPr>
            <a:spLocks noGrp="1"/>
          </p:cNvSpPr>
          <p:nvPr>
            <p:ph idx="1"/>
          </p:nvPr>
        </p:nvSpPr>
        <p:spPr>
          <a:xfrm>
            <a:off x="1143000" y="2299586"/>
            <a:ext cx="9256087" cy="4525963"/>
          </a:xfrm>
          <a:prstGeom prst="rect">
            <a:avLst/>
          </a:prstGeom>
        </p:spPr>
        <p:txBody>
          <a:bodyPr/>
          <a:lstStyle>
            <a:lvl1pPr marL="228600" indent="0">
              <a:buClr>
                <a:srgbClr val="9ACA3C"/>
              </a:buClr>
              <a:buFont typeface="Gotham Ultra" panose="02000000000000000000" pitchFamily="50" charset="0"/>
              <a:buNone/>
              <a:defRPr>
                <a:solidFill>
                  <a:srgbClr val="0079C1"/>
                </a:solidFill>
              </a:defRPr>
            </a:lvl1pPr>
            <a:lvl2pPr marL="801688" indent="-228600">
              <a:buClr>
                <a:srgbClr val="00ABC0"/>
              </a:buClr>
              <a:buFont typeface="Gotham Ultra" panose="02000000000000000000" pitchFamily="50" charset="0"/>
              <a:buChar char="|"/>
              <a:defRPr sz="2800">
                <a:solidFill>
                  <a:srgbClr val="0079C1"/>
                </a:solidFill>
              </a:defRPr>
            </a:lvl2pPr>
            <a:lvl3pPr marL="1144588" indent="-228600">
              <a:buClr>
                <a:srgbClr val="FFCB0B"/>
              </a:buClr>
              <a:buFont typeface="Gotham Ultra" panose="02000000000000000000" pitchFamily="50" charset="0"/>
              <a:buChar char="|"/>
              <a:defRPr sz="2800">
                <a:solidFill>
                  <a:schemeClr val="tx1">
                    <a:lumMod val="65000"/>
                    <a:lumOff val="35000"/>
                  </a:schemeClr>
                </a:solidFill>
              </a:defRPr>
            </a:lvl3pPr>
          </a:lstStyle>
          <a:p>
            <a:endParaRPr lang="en-US" dirty="0"/>
          </a:p>
        </p:txBody>
      </p:sp>
      <p:sp>
        <p:nvSpPr>
          <p:cNvPr id="9" name="Picture Placeholder 8">
            <a:extLst>
              <a:ext uri="{FF2B5EF4-FFF2-40B4-BE49-F238E27FC236}">
                <a16:creationId xmlns:a16="http://schemas.microsoft.com/office/drawing/2014/main" id="{FD53029C-AAD5-4100-91AC-87B4195439D1}"/>
              </a:ext>
            </a:extLst>
          </p:cNvPr>
          <p:cNvSpPr>
            <a:spLocks noGrp="1"/>
          </p:cNvSpPr>
          <p:nvPr>
            <p:ph type="pic" sz="quarter" idx="13"/>
          </p:nvPr>
        </p:nvSpPr>
        <p:spPr>
          <a:xfrm>
            <a:off x="10642584" y="1334386"/>
            <a:ext cx="1549416" cy="3974224"/>
          </a:xfrm>
          <a:prstGeom prst="rect">
            <a:avLst/>
          </a:prstGeom>
        </p:spPr>
      </p:sp>
      <p:pic>
        <p:nvPicPr>
          <p:cNvPr id="2" name="Graphic 1">
            <a:extLst>
              <a:ext uri="{FF2B5EF4-FFF2-40B4-BE49-F238E27FC236}">
                <a16:creationId xmlns:a16="http://schemas.microsoft.com/office/drawing/2014/main" id="{8C61271B-B9CB-B4EC-AA61-4DCE4C5DB27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143500"/>
            <a:ext cx="904875" cy="1714500"/>
          </a:xfrm>
          <a:prstGeom prst="rect">
            <a:avLst/>
          </a:prstGeom>
        </p:spPr>
      </p:pic>
      <p:grpSp>
        <p:nvGrpSpPr>
          <p:cNvPr id="3" name="Group 2">
            <a:extLst>
              <a:ext uri="{FF2B5EF4-FFF2-40B4-BE49-F238E27FC236}">
                <a16:creationId xmlns:a16="http://schemas.microsoft.com/office/drawing/2014/main" id="{2645ED63-7F95-8BC8-D8EA-705C258478BD}"/>
              </a:ext>
            </a:extLst>
          </p:cNvPr>
          <p:cNvGrpSpPr/>
          <p:nvPr userDrawn="1"/>
        </p:nvGrpSpPr>
        <p:grpSpPr>
          <a:xfrm>
            <a:off x="10642584" y="5401339"/>
            <a:ext cx="1549416" cy="1364704"/>
            <a:chOff x="10045389" y="5380074"/>
            <a:chExt cx="1549416" cy="1364704"/>
          </a:xfrm>
        </p:grpSpPr>
        <p:sp>
          <p:nvSpPr>
            <p:cNvPr id="4" name="TextBox 3">
              <a:extLst>
                <a:ext uri="{FF2B5EF4-FFF2-40B4-BE49-F238E27FC236}">
                  <a16:creationId xmlns:a16="http://schemas.microsoft.com/office/drawing/2014/main" id="{E10D6E0E-7349-71FB-E416-B6B87EB3C888}"/>
                </a:ext>
              </a:extLst>
            </p:cNvPr>
            <p:cNvSpPr txBox="1"/>
            <p:nvPr userDrawn="1"/>
          </p:nvSpPr>
          <p:spPr>
            <a:xfrm>
              <a:off x="10117427" y="5380074"/>
              <a:ext cx="147737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400" dirty="0">
                  <a:solidFill>
                    <a:srgbClr val="FFCB0B"/>
                  </a:solidFill>
                  <a:latin typeface="Gotham Black" panose="02000604040000020004" pitchFamily="50" charset="0"/>
                </a:rPr>
                <a:t>Washington</a:t>
              </a:r>
            </a:p>
            <a:p>
              <a:r>
                <a:rPr lang="en-US" sz="1400" dirty="0">
                  <a:solidFill>
                    <a:srgbClr val="0079C1"/>
                  </a:solidFill>
                  <a:latin typeface="Gotham Bold" pitchFamily="50" charset="0"/>
                </a:rPr>
                <a:t>Natural</a:t>
              </a:r>
            </a:p>
            <a:p>
              <a:r>
                <a:rPr lang="en-US" sz="1400" dirty="0">
                  <a:solidFill>
                    <a:srgbClr val="0079C1"/>
                  </a:solidFill>
                  <a:latin typeface="Gotham Bold" pitchFamily="50" charset="0"/>
                </a:rPr>
                <a:t>Resources</a:t>
              </a:r>
            </a:p>
            <a:p>
              <a:r>
                <a:rPr lang="en-US" sz="1400" dirty="0">
                  <a:solidFill>
                    <a:srgbClr val="0079C1"/>
                  </a:solidFill>
                  <a:latin typeface="Gotham Bold" pitchFamily="50" charset="0"/>
                </a:rPr>
                <a:t>Conservation</a:t>
              </a:r>
            </a:p>
            <a:p>
              <a:r>
                <a:rPr lang="en-US" sz="1400" dirty="0">
                  <a:solidFill>
                    <a:srgbClr val="0079C1"/>
                  </a:solidFill>
                  <a:latin typeface="Gotham Bold" pitchFamily="50" charset="0"/>
                </a:rPr>
                <a:t>Service</a:t>
              </a:r>
            </a:p>
          </p:txBody>
        </p:sp>
        <p:sp>
          <p:nvSpPr>
            <p:cNvPr id="5" name="TextBox 4">
              <a:extLst>
                <a:ext uri="{FF2B5EF4-FFF2-40B4-BE49-F238E27FC236}">
                  <a16:creationId xmlns:a16="http://schemas.microsoft.com/office/drawing/2014/main" id="{4ABFE58F-E878-D17F-0F66-48BAAFEC383B}"/>
                </a:ext>
              </a:extLst>
            </p:cNvPr>
            <p:cNvSpPr txBox="1"/>
            <p:nvPr userDrawn="1"/>
          </p:nvSpPr>
          <p:spPr>
            <a:xfrm>
              <a:off x="10045389" y="6477872"/>
              <a:ext cx="1549416" cy="266906"/>
            </a:xfrm>
            <a:prstGeom prst="roundRect">
              <a:avLst/>
            </a:prstGeom>
            <a:solidFill>
              <a:srgbClr val="9ACA3C"/>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chemeClr val="bg1"/>
                  </a:solidFill>
                  <a:latin typeface="Gotham Bold" pitchFamily="50" charset="0"/>
                </a:rPr>
                <a:t>wa.</a:t>
              </a:r>
              <a:r>
                <a:rPr lang="en-US" sz="1200" baseline="0" dirty="0">
                  <a:solidFill>
                    <a:schemeClr val="bg1"/>
                  </a:solidFill>
                  <a:latin typeface="Gotham Bold" pitchFamily="50" charset="0"/>
                </a:rPr>
                <a:t>nrcs</a:t>
              </a:r>
              <a:r>
                <a:rPr lang="en-US" sz="1200" dirty="0">
                  <a:solidFill>
                    <a:schemeClr val="bg1"/>
                  </a:solidFill>
                  <a:latin typeface="Gotham Bold" pitchFamily="50" charset="0"/>
                </a:rPr>
                <a:t>.usda.gov</a:t>
              </a:r>
            </a:p>
          </p:txBody>
        </p:sp>
      </p:grpSp>
    </p:spTree>
    <p:extLst>
      <p:ext uri="{BB962C8B-B14F-4D97-AF65-F5344CB8AC3E}">
        <p14:creationId xmlns:p14="http://schemas.microsoft.com/office/powerpoint/2010/main" val="299573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CB6B6C-102E-4464-A0E3-B1969041F824}"/>
              </a:ext>
            </a:extLst>
          </p:cNvPr>
          <p:cNvSpPr>
            <a:spLocks noGrp="1"/>
          </p:cNvSpPr>
          <p:nvPr>
            <p:ph type="title"/>
          </p:nvPr>
        </p:nvSpPr>
        <p:spPr>
          <a:xfrm>
            <a:off x="838201" y="1334386"/>
            <a:ext cx="9581706" cy="806938"/>
          </a:xfrm>
          <a:prstGeom prst="rect">
            <a:avLst/>
          </a:prstGeom>
        </p:spPr>
        <p:txBody>
          <a:bodyPr/>
          <a:lstStyle>
            <a:lvl1pPr>
              <a:defRPr>
                <a:solidFill>
                  <a:srgbClr val="0079C1"/>
                </a:solidFill>
              </a:defRPr>
            </a:lvl1pPr>
          </a:lstStyle>
          <a:p>
            <a:endParaRPr lang="en-US" dirty="0"/>
          </a:p>
        </p:txBody>
      </p:sp>
      <p:sp>
        <p:nvSpPr>
          <p:cNvPr id="8" name="Content Placeholder 7">
            <a:extLst>
              <a:ext uri="{FF2B5EF4-FFF2-40B4-BE49-F238E27FC236}">
                <a16:creationId xmlns:a16="http://schemas.microsoft.com/office/drawing/2014/main" id="{35271C35-C408-467F-BF88-6C142C3D2E11}"/>
              </a:ext>
            </a:extLst>
          </p:cNvPr>
          <p:cNvSpPr>
            <a:spLocks noGrp="1"/>
          </p:cNvSpPr>
          <p:nvPr>
            <p:ph idx="1" hasCustomPrompt="1"/>
          </p:nvPr>
        </p:nvSpPr>
        <p:spPr>
          <a:xfrm>
            <a:off x="1143000" y="2299586"/>
            <a:ext cx="9256087" cy="4525963"/>
          </a:xfrm>
          <a:prstGeom prst="rect">
            <a:avLst/>
          </a:prstGeom>
        </p:spPr>
        <p:txBody>
          <a:bodyPr/>
          <a:lstStyle>
            <a:lvl1pPr marL="457200" indent="-228600">
              <a:buClr>
                <a:srgbClr val="9ACA3C"/>
              </a:buClr>
              <a:buFont typeface="Gotham Ultra" panose="02000000000000000000" pitchFamily="50" charset="0"/>
              <a:buChar char="|"/>
              <a:defRPr>
                <a:solidFill>
                  <a:srgbClr val="0079C1"/>
                </a:solidFill>
              </a:defRPr>
            </a:lvl1pPr>
            <a:lvl2pPr marL="801688" indent="-228600">
              <a:buClr>
                <a:srgbClr val="00ABC0"/>
              </a:buClr>
              <a:buFont typeface="Gotham Ultra" panose="02000000000000000000" pitchFamily="50" charset="0"/>
              <a:buChar char="|"/>
              <a:defRPr sz="2800">
                <a:solidFill>
                  <a:srgbClr val="0079C1"/>
                </a:solidFill>
              </a:defRPr>
            </a:lvl2pPr>
            <a:lvl3pPr marL="1144588" indent="-228600">
              <a:buClr>
                <a:srgbClr val="FFCB0B"/>
              </a:buClr>
              <a:buFont typeface="Gotham Ultra" panose="02000000000000000000" pitchFamily="50" charset="0"/>
              <a:buChar char="|"/>
              <a:defRPr sz="2800">
                <a:solidFill>
                  <a:schemeClr val="tx1">
                    <a:lumMod val="65000"/>
                    <a:lumOff val="35000"/>
                  </a:schemeClr>
                </a:solidFill>
              </a:defRPr>
            </a:lvl3pPr>
          </a:lstStyle>
          <a:p>
            <a:r>
              <a:rPr lang="en-US" dirty="0"/>
              <a:t>Text</a:t>
            </a:r>
          </a:p>
          <a:p>
            <a:pPr lvl="1"/>
            <a:r>
              <a:rPr lang="en-US" dirty="0"/>
              <a:t>Text</a:t>
            </a:r>
          </a:p>
          <a:p>
            <a:pPr lvl="2"/>
            <a:r>
              <a:rPr lang="en-US" dirty="0"/>
              <a:t>Text</a:t>
            </a:r>
          </a:p>
        </p:txBody>
      </p:sp>
      <p:sp>
        <p:nvSpPr>
          <p:cNvPr id="9" name="Picture Placeholder 8">
            <a:extLst>
              <a:ext uri="{FF2B5EF4-FFF2-40B4-BE49-F238E27FC236}">
                <a16:creationId xmlns:a16="http://schemas.microsoft.com/office/drawing/2014/main" id="{FD53029C-AAD5-4100-91AC-87B4195439D1}"/>
              </a:ext>
            </a:extLst>
          </p:cNvPr>
          <p:cNvSpPr>
            <a:spLocks noGrp="1"/>
          </p:cNvSpPr>
          <p:nvPr>
            <p:ph type="pic" sz="quarter" idx="13"/>
          </p:nvPr>
        </p:nvSpPr>
        <p:spPr>
          <a:xfrm>
            <a:off x="10642584" y="1334386"/>
            <a:ext cx="1549416" cy="3974224"/>
          </a:xfrm>
          <a:prstGeom prst="rect">
            <a:avLst/>
          </a:prstGeom>
        </p:spPr>
      </p:sp>
      <p:pic>
        <p:nvPicPr>
          <p:cNvPr id="2" name="Graphic 1">
            <a:extLst>
              <a:ext uri="{FF2B5EF4-FFF2-40B4-BE49-F238E27FC236}">
                <a16:creationId xmlns:a16="http://schemas.microsoft.com/office/drawing/2014/main" id="{8C61271B-B9CB-B4EC-AA61-4DCE4C5DB27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143500"/>
            <a:ext cx="904875" cy="1714500"/>
          </a:xfrm>
          <a:prstGeom prst="rect">
            <a:avLst/>
          </a:prstGeom>
        </p:spPr>
      </p:pic>
      <p:grpSp>
        <p:nvGrpSpPr>
          <p:cNvPr id="3" name="Group 2">
            <a:extLst>
              <a:ext uri="{FF2B5EF4-FFF2-40B4-BE49-F238E27FC236}">
                <a16:creationId xmlns:a16="http://schemas.microsoft.com/office/drawing/2014/main" id="{2645ED63-7F95-8BC8-D8EA-705C258478BD}"/>
              </a:ext>
            </a:extLst>
          </p:cNvPr>
          <p:cNvGrpSpPr/>
          <p:nvPr userDrawn="1"/>
        </p:nvGrpSpPr>
        <p:grpSpPr>
          <a:xfrm>
            <a:off x="10642584" y="5401339"/>
            <a:ext cx="1549416" cy="1364704"/>
            <a:chOff x="10045389" y="5380074"/>
            <a:chExt cx="1549416" cy="1364704"/>
          </a:xfrm>
        </p:grpSpPr>
        <p:sp>
          <p:nvSpPr>
            <p:cNvPr id="4" name="TextBox 3">
              <a:extLst>
                <a:ext uri="{FF2B5EF4-FFF2-40B4-BE49-F238E27FC236}">
                  <a16:creationId xmlns:a16="http://schemas.microsoft.com/office/drawing/2014/main" id="{E10D6E0E-7349-71FB-E416-B6B87EB3C888}"/>
                </a:ext>
              </a:extLst>
            </p:cNvPr>
            <p:cNvSpPr txBox="1"/>
            <p:nvPr userDrawn="1"/>
          </p:nvSpPr>
          <p:spPr>
            <a:xfrm>
              <a:off x="10117427" y="5380074"/>
              <a:ext cx="147737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400" dirty="0">
                  <a:solidFill>
                    <a:srgbClr val="FFCB0B"/>
                  </a:solidFill>
                  <a:latin typeface="Gotham Black" panose="02000604040000020004" pitchFamily="50" charset="0"/>
                </a:rPr>
                <a:t>Washington</a:t>
              </a:r>
            </a:p>
            <a:p>
              <a:r>
                <a:rPr lang="en-US" sz="1400" dirty="0">
                  <a:solidFill>
                    <a:srgbClr val="0079C1"/>
                  </a:solidFill>
                  <a:latin typeface="Gotham Bold" pitchFamily="50" charset="0"/>
                </a:rPr>
                <a:t>Natural</a:t>
              </a:r>
            </a:p>
            <a:p>
              <a:r>
                <a:rPr lang="en-US" sz="1400" dirty="0">
                  <a:solidFill>
                    <a:srgbClr val="0079C1"/>
                  </a:solidFill>
                  <a:latin typeface="Gotham Bold" pitchFamily="50" charset="0"/>
                </a:rPr>
                <a:t>Resources</a:t>
              </a:r>
            </a:p>
            <a:p>
              <a:r>
                <a:rPr lang="en-US" sz="1400" dirty="0">
                  <a:solidFill>
                    <a:srgbClr val="0079C1"/>
                  </a:solidFill>
                  <a:latin typeface="Gotham Bold" pitchFamily="50" charset="0"/>
                </a:rPr>
                <a:t>Conservation</a:t>
              </a:r>
            </a:p>
            <a:p>
              <a:r>
                <a:rPr lang="en-US" sz="1400" dirty="0">
                  <a:solidFill>
                    <a:srgbClr val="0079C1"/>
                  </a:solidFill>
                  <a:latin typeface="Gotham Bold" pitchFamily="50" charset="0"/>
                </a:rPr>
                <a:t>Service</a:t>
              </a:r>
            </a:p>
          </p:txBody>
        </p:sp>
        <p:sp>
          <p:nvSpPr>
            <p:cNvPr id="5" name="TextBox 4">
              <a:extLst>
                <a:ext uri="{FF2B5EF4-FFF2-40B4-BE49-F238E27FC236}">
                  <a16:creationId xmlns:a16="http://schemas.microsoft.com/office/drawing/2014/main" id="{4ABFE58F-E878-D17F-0F66-48BAAFEC383B}"/>
                </a:ext>
              </a:extLst>
            </p:cNvPr>
            <p:cNvSpPr txBox="1"/>
            <p:nvPr userDrawn="1"/>
          </p:nvSpPr>
          <p:spPr>
            <a:xfrm>
              <a:off x="10045389" y="6477872"/>
              <a:ext cx="1549416" cy="266906"/>
            </a:xfrm>
            <a:prstGeom prst="roundRect">
              <a:avLst/>
            </a:prstGeom>
            <a:solidFill>
              <a:srgbClr val="9ACA3C"/>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chemeClr val="bg1"/>
                  </a:solidFill>
                  <a:latin typeface="Gotham Bold" pitchFamily="50" charset="0"/>
                </a:rPr>
                <a:t>wa.</a:t>
              </a:r>
              <a:r>
                <a:rPr lang="en-US" sz="1200" baseline="0" dirty="0">
                  <a:solidFill>
                    <a:schemeClr val="bg1"/>
                  </a:solidFill>
                  <a:latin typeface="Gotham Bold" pitchFamily="50" charset="0"/>
                </a:rPr>
                <a:t>nrcs</a:t>
              </a:r>
              <a:r>
                <a:rPr lang="en-US" sz="1200" dirty="0">
                  <a:solidFill>
                    <a:schemeClr val="bg1"/>
                  </a:solidFill>
                  <a:latin typeface="Gotham Bold" pitchFamily="50" charset="0"/>
                </a:rPr>
                <a:t>.usda.gov</a:t>
              </a:r>
            </a:p>
          </p:txBody>
        </p:sp>
      </p:grpSp>
    </p:spTree>
    <p:extLst>
      <p:ext uri="{BB962C8B-B14F-4D97-AF65-F5344CB8AC3E}">
        <p14:creationId xmlns:p14="http://schemas.microsoft.com/office/powerpoint/2010/main" val="94850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6F86FA-0D3B-DEC4-47D1-7E77D19E7E79}"/>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0" y="0"/>
            <a:ext cx="12192000" cy="1143000"/>
          </a:xfrm>
          <a:prstGeom prst="rect">
            <a:avLst/>
          </a:prstGeom>
        </p:spPr>
      </p:pic>
    </p:spTree>
    <p:extLst>
      <p:ext uri="{BB962C8B-B14F-4D97-AF65-F5344CB8AC3E}">
        <p14:creationId xmlns:p14="http://schemas.microsoft.com/office/powerpoint/2010/main" val="8529201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6" r:id="rId4"/>
    <p:sldLayoutId id="2147483664" r:id="rId5"/>
    <p:sldLayoutId id="2147483650"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usbr.gov/watersm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d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d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d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d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3DE2-3640-446A-9BA5-A904CD845EAC}"/>
              </a:ext>
            </a:extLst>
          </p:cNvPr>
          <p:cNvSpPr>
            <a:spLocks noGrp="1"/>
          </p:cNvSpPr>
          <p:nvPr>
            <p:ph type="title"/>
          </p:nvPr>
        </p:nvSpPr>
        <p:spPr/>
        <p:txBody>
          <a:bodyPr anchor="ctr"/>
          <a:lstStyle/>
          <a:p>
            <a:r>
              <a:rPr lang="en-US" sz="4000" dirty="0"/>
              <a:t>Watersmart in Washington</a:t>
            </a:r>
          </a:p>
        </p:txBody>
      </p:sp>
      <p:sp>
        <p:nvSpPr>
          <p:cNvPr id="3" name="Content Placeholder 2">
            <a:extLst>
              <a:ext uri="{FF2B5EF4-FFF2-40B4-BE49-F238E27FC236}">
                <a16:creationId xmlns:a16="http://schemas.microsoft.com/office/drawing/2014/main" id="{C3EB5655-0675-4936-9F68-B5D3B9FA5631}"/>
              </a:ext>
            </a:extLst>
          </p:cNvPr>
          <p:cNvSpPr>
            <a:spLocks noGrp="1"/>
          </p:cNvSpPr>
          <p:nvPr>
            <p:ph idx="1"/>
          </p:nvPr>
        </p:nvSpPr>
        <p:spPr/>
        <p:txBody>
          <a:bodyPr/>
          <a:lstStyle/>
          <a:p>
            <a:r>
              <a:rPr lang="en-US" dirty="0">
                <a:latin typeface="Gotham Book" panose="02000604040000020004" pitchFamily="50" charset="0"/>
              </a:rPr>
              <a:t>Keith Griswold, Assistant State Conservationist for Programs</a:t>
            </a:r>
          </a:p>
        </p:txBody>
      </p:sp>
    </p:spTree>
    <p:extLst>
      <p:ext uri="{BB962C8B-B14F-4D97-AF65-F5344CB8AC3E}">
        <p14:creationId xmlns:p14="http://schemas.microsoft.com/office/powerpoint/2010/main" val="377741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7E3C6-C34E-BF93-BDB6-6D001439B1F3}"/>
              </a:ext>
            </a:extLst>
          </p:cNvPr>
          <p:cNvSpPr>
            <a:spLocks noGrp="1"/>
          </p:cNvSpPr>
          <p:nvPr>
            <p:ph type="title"/>
          </p:nvPr>
        </p:nvSpPr>
        <p:spPr/>
        <p:txBody>
          <a:bodyPr/>
          <a:lstStyle/>
          <a:p>
            <a:r>
              <a:rPr lang="en-US" dirty="0"/>
              <a:t>What should I do if I’m interested in a new EQIP-WSI project area?</a:t>
            </a:r>
          </a:p>
        </p:txBody>
      </p:sp>
      <p:pic>
        <p:nvPicPr>
          <p:cNvPr id="7" name="Picture Placeholder 6">
            <a:extLst>
              <a:ext uri="{FF2B5EF4-FFF2-40B4-BE49-F238E27FC236}">
                <a16:creationId xmlns:a16="http://schemas.microsoft.com/office/drawing/2014/main" id="{B73BD864-A63E-2D2B-F539-9ADF985B7FED}"/>
              </a:ext>
            </a:extLst>
          </p:cNvPr>
          <p:cNvPicPr>
            <a:picLocks noGrp="1" noChangeAspect="1"/>
          </p:cNvPicPr>
          <p:nvPr>
            <p:ph type="pic" sz="quarter" idx="13"/>
          </p:nvPr>
        </p:nvPicPr>
        <p:blipFill>
          <a:blip r:embed="rId3"/>
          <a:srcRect l="37035" r="37035"/>
          <a:stretch>
            <a:fillRect/>
          </a:stretch>
        </p:blipFill>
        <p:spPr>
          <a:prstGeom prst="rect">
            <a:avLst/>
          </a:prstGeom>
        </p:spPr>
      </p:pic>
      <p:sp>
        <p:nvSpPr>
          <p:cNvPr id="9" name="TextBox 8">
            <a:extLst>
              <a:ext uri="{FF2B5EF4-FFF2-40B4-BE49-F238E27FC236}">
                <a16:creationId xmlns:a16="http://schemas.microsoft.com/office/drawing/2014/main" id="{31A35AA8-A5D8-9568-16BE-6F2864CED0F3}"/>
              </a:ext>
            </a:extLst>
          </p:cNvPr>
          <p:cNvSpPr txBox="1"/>
          <p:nvPr/>
        </p:nvSpPr>
        <p:spPr>
          <a:xfrm>
            <a:off x="992459" y="3534937"/>
            <a:ext cx="9032487" cy="1508105"/>
          </a:xfrm>
          <a:prstGeom prst="rect">
            <a:avLst/>
          </a:prstGeom>
          <a:noFill/>
        </p:spPr>
        <p:txBody>
          <a:bodyPr wrap="square" rtlCol="0">
            <a:spAutoFit/>
          </a:bodyPr>
          <a:lstStyle/>
          <a:p>
            <a:r>
              <a:rPr lang="en-US" sz="3600" dirty="0"/>
              <a:t>Contact your local District Conservationist</a:t>
            </a:r>
          </a:p>
          <a:p>
            <a:pPr marL="571500" indent="-571500">
              <a:buFont typeface="Arial" panose="020B0604020202020204" pitchFamily="34" charset="0"/>
              <a:buChar char="•"/>
            </a:pPr>
            <a:r>
              <a:rPr lang="en-US" sz="2800" dirty="0"/>
              <a:t>Estimated announcement for FY24 proposals in June 2023</a:t>
            </a:r>
          </a:p>
        </p:txBody>
      </p:sp>
    </p:spTree>
    <p:extLst>
      <p:ext uri="{BB962C8B-B14F-4D97-AF65-F5344CB8AC3E}">
        <p14:creationId xmlns:p14="http://schemas.microsoft.com/office/powerpoint/2010/main" val="50326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DD1D-0F9F-4BC8-AF13-E68FA86C0052}"/>
              </a:ext>
            </a:extLst>
          </p:cNvPr>
          <p:cNvSpPr>
            <a:spLocks noGrp="1"/>
          </p:cNvSpPr>
          <p:nvPr>
            <p:ph type="title"/>
          </p:nvPr>
        </p:nvSpPr>
        <p:spPr/>
        <p:txBody>
          <a:bodyPr anchor="ctr"/>
          <a:lstStyle/>
          <a:p>
            <a:r>
              <a:rPr lang="en-US" sz="8000" dirty="0"/>
              <a:t>Questions?</a:t>
            </a:r>
          </a:p>
        </p:txBody>
      </p:sp>
    </p:spTree>
    <p:extLst>
      <p:ext uri="{BB962C8B-B14F-4D97-AF65-F5344CB8AC3E}">
        <p14:creationId xmlns:p14="http://schemas.microsoft.com/office/powerpoint/2010/main" val="297599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7E3C6-C34E-BF93-BDB6-6D001439B1F3}"/>
              </a:ext>
            </a:extLst>
          </p:cNvPr>
          <p:cNvSpPr>
            <a:spLocks noGrp="1"/>
          </p:cNvSpPr>
          <p:nvPr>
            <p:ph type="title"/>
          </p:nvPr>
        </p:nvSpPr>
        <p:spPr>
          <a:xfrm>
            <a:off x="301085" y="1100210"/>
            <a:ext cx="9581706" cy="806938"/>
          </a:xfrm>
        </p:spPr>
        <p:txBody>
          <a:bodyPr/>
          <a:lstStyle/>
          <a:p>
            <a:r>
              <a:rPr lang="en-US" dirty="0"/>
              <a:t>What is EQIP-Watersmart?</a:t>
            </a:r>
          </a:p>
        </p:txBody>
      </p:sp>
      <p:pic>
        <p:nvPicPr>
          <p:cNvPr id="10" name="Picture Placeholder 9">
            <a:extLst>
              <a:ext uri="{FF2B5EF4-FFF2-40B4-BE49-F238E27FC236}">
                <a16:creationId xmlns:a16="http://schemas.microsoft.com/office/drawing/2014/main" id="{AD8CA8D9-4EEB-89BE-6743-A03D8161F9D2}"/>
              </a:ext>
            </a:extLst>
          </p:cNvPr>
          <p:cNvPicPr>
            <a:picLocks noGrp="1" noChangeAspect="1"/>
          </p:cNvPicPr>
          <p:nvPr>
            <p:ph type="pic" sz="quarter" idx="13"/>
          </p:nvPr>
        </p:nvPicPr>
        <p:blipFill>
          <a:blip r:embed="rId3"/>
          <a:srcRect l="37035" r="37035"/>
          <a:stretch>
            <a:fillRect/>
          </a:stretch>
        </p:blipFill>
        <p:spPr>
          <a:prstGeom prst="rect">
            <a:avLst/>
          </a:prstGeom>
        </p:spPr>
      </p:pic>
      <p:sp>
        <p:nvSpPr>
          <p:cNvPr id="11" name="TextBox 10">
            <a:extLst>
              <a:ext uri="{FF2B5EF4-FFF2-40B4-BE49-F238E27FC236}">
                <a16:creationId xmlns:a16="http://schemas.microsoft.com/office/drawing/2014/main" id="{BD403797-35BF-CA9E-B9BF-A4D9E60420BD}"/>
              </a:ext>
            </a:extLst>
          </p:cNvPr>
          <p:cNvSpPr txBox="1"/>
          <p:nvPr/>
        </p:nvSpPr>
        <p:spPr>
          <a:xfrm>
            <a:off x="446050" y="1907148"/>
            <a:ext cx="10103004" cy="4093428"/>
          </a:xfrm>
          <a:prstGeom prst="rect">
            <a:avLst/>
          </a:prstGeom>
          <a:noFill/>
        </p:spPr>
        <p:txBody>
          <a:bodyPr wrap="square" rtlCol="0">
            <a:spAutoFit/>
          </a:bodyPr>
          <a:lstStyle/>
          <a:p>
            <a:r>
              <a:rPr lang="en-US" sz="2000" b="0" i="0" dirty="0">
                <a:solidFill>
                  <a:srgbClr val="000000"/>
                </a:solidFill>
                <a:effectLst/>
                <a:latin typeface="Public Sans Web"/>
              </a:rPr>
              <a:t>NRCS’s EQIP Watersmart Initiative (WSI) is a collaboration with the Bureau of Reclamation (BOR) Watersmart (</a:t>
            </a:r>
            <a:r>
              <a:rPr lang="en-US" sz="2000" b="0" i="0" dirty="0">
                <a:solidFill>
                  <a:srgbClr val="000000"/>
                </a:solidFill>
                <a:effectLst/>
                <a:latin typeface="Public Sans Web"/>
                <a:hlinkClick r:id="rId4"/>
              </a:rPr>
              <a:t>https://www.usbr.gov/watersmart/</a:t>
            </a:r>
            <a:r>
              <a:rPr lang="en-US" sz="2000" b="0" i="0" dirty="0">
                <a:solidFill>
                  <a:srgbClr val="000000"/>
                </a:solidFill>
                <a:effectLst/>
                <a:latin typeface="Public Sans Web"/>
              </a:rPr>
              <a:t> ) to coordinate investments in priority areas for improving water conservation and drought resilience.</a:t>
            </a:r>
          </a:p>
          <a:p>
            <a:endParaRPr lang="en-US" sz="2000" dirty="0">
              <a:solidFill>
                <a:srgbClr val="000000"/>
              </a:solidFill>
              <a:latin typeface="Public Sans Web"/>
            </a:endParaRPr>
          </a:p>
          <a:p>
            <a:r>
              <a:rPr lang="en-US" sz="2000" dirty="0"/>
              <a:t>BOR makes their Watersmart programs available across the Western US to help states, tribes, and local entities plan for and implement projects that increase water supply by providing funds to modernize existing infrastructure and otherwise build drought resilience.</a:t>
            </a:r>
          </a:p>
          <a:p>
            <a:endParaRPr lang="en-US" sz="2000" dirty="0"/>
          </a:p>
          <a:p>
            <a:r>
              <a:rPr lang="en-US" sz="2000" dirty="0"/>
              <a:t>NRCS uses EQIP WSI funds to complement BOR Watersmart funded projects by helping eligible farmers and ranchers make improvements that align with the paired BOR Watersmart project.</a:t>
            </a:r>
          </a:p>
          <a:p>
            <a:endParaRPr lang="en-US" sz="2000" dirty="0"/>
          </a:p>
          <a:p>
            <a:r>
              <a:rPr lang="en-US" sz="2000" dirty="0"/>
              <a:t>Eligible farmers and ranchers with operations in a selected EQIP WSI priority area will be automatically ranked in the EQIP-WSI targeted fund pool when they apply for EQIP funding.</a:t>
            </a:r>
          </a:p>
        </p:txBody>
      </p:sp>
    </p:spTree>
    <p:extLst>
      <p:ext uri="{BB962C8B-B14F-4D97-AF65-F5344CB8AC3E}">
        <p14:creationId xmlns:p14="http://schemas.microsoft.com/office/powerpoint/2010/main" val="347917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7E3C6-C34E-BF93-BDB6-6D001439B1F3}"/>
              </a:ext>
            </a:extLst>
          </p:cNvPr>
          <p:cNvSpPr>
            <a:spLocks noGrp="1"/>
          </p:cNvSpPr>
          <p:nvPr>
            <p:ph type="title"/>
          </p:nvPr>
        </p:nvSpPr>
        <p:spPr>
          <a:xfrm>
            <a:off x="334537" y="1334386"/>
            <a:ext cx="10085370" cy="1955224"/>
          </a:xfrm>
        </p:spPr>
        <p:txBody>
          <a:bodyPr/>
          <a:lstStyle/>
          <a:p>
            <a:r>
              <a:rPr lang="en-US" dirty="0"/>
              <a:t>How can my Tribe or Conservation District get a EQIP Watersmart Project area in WA?</a:t>
            </a:r>
          </a:p>
        </p:txBody>
      </p:sp>
      <p:pic>
        <p:nvPicPr>
          <p:cNvPr id="5" name="Picture Placeholder 4">
            <a:extLst>
              <a:ext uri="{FF2B5EF4-FFF2-40B4-BE49-F238E27FC236}">
                <a16:creationId xmlns:a16="http://schemas.microsoft.com/office/drawing/2014/main" id="{323DDABD-7A51-A2F2-A6A7-882EDF18570F}"/>
              </a:ext>
            </a:extLst>
          </p:cNvPr>
          <p:cNvPicPr>
            <a:picLocks noGrp="1" noChangeAspect="1"/>
          </p:cNvPicPr>
          <p:nvPr>
            <p:ph type="pic" sz="quarter" idx="13"/>
          </p:nvPr>
        </p:nvPicPr>
        <p:blipFill>
          <a:blip r:embed="rId3"/>
          <a:srcRect l="40008" r="40008"/>
          <a:stretch>
            <a:fillRect/>
          </a:stretch>
        </p:blipFill>
        <p:spPr>
          <a:prstGeom prst="rect">
            <a:avLst/>
          </a:prstGeom>
        </p:spPr>
      </p:pic>
      <p:pic>
        <p:nvPicPr>
          <p:cNvPr id="10" name="Picture 9">
            <a:extLst>
              <a:ext uri="{FF2B5EF4-FFF2-40B4-BE49-F238E27FC236}">
                <a16:creationId xmlns:a16="http://schemas.microsoft.com/office/drawing/2014/main" id="{64ECF998-52E2-CED0-9AF3-99FF4F341848}"/>
              </a:ext>
            </a:extLst>
          </p:cNvPr>
          <p:cNvPicPr>
            <a:picLocks noChangeAspect="1"/>
          </p:cNvPicPr>
          <p:nvPr/>
        </p:nvPicPr>
        <p:blipFill>
          <a:blip r:embed="rId4"/>
          <a:stretch>
            <a:fillRect/>
          </a:stretch>
        </p:blipFill>
        <p:spPr>
          <a:xfrm>
            <a:off x="1499390" y="3289610"/>
            <a:ext cx="8259328" cy="3515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789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88593-D7EA-37A5-0107-E1BB570221C9}"/>
              </a:ext>
            </a:extLst>
          </p:cNvPr>
          <p:cNvSpPr>
            <a:spLocks noGrp="1"/>
          </p:cNvSpPr>
          <p:nvPr>
            <p:ph idx="1"/>
          </p:nvPr>
        </p:nvSpPr>
        <p:spPr>
          <a:xfrm>
            <a:off x="490654" y="1166018"/>
            <a:ext cx="10337180" cy="5691982"/>
          </a:xfrm>
        </p:spPr>
        <p:txBody>
          <a:bodyPr/>
          <a:lstStyle/>
          <a:p>
            <a:pPr marL="228600" indent="0">
              <a:buNone/>
            </a:pPr>
            <a:r>
              <a:rPr lang="en-US" sz="2200" dirty="0">
                <a:effectLst/>
                <a:latin typeface="Trebuchet MS" panose="020B0603020202020204" pitchFamily="34" charset="0"/>
                <a:ea typeface="Trebuchet MS" panose="020B0603020202020204" pitchFamily="34" charset="0"/>
                <a:cs typeface="Trebuchet MS" panose="020B0603020202020204" pitchFamily="34" charset="0"/>
              </a:rPr>
              <a:t>EQIP-WSI is implemented in priority areas proposed by the local District Conservationist (DC), reviewed by the State Conservationist, and submitted to National Headquarters (NHQ), and selected in a competitive process by NHQ.  </a:t>
            </a:r>
          </a:p>
          <a:p>
            <a:pPr marL="228600" indent="0">
              <a:buNone/>
            </a:pPr>
            <a:r>
              <a:rPr lang="en-US" sz="2200" dirty="0">
                <a:effectLst/>
                <a:latin typeface="Trebuchet MS" panose="020B0603020202020204" pitchFamily="34" charset="0"/>
                <a:ea typeface="Trebuchet MS" panose="020B0603020202020204" pitchFamily="34" charset="0"/>
                <a:cs typeface="Trebuchet MS" panose="020B0603020202020204" pitchFamily="34" charset="0"/>
              </a:rPr>
              <a:t>Local partners that are interested in EQIP-WSI priority area proposal should work with local District Conservationists to determine what areas meet the requirements listed below. </a:t>
            </a:r>
          </a:p>
          <a:p>
            <a:pPr marL="228600" indent="0">
              <a:buNone/>
            </a:pPr>
            <a:r>
              <a:rPr lang="en-US" sz="2200" dirty="0"/>
              <a:t>•	Identify a specific completed BOR Watersmart project and 	describe how it will be complemented by EQIP-WSI activities. </a:t>
            </a:r>
          </a:p>
          <a:p>
            <a:pPr marL="228600" indent="0">
              <a:buNone/>
            </a:pPr>
            <a:r>
              <a:rPr lang="en-US" sz="2200" dirty="0"/>
              <a:t>•	Identify the type and extent of conservation practices proposed 	for implementation in the priority area.</a:t>
            </a:r>
          </a:p>
          <a:p>
            <a:pPr marL="228600" indent="0">
              <a:buNone/>
            </a:pPr>
            <a:r>
              <a:rPr lang="en-US" sz="2200" dirty="0"/>
              <a:t>•	Describe any special environmental concerns, risks, or 	significant barriers that may impact delivery of EQIP-WSI 	assistance.</a:t>
            </a:r>
          </a:p>
          <a:p>
            <a:pPr marL="228600" indent="0">
              <a:buNone/>
            </a:pPr>
            <a:r>
              <a:rPr lang="en-US" sz="2200" dirty="0"/>
              <a:t>•	Describe how EQIP-WSI assistance will leverage community 	partnerships and inclusive approaches to benefit disadvantaged 	communities.</a:t>
            </a:r>
          </a:p>
          <a:p>
            <a:pPr marL="228600" indent="0">
              <a:buNone/>
            </a:pPr>
            <a:endParaRPr lang="en-US" dirty="0"/>
          </a:p>
        </p:txBody>
      </p:sp>
      <p:sp>
        <p:nvSpPr>
          <p:cNvPr id="4" name="Picture Placeholder 3">
            <a:extLst>
              <a:ext uri="{FF2B5EF4-FFF2-40B4-BE49-F238E27FC236}">
                <a16:creationId xmlns:a16="http://schemas.microsoft.com/office/drawing/2014/main" id="{8535AF6F-ED76-824F-0D51-7070E0687FD8}"/>
              </a:ext>
            </a:extLst>
          </p:cNvPr>
          <p:cNvSpPr>
            <a:spLocks noGrp="1"/>
          </p:cNvSpPr>
          <p:nvPr>
            <p:ph type="pic" sz="quarter" idx="13"/>
          </p:nvPr>
        </p:nvSpPr>
        <p:spPr/>
      </p:sp>
    </p:spTree>
    <p:extLst>
      <p:ext uri="{BB962C8B-B14F-4D97-AF65-F5344CB8AC3E}">
        <p14:creationId xmlns:p14="http://schemas.microsoft.com/office/powerpoint/2010/main" val="82154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7E3C6-C34E-BF93-BDB6-6D001439B1F3}"/>
              </a:ext>
            </a:extLst>
          </p:cNvPr>
          <p:cNvSpPr>
            <a:spLocks noGrp="1"/>
          </p:cNvSpPr>
          <p:nvPr>
            <p:ph type="title"/>
          </p:nvPr>
        </p:nvSpPr>
        <p:spPr/>
        <p:txBody>
          <a:bodyPr/>
          <a:lstStyle/>
          <a:p>
            <a:r>
              <a:rPr lang="en-US" dirty="0"/>
              <a:t>Where are the current WA Watersmart project areas?</a:t>
            </a:r>
          </a:p>
        </p:txBody>
      </p:sp>
      <p:pic>
        <p:nvPicPr>
          <p:cNvPr id="5" name="Picture Placeholder 4">
            <a:extLst>
              <a:ext uri="{FF2B5EF4-FFF2-40B4-BE49-F238E27FC236}">
                <a16:creationId xmlns:a16="http://schemas.microsoft.com/office/drawing/2014/main" id="{52FAECF2-78EF-EBCD-FF85-982D97C353B8}"/>
              </a:ext>
            </a:extLst>
          </p:cNvPr>
          <p:cNvPicPr>
            <a:picLocks noGrp="1" noChangeAspect="1"/>
          </p:cNvPicPr>
          <p:nvPr>
            <p:ph type="pic" sz="quarter" idx="13"/>
          </p:nvPr>
        </p:nvPicPr>
        <p:blipFill>
          <a:blip r:embed="rId3"/>
          <a:srcRect l="37035" r="37035"/>
          <a:stretch>
            <a:fillRect/>
          </a:stretch>
        </p:blipFill>
        <p:spPr>
          <a:prstGeom prst="rect">
            <a:avLst/>
          </a:prstGeom>
        </p:spPr>
      </p:pic>
    </p:spTree>
    <p:extLst>
      <p:ext uri="{BB962C8B-B14F-4D97-AF65-F5344CB8AC3E}">
        <p14:creationId xmlns:p14="http://schemas.microsoft.com/office/powerpoint/2010/main" val="200527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C97D286-C16A-0DAB-6812-D843B78D6715}"/>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l="30503" r="30503"/>
          <a:stretch>
            <a:fillRect/>
          </a:stretch>
        </p:blipFill>
        <p:spPr/>
      </p:pic>
      <p:pic>
        <p:nvPicPr>
          <p:cNvPr id="8" name="Picture 7">
            <a:extLst>
              <a:ext uri="{FF2B5EF4-FFF2-40B4-BE49-F238E27FC236}">
                <a16:creationId xmlns:a16="http://schemas.microsoft.com/office/drawing/2014/main" id="{7EFB9160-7311-ACEB-C5D6-F7DCA0C987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8439" y="1130693"/>
            <a:ext cx="7564244" cy="5727307"/>
          </a:xfrm>
          <a:prstGeom prst="rect">
            <a:avLst/>
          </a:prstGeom>
        </p:spPr>
      </p:pic>
    </p:spTree>
    <p:extLst>
      <p:ext uri="{BB962C8B-B14F-4D97-AF65-F5344CB8AC3E}">
        <p14:creationId xmlns:p14="http://schemas.microsoft.com/office/powerpoint/2010/main" val="357645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C97D286-C16A-0DAB-6812-D843B78D6715}"/>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l="30503" r="30503"/>
          <a:stretch>
            <a:fillRect/>
          </a:stretch>
        </p:blipFill>
        <p:spPr/>
      </p:pic>
      <p:pic>
        <p:nvPicPr>
          <p:cNvPr id="4" name="Picture 3">
            <a:extLst>
              <a:ext uri="{FF2B5EF4-FFF2-40B4-BE49-F238E27FC236}">
                <a16:creationId xmlns:a16="http://schemas.microsoft.com/office/drawing/2014/main" id="{45E65873-51B4-ACCC-6D87-CE10F341B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3854" y="1151204"/>
            <a:ext cx="8958146" cy="5706796"/>
          </a:xfrm>
          <a:prstGeom prst="rect">
            <a:avLst/>
          </a:prstGeom>
        </p:spPr>
      </p:pic>
      <p:sp>
        <p:nvSpPr>
          <p:cNvPr id="5" name="TextBox 4">
            <a:extLst>
              <a:ext uri="{FF2B5EF4-FFF2-40B4-BE49-F238E27FC236}">
                <a16:creationId xmlns:a16="http://schemas.microsoft.com/office/drawing/2014/main" id="{7C9764A8-66F8-80B1-1A4B-C522FE92D739}"/>
              </a:ext>
            </a:extLst>
          </p:cNvPr>
          <p:cNvSpPr txBox="1"/>
          <p:nvPr/>
        </p:nvSpPr>
        <p:spPr>
          <a:xfrm>
            <a:off x="245327" y="1151204"/>
            <a:ext cx="2442117" cy="1569660"/>
          </a:xfrm>
          <a:prstGeom prst="rect">
            <a:avLst/>
          </a:prstGeom>
          <a:noFill/>
        </p:spPr>
        <p:txBody>
          <a:bodyPr wrap="square" rtlCol="0">
            <a:spAutoFit/>
          </a:bodyPr>
          <a:lstStyle/>
          <a:p>
            <a:r>
              <a:rPr lang="en-US" sz="3200" dirty="0"/>
              <a:t>Whitestone Watersmart Project Area</a:t>
            </a:r>
          </a:p>
        </p:txBody>
      </p:sp>
      <p:graphicFrame>
        <p:nvGraphicFramePr>
          <p:cNvPr id="7" name="Table 6">
            <a:extLst>
              <a:ext uri="{FF2B5EF4-FFF2-40B4-BE49-F238E27FC236}">
                <a16:creationId xmlns:a16="http://schemas.microsoft.com/office/drawing/2014/main" id="{2B2B3811-C07D-2873-085C-9E977FA71940}"/>
              </a:ext>
            </a:extLst>
          </p:cNvPr>
          <p:cNvGraphicFramePr>
            <a:graphicFrameLocks noGrp="1"/>
          </p:cNvGraphicFramePr>
          <p:nvPr>
            <p:extLst>
              <p:ext uri="{D42A27DB-BD31-4B8C-83A1-F6EECF244321}">
                <p14:modId xmlns:p14="http://schemas.microsoft.com/office/powerpoint/2010/main" val="3393615574"/>
              </p:ext>
            </p:extLst>
          </p:nvPr>
        </p:nvGraphicFramePr>
        <p:xfrm>
          <a:off x="356839" y="2921337"/>
          <a:ext cx="2400300" cy="1312421"/>
        </p:xfrm>
        <a:graphic>
          <a:graphicData uri="http://schemas.openxmlformats.org/drawingml/2006/table">
            <a:tbl>
              <a:tblPr firstRow="1" firstCol="1" bandRow="1"/>
              <a:tblGrid>
                <a:gridCol w="971550">
                  <a:extLst>
                    <a:ext uri="{9D8B030D-6E8A-4147-A177-3AD203B41FA5}">
                      <a16:colId xmlns:a16="http://schemas.microsoft.com/office/drawing/2014/main" val="3828199316"/>
                    </a:ext>
                  </a:extLst>
                </a:gridCol>
                <a:gridCol w="1428750">
                  <a:extLst>
                    <a:ext uri="{9D8B030D-6E8A-4147-A177-3AD203B41FA5}">
                      <a16:colId xmlns:a16="http://schemas.microsoft.com/office/drawing/2014/main" val="1230931698"/>
                    </a:ext>
                  </a:extLst>
                </a:gridCol>
              </a:tblGrid>
              <a:tr h="0">
                <a:tc>
                  <a:txBody>
                    <a:bodyPr/>
                    <a:lstStyle/>
                    <a:p>
                      <a:pPr marL="0" marR="0" algn="l">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EQIP-WSI FA Funds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989764"/>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$900,000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38624"/>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$287,000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352847"/>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$423,000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089204"/>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928925"/>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482123"/>
                  </a:ext>
                </a:extLst>
              </a:tr>
            </a:tbl>
          </a:graphicData>
        </a:graphic>
      </p:graphicFrame>
    </p:spTree>
    <p:extLst>
      <p:ext uri="{BB962C8B-B14F-4D97-AF65-F5344CB8AC3E}">
        <p14:creationId xmlns:p14="http://schemas.microsoft.com/office/powerpoint/2010/main" val="237927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C97D286-C16A-0DAB-6812-D843B78D6715}"/>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l="30503" r="30503"/>
          <a:stretch>
            <a:fillRect/>
          </a:stretch>
        </p:blipFill>
        <p:spPr/>
      </p:pic>
      <p:sp>
        <p:nvSpPr>
          <p:cNvPr id="5" name="TextBox 4">
            <a:extLst>
              <a:ext uri="{FF2B5EF4-FFF2-40B4-BE49-F238E27FC236}">
                <a16:creationId xmlns:a16="http://schemas.microsoft.com/office/drawing/2014/main" id="{7C9764A8-66F8-80B1-1A4B-C522FE92D739}"/>
              </a:ext>
            </a:extLst>
          </p:cNvPr>
          <p:cNvSpPr txBox="1"/>
          <p:nvPr/>
        </p:nvSpPr>
        <p:spPr>
          <a:xfrm>
            <a:off x="211873" y="1152601"/>
            <a:ext cx="2966225" cy="1569660"/>
          </a:xfrm>
          <a:prstGeom prst="rect">
            <a:avLst/>
          </a:prstGeom>
          <a:noFill/>
        </p:spPr>
        <p:txBody>
          <a:bodyPr wrap="square" rtlCol="0">
            <a:spAutoFit/>
          </a:bodyPr>
          <a:lstStyle/>
          <a:p>
            <a:r>
              <a:rPr lang="en-US" sz="3200" dirty="0"/>
              <a:t>Kittitas Watersmart Project Area</a:t>
            </a:r>
          </a:p>
        </p:txBody>
      </p:sp>
      <p:pic>
        <p:nvPicPr>
          <p:cNvPr id="3" name="Picture 2">
            <a:extLst>
              <a:ext uri="{FF2B5EF4-FFF2-40B4-BE49-F238E27FC236}">
                <a16:creationId xmlns:a16="http://schemas.microsoft.com/office/drawing/2014/main" id="{38E4E375-8727-E69D-5935-31F43F60A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7307" y="1152601"/>
            <a:ext cx="8924693" cy="5705399"/>
          </a:xfrm>
          <a:prstGeom prst="rect">
            <a:avLst/>
          </a:prstGeom>
        </p:spPr>
      </p:pic>
      <p:graphicFrame>
        <p:nvGraphicFramePr>
          <p:cNvPr id="7" name="Table 6">
            <a:extLst>
              <a:ext uri="{FF2B5EF4-FFF2-40B4-BE49-F238E27FC236}">
                <a16:creationId xmlns:a16="http://schemas.microsoft.com/office/drawing/2014/main" id="{160FB8CB-65AC-8798-8D12-CBA17F8ED96B}"/>
              </a:ext>
            </a:extLst>
          </p:cNvPr>
          <p:cNvGraphicFramePr>
            <a:graphicFrameLocks noGrp="1"/>
          </p:cNvGraphicFramePr>
          <p:nvPr>
            <p:extLst>
              <p:ext uri="{D42A27DB-BD31-4B8C-83A1-F6EECF244321}">
                <p14:modId xmlns:p14="http://schemas.microsoft.com/office/powerpoint/2010/main" val="2410305893"/>
              </p:ext>
            </p:extLst>
          </p:nvPr>
        </p:nvGraphicFramePr>
        <p:xfrm>
          <a:off x="356839" y="2921337"/>
          <a:ext cx="2400300" cy="1312421"/>
        </p:xfrm>
        <a:graphic>
          <a:graphicData uri="http://schemas.openxmlformats.org/drawingml/2006/table">
            <a:tbl>
              <a:tblPr firstRow="1" firstCol="1" bandRow="1"/>
              <a:tblGrid>
                <a:gridCol w="971550">
                  <a:extLst>
                    <a:ext uri="{9D8B030D-6E8A-4147-A177-3AD203B41FA5}">
                      <a16:colId xmlns:a16="http://schemas.microsoft.com/office/drawing/2014/main" val="3828199316"/>
                    </a:ext>
                  </a:extLst>
                </a:gridCol>
                <a:gridCol w="1428750">
                  <a:extLst>
                    <a:ext uri="{9D8B030D-6E8A-4147-A177-3AD203B41FA5}">
                      <a16:colId xmlns:a16="http://schemas.microsoft.com/office/drawing/2014/main" val="1230931698"/>
                    </a:ext>
                  </a:extLst>
                </a:gridCol>
              </a:tblGrid>
              <a:tr h="0">
                <a:tc>
                  <a:txBody>
                    <a:bodyPr/>
                    <a:lstStyle/>
                    <a:p>
                      <a:pPr marL="0" marR="0" algn="l">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EQIP-WSI FA Funds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989764"/>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38624"/>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352847"/>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089204"/>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928925"/>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482123"/>
                  </a:ext>
                </a:extLst>
              </a:tr>
            </a:tbl>
          </a:graphicData>
        </a:graphic>
      </p:graphicFrame>
    </p:spTree>
    <p:extLst>
      <p:ext uri="{BB962C8B-B14F-4D97-AF65-F5344CB8AC3E}">
        <p14:creationId xmlns:p14="http://schemas.microsoft.com/office/powerpoint/2010/main" val="293271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C97D286-C16A-0DAB-6812-D843B78D6715}"/>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l="30503" r="30503"/>
          <a:stretch>
            <a:fillRect/>
          </a:stretch>
        </p:blipFill>
        <p:spPr/>
      </p:pic>
      <p:sp>
        <p:nvSpPr>
          <p:cNvPr id="5" name="TextBox 4">
            <a:extLst>
              <a:ext uri="{FF2B5EF4-FFF2-40B4-BE49-F238E27FC236}">
                <a16:creationId xmlns:a16="http://schemas.microsoft.com/office/drawing/2014/main" id="{7C9764A8-66F8-80B1-1A4B-C522FE92D739}"/>
              </a:ext>
            </a:extLst>
          </p:cNvPr>
          <p:cNvSpPr txBox="1"/>
          <p:nvPr/>
        </p:nvSpPr>
        <p:spPr>
          <a:xfrm>
            <a:off x="167269" y="1175384"/>
            <a:ext cx="4143017" cy="2062103"/>
          </a:xfrm>
          <a:prstGeom prst="rect">
            <a:avLst/>
          </a:prstGeom>
          <a:noFill/>
        </p:spPr>
        <p:txBody>
          <a:bodyPr wrap="square" rtlCol="0">
            <a:spAutoFit/>
          </a:bodyPr>
          <a:lstStyle/>
          <a:p>
            <a:r>
              <a:rPr lang="en-US" sz="3200" dirty="0"/>
              <a:t>Quincy Columbia Basin Irrigation District (QCBID) Watersmart Project Area</a:t>
            </a:r>
          </a:p>
        </p:txBody>
      </p:sp>
      <p:pic>
        <p:nvPicPr>
          <p:cNvPr id="4" name="Picture 3">
            <a:extLst>
              <a:ext uri="{FF2B5EF4-FFF2-40B4-BE49-F238E27FC236}">
                <a16:creationId xmlns:a16="http://schemas.microsoft.com/office/drawing/2014/main" id="{5089E3EB-951D-7F4B-35BB-AA99C05D58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5522" y="1175384"/>
            <a:ext cx="7871242" cy="5682615"/>
          </a:xfrm>
          <a:prstGeom prst="rect">
            <a:avLst/>
          </a:prstGeom>
        </p:spPr>
      </p:pic>
      <p:graphicFrame>
        <p:nvGraphicFramePr>
          <p:cNvPr id="7" name="Table 6">
            <a:extLst>
              <a:ext uri="{FF2B5EF4-FFF2-40B4-BE49-F238E27FC236}">
                <a16:creationId xmlns:a16="http://schemas.microsoft.com/office/drawing/2014/main" id="{8B00BCF1-18F3-496D-B6DB-36053CE5F35A}"/>
              </a:ext>
            </a:extLst>
          </p:cNvPr>
          <p:cNvGraphicFramePr>
            <a:graphicFrameLocks noGrp="1"/>
          </p:cNvGraphicFramePr>
          <p:nvPr>
            <p:extLst>
              <p:ext uri="{D42A27DB-BD31-4B8C-83A1-F6EECF244321}">
                <p14:modId xmlns:p14="http://schemas.microsoft.com/office/powerpoint/2010/main" val="1328862108"/>
              </p:ext>
            </p:extLst>
          </p:nvPr>
        </p:nvGraphicFramePr>
        <p:xfrm>
          <a:off x="301084" y="3237487"/>
          <a:ext cx="2430145" cy="1116714"/>
        </p:xfrm>
        <a:graphic>
          <a:graphicData uri="http://schemas.openxmlformats.org/drawingml/2006/table">
            <a:tbl>
              <a:tblPr firstRow="1" firstCol="1" bandRow="1"/>
              <a:tblGrid>
                <a:gridCol w="858643">
                  <a:extLst>
                    <a:ext uri="{9D8B030D-6E8A-4147-A177-3AD203B41FA5}">
                      <a16:colId xmlns:a16="http://schemas.microsoft.com/office/drawing/2014/main" val="3800349476"/>
                    </a:ext>
                  </a:extLst>
                </a:gridCol>
                <a:gridCol w="1571502">
                  <a:extLst>
                    <a:ext uri="{9D8B030D-6E8A-4147-A177-3AD203B41FA5}">
                      <a16:colId xmlns:a16="http://schemas.microsoft.com/office/drawing/2014/main" val="1741561132"/>
                    </a:ext>
                  </a:extLst>
                </a:gridCol>
              </a:tblGrid>
              <a:tr h="0">
                <a:tc>
                  <a:txBody>
                    <a:bodyPr/>
                    <a:lstStyle/>
                    <a:p>
                      <a:pPr marL="0" marR="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EQIP-WSI FA Funds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778499"/>
                  </a:ext>
                </a:extLst>
              </a:tr>
              <a:tr h="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925955"/>
                  </a:ext>
                </a:extLst>
              </a:tr>
              <a:tr h="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682331"/>
                  </a:ext>
                </a:extLst>
              </a:tr>
              <a:tr h="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250341"/>
                  </a:ext>
                </a:extLst>
              </a:tr>
              <a:tr h="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528538"/>
                  </a:ext>
                </a:extLst>
              </a:tr>
              <a:tr h="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2,200,000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111798"/>
                  </a:ext>
                </a:extLst>
              </a:tr>
            </a:tbl>
          </a:graphicData>
        </a:graphic>
      </p:graphicFrame>
    </p:spTree>
    <p:extLst>
      <p:ext uri="{BB962C8B-B14F-4D97-AF65-F5344CB8AC3E}">
        <p14:creationId xmlns:p14="http://schemas.microsoft.com/office/powerpoint/2010/main" val="3007592035"/>
      </p:ext>
    </p:extLst>
  </p:cSld>
  <p:clrMapOvr>
    <a:masterClrMapping/>
  </p:clrMapOvr>
</p:sld>
</file>

<file path=ppt/theme/theme1.xml><?xml version="1.0" encoding="utf-8"?>
<a:theme xmlns:a="http://schemas.openxmlformats.org/drawingml/2006/main" name="Master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5966</TotalTime>
  <Words>437</Words>
  <Application>Microsoft Office PowerPoint</Application>
  <PresentationFormat>Widescreen</PresentationFormat>
  <Paragraphs>67</Paragraphs>
  <Slides>11</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Gotham Black</vt:lpstr>
      <vt:lpstr>Gotham Bold</vt:lpstr>
      <vt:lpstr>Gotham Book</vt:lpstr>
      <vt:lpstr>Gotham Medium</vt:lpstr>
      <vt:lpstr>Gotham Ultra</vt:lpstr>
      <vt:lpstr>Public Sans Web</vt:lpstr>
      <vt:lpstr>Times New Roman</vt:lpstr>
      <vt:lpstr>Trebuchet MS</vt:lpstr>
      <vt:lpstr>Master Layout</vt:lpstr>
      <vt:lpstr>Watersmart in Washington</vt:lpstr>
      <vt:lpstr>What is EQIP-Watersmart?</vt:lpstr>
      <vt:lpstr>How can my Tribe or Conservation District get a EQIP Watersmart Project area in WA?</vt:lpstr>
      <vt:lpstr>PowerPoint Presentation</vt:lpstr>
      <vt:lpstr>Where are the current WA Watersmart project areas?</vt:lpstr>
      <vt:lpstr>PowerPoint Presentation</vt:lpstr>
      <vt:lpstr>PowerPoint Presentation</vt:lpstr>
      <vt:lpstr>PowerPoint Presentation</vt:lpstr>
      <vt:lpstr>PowerPoint Presentation</vt:lpstr>
      <vt:lpstr>What should I do if I’m interested in a new EQIP-WSI project area?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Cattlemens Presentation</dc:title>
  <dc:creator>Nathan Gallahan</dc:creator>
  <cp:lastModifiedBy>Griswold, Keith - FPAC-NRCS, WA</cp:lastModifiedBy>
  <cp:revision>63</cp:revision>
  <dcterms:created xsi:type="dcterms:W3CDTF">2020-11-24T17:27:00Z</dcterms:created>
  <dcterms:modified xsi:type="dcterms:W3CDTF">2023-04-06T14:32:03Z</dcterms:modified>
</cp:coreProperties>
</file>