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80" r:id="rId2"/>
    <p:sldId id="289" r:id="rId3"/>
    <p:sldId id="290" r:id="rId4"/>
    <p:sldId id="291" r:id="rId5"/>
    <p:sldId id="287" r:id="rId6"/>
    <p:sldId id="285" r:id="rId7"/>
  </p:sldIdLst>
  <p:sldSz cx="134112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79" userDrawn="1">
          <p15:clr>
            <a:srgbClr val="A4A3A4"/>
          </p15:clr>
        </p15:guide>
        <p15:guide id="2" pos="372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5" d="100"/>
          <a:sy n="35" d="100"/>
        </p:scale>
        <p:origin x="1373" y="34"/>
      </p:cViewPr>
      <p:guideLst>
        <p:guide orient="horz" pos="2879"/>
        <p:guide pos="37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3D81D9BA-509F-42F1-A098-EB79CA9AC3E5}" type="datetimeFigureOut">
              <a:rPr lang="en-US" smtClean="0"/>
              <a:t>10/28/2022</a:t>
            </a:fld>
            <a:endParaRPr lang="en-US"/>
          </a:p>
        </p:txBody>
      </p:sp>
      <p:sp>
        <p:nvSpPr>
          <p:cNvPr id="4" name="Slide Image Placeholder 3"/>
          <p:cNvSpPr>
            <a:spLocks noGrp="1" noRot="1" noChangeAspect="1"/>
          </p:cNvSpPr>
          <p:nvPr>
            <p:ph type="sldImg" idx="2"/>
          </p:nvPr>
        </p:nvSpPr>
        <p:spPr>
          <a:xfrm>
            <a:off x="1624013" y="1257300"/>
            <a:ext cx="4524375"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8B42684C-5626-4558-9DF3-C3A947057FA9}" type="slidenum">
              <a:rPr lang="en-US" smtClean="0"/>
              <a:t>‹#›</a:t>
            </a:fld>
            <a:endParaRPr lang="en-US"/>
          </a:p>
        </p:txBody>
      </p:sp>
    </p:spTree>
    <p:extLst>
      <p:ext uri="{BB962C8B-B14F-4D97-AF65-F5344CB8AC3E}">
        <p14:creationId xmlns:p14="http://schemas.microsoft.com/office/powerpoint/2010/main" val="824242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42684C-5626-4558-9DF3-C3A947057FA9}" type="slidenum">
              <a:rPr lang="en-US" smtClean="0"/>
              <a:t>1</a:t>
            </a:fld>
            <a:endParaRPr lang="en-US"/>
          </a:p>
        </p:txBody>
      </p:sp>
    </p:spTree>
    <p:extLst>
      <p:ext uri="{BB962C8B-B14F-4D97-AF65-F5344CB8AC3E}">
        <p14:creationId xmlns:p14="http://schemas.microsoft.com/office/powerpoint/2010/main" val="1814812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42684C-5626-4558-9DF3-C3A947057FA9}" type="slidenum">
              <a:rPr lang="en-US" smtClean="0"/>
              <a:t>2</a:t>
            </a:fld>
            <a:endParaRPr lang="en-US"/>
          </a:p>
        </p:txBody>
      </p:sp>
    </p:spTree>
    <p:extLst>
      <p:ext uri="{BB962C8B-B14F-4D97-AF65-F5344CB8AC3E}">
        <p14:creationId xmlns:p14="http://schemas.microsoft.com/office/powerpoint/2010/main" val="2364960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42684C-5626-4558-9DF3-C3A947057FA9}" type="slidenum">
              <a:rPr lang="en-US" smtClean="0"/>
              <a:t>3</a:t>
            </a:fld>
            <a:endParaRPr lang="en-US"/>
          </a:p>
        </p:txBody>
      </p:sp>
    </p:spTree>
    <p:extLst>
      <p:ext uri="{BB962C8B-B14F-4D97-AF65-F5344CB8AC3E}">
        <p14:creationId xmlns:p14="http://schemas.microsoft.com/office/powerpoint/2010/main" val="992670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42684C-5626-4558-9DF3-C3A947057FA9}" type="slidenum">
              <a:rPr lang="en-US" smtClean="0"/>
              <a:t>4</a:t>
            </a:fld>
            <a:endParaRPr lang="en-US"/>
          </a:p>
        </p:txBody>
      </p:sp>
    </p:spTree>
    <p:extLst>
      <p:ext uri="{BB962C8B-B14F-4D97-AF65-F5344CB8AC3E}">
        <p14:creationId xmlns:p14="http://schemas.microsoft.com/office/powerpoint/2010/main" val="1706027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42684C-5626-4558-9DF3-C3A947057FA9}" type="slidenum">
              <a:rPr lang="en-US" smtClean="0"/>
              <a:t>5</a:t>
            </a:fld>
            <a:endParaRPr lang="en-US"/>
          </a:p>
        </p:txBody>
      </p:sp>
    </p:spTree>
    <p:extLst>
      <p:ext uri="{BB962C8B-B14F-4D97-AF65-F5344CB8AC3E}">
        <p14:creationId xmlns:p14="http://schemas.microsoft.com/office/powerpoint/2010/main" val="918907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42684C-5626-4558-9DF3-C3A947057FA9}" type="slidenum">
              <a:rPr lang="en-US" smtClean="0"/>
              <a:t>6</a:t>
            </a:fld>
            <a:endParaRPr lang="en-US"/>
          </a:p>
        </p:txBody>
      </p:sp>
    </p:spTree>
    <p:extLst>
      <p:ext uri="{BB962C8B-B14F-4D97-AF65-F5344CB8AC3E}">
        <p14:creationId xmlns:p14="http://schemas.microsoft.com/office/powerpoint/2010/main" val="1823433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005840" y="3118108"/>
            <a:ext cx="11399520" cy="42319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011680" y="5632710"/>
            <a:ext cx="93878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950" b="0" i="0">
                <a:solidFill>
                  <a:srgbClr val="58595B"/>
                </a:solidFill>
                <a:latin typeface="Arial"/>
                <a:cs typeface="Arial"/>
              </a:defRPr>
            </a:lvl1pPr>
          </a:lstStyle>
          <a:p>
            <a:pPr marL="12699">
              <a:spcBef>
                <a:spcPts val="19"/>
              </a:spcBef>
            </a:pPr>
            <a:r>
              <a:rPr lang="en-US"/>
              <a:t>New </a:t>
            </a:r>
            <a:r>
              <a:rPr lang="en-US" spc="5"/>
              <a:t>Mexico </a:t>
            </a:r>
            <a:r>
              <a:rPr lang="en-US"/>
              <a:t>2019 </a:t>
            </a:r>
            <a:r>
              <a:rPr lang="en-US" spc="5"/>
              <a:t>Annual</a:t>
            </a:r>
            <a:r>
              <a:rPr lang="en-US" spc="-129"/>
              <a:t> </a:t>
            </a:r>
            <a:r>
              <a:rPr lang="en-US"/>
              <a:t>Report</a:t>
            </a:r>
            <a:endParaRPr lang="en-US"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10/28/2022</a:t>
            </a:fld>
            <a:endParaRPr lang="en-US"/>
          </a:p>
        </p:txBody>
      </p:sp>
      <p:sp>
        <p:nvSpPr>
          <p:cNvPr id="6" name="Holder 6"/>
          <p:cNvSpPr>
            <a:spLocks noGrp="1"/>
          </p:cNvSpPr>
          <p:nvPr>
            <p:ph type="sldNum" sz="quarter" idx="7"/>
          </p:nvPr>
        </p:nvSpPr>
        <p:spPr/>
        <p:txBody>
          <a:bodyPr lIns="0" tIns="0" rIns="0" bIns="0"/>
          <a:lstStyle>
            <a:lvl1pPr>
              <a:defRPr sz="950" b="1" i="0">
                <a:solidFill>
                  <a:srgbClr val="004685"/>
                </a:solidFill>
                <a:latin typeface="Arial"/>
                <a:cs typeface="Arial"/>
              </a:defRPr>
            </a:lvl1pPr>
          </a:lstStyle>
          <a:p>
            <a:pPr marL="38096">
              <a:spcBef>
                <a:spcPts val="10"/>
              </a:spcBef>
            </a:pPr>
            <a:fld id="{81D60167-4931-47E6-BA6A-407CBD079E47}" type="slidenum">
              <a:rPr lang="en-US" smtClean="0"/>
              <a:pPr marL="38096">
                <a:spcBef>
                  <a:spcPts val="10"/>
                </a:spcBef>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0" y="4"/>
            <a:ext cx="13411200" cy="423193"/>
          </a:xfrm>
        </p:spPr>
        <p:txBody>
          <a:bodyPr lIns="0" tIns="0" rIns="0" bIns="0"/>
          <a:lstStyle>
            <a:lvl1pPr>
              <a:defRPr sz="2750" b="0" i="1">
                <a:solidFill>
                  <a:schemeClr val="bg1"/>
                </a:solidFill>
                <a:latin typeface="Impact"/>
                <a:cs typeface="Impact"/>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defRPr sz="950" b="0" i="0">
                <a:solidFill>
                  <a:srgbClr val="58595B"/>
                </a:solidFill>
                <a:latin typeface="Arial"/>
                <a:cs typeface="Arial"/>
              </a:defRPr>
            </a:lvl1pPr>
          </a:lstStyle>
          <a:p>
            <a:pPr marL="12699">
              <a:spcBef>
                <a:spcPts val="19"/>
              </a:spcBef>
            </a:pPr>
            <a:r>
              <a:rPr lang="en-US"/>
              <a:t>New </a:t>
            </a:r>
            <a:r>
              <a:rPr lang="en-US" spc="5"/>
              <a:t>Mexico </a:t>
            </a:r>
            <a:r>
              <a:rPr lang="en-US"/>
              <a:t>2019 </a:t>
            </a:r>
            <a:r>
              <a:rPr lang="en-US" spc="5"/>
              <a:t>Annual</a:t>
            </a:r>
            <a:r>
              <a:rPr lang="en-US" spc="-129"/>
              <a:t> </a:t>
            </a:r>
            <a:r>
              <a:rPr lang="en-US"/>
              <a:t>Report</a:t>
            </a:r>
            <a:endParaRPr lang="en-US"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10/28/2022</a:t>
            </a:fld>
            <a:endParaRPr lang="en-US"/>
          </a:p>
        </p:txBody>
      </p:sp>
      <p:sp>
        <p:nvSpPr>
          <p:cNvPr id="6" name="Holder 6"/>
          <p:cNvSpPr>
            <a:spLocks noGrp="1"/>
          </p:cNvSpPr>
          <p:nvPr>
            <p:ph type="sldNum" sz="quarter" idx="7"/>
          </p:nvPr>
        </p:nvSpPr>
        <p:spPr/>
        <p:txBody>
          <a:bodyPr lIns="0" tIns="0" rIns="0" bIns="0"/>
          <a:lstStyle>
            <a:lvl1pPr>
              <a:defRPr sz="950" b="1" i="0">
                <a:solidFill>
                  <a:srgbClr val="004685"/>
                </a:solidFill>
                <a:latin typeface="Arial"/>
                <a:cs typeface="Arial"/>
              </a:defRPr>
            </a:lvl1pPr>
          </a:lstStyle>
          <a:p>
            <a:pPr marL="38096">
              <a:spcBef>
                <a:spcPts val="10"/>
              </a:spcBef>
            </a:pPr>
            <a:fld id="{81D60167-4931-47E6-BA6A-407CBD079E47}" type="slidenum">
              <a:rPr lang="en-US" smtClean="0"/>
              <a:pPr marL="38096">
                <a:spcBef>
                  <a:spcPts val="10"/>
                </a:spcBef>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0" y="4"/>
            <a:ext cx="13411200" cy="423193"/>
          </a:xfrm>
        </p:spPr>
        <p:txBody>
          <a:bodyPr lIns="0" tIns="0" rIns="0" bIns="0"/>
          <a:lstStyle>
            <a:lvl1pPr>
              <a:defRPr sz="2750" b="0" i="1">
                <a:solidFill>
                  <a:schemeClr val="bg1"/>
                </a:solidFill>
                <a:latin typeface="Impact"/>
                <a:cs typeface="Impact"/>
              </a:defRPr>
            </a:lvl1pPr>
          </a:lstStyle>
          <a:p>
            <a:endParaRPr/>
          </a:p>
        </p:txBody>
      </p:sp>
      <p:sp>
        <p:nvSpPr>
          <p:cNvPr id="3" name="Holder 3"/>
          <p:cNvSpPr>
            <a:spLocks noGrp="1"/>
          </p:cNvSpPr>
          <p:nvPr>
            <p:ph sz="half" idx="2"/>
          </p:nvPr>
        </p:nvSpPr>
        <p:spPr>
          <a:xfrm>
            <a:off x="670560" y="2313438"/>
            <a:ext cx="5833872"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906769" y="2313438"/>
            <a:ext cx="5833872"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950" b="0" i="0">
                <a:solidFill>
                  <a:srgbClr val="58595B"/>
                </a:solidFill>
                <a:latin typeface="Arial"/>
                <a:cs typeface="Arial"/>
              </a:defRPr>
            </a:lvl1pPr>
          </a:lstStyle>
          <a:p>
            <a:pPr marL="12699">
              <a:spcBef>
                <a:spcPts val="19"/>
              </a:spcBef>
            </a:pPr>
            <a:r>
              <a:rPr lang="en-US"/>
              <a:t>New </a:t>
            </a:r>
            <a:r>
              <a:rPr lang="en-US" spc="5"/>
              <a:t>Mexico </a:t>
            </a:r>
            <a:r>
              <a:rPr lang="en-US"/>
              <a:t>2019 </a:t>
            </a:r>
            <a:r>
              <a:rPr lang="en-US" spc="5"/>
              <a:t>Annual</a:t>
            </a:r>
            <a:r>
              <a:rPr lang="en-US" spc="-129"/>
              <a:t> </a:t>
            </a:r>
            <a:r>
              <a:rPr lang="en-US"/>
              <a:t>Report</a:t>
            </a:r>
            <a:endParaRPr lang="en-US"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10/28/2022</a:t>
            </a:fld>
            <a:endParaRPr lang="en-US"/>
          </a:p>
        </p:txBody>
      </p:sp>
      <p:sp>
        <p:nvSpPr>
          <p:cNvPr id="7" name="Holder 7"/>
          <p:cNvSpPr>
            <a:spLocks noGrp="1"/>
          </p:cNvSpPr>
          <p:nvPr>
            <p:ph type="sldNum" sz="quarter" idx="7"/>
          </p:nvPr>
        </p:nvSpPr>
        <p:spPr/>
        <p:txBody>
          <a:bodyPr lIns="0" tIns="0" rIns="0" bIns="0"/>
          <a:lstStyle>
            <a:lvl1pPr>
              <a:defRPr sz="950" b="1" i="0">
                <a:solidFill>
                  <a:srgbClr val="004685"/>
                </a:solidFill>
                <a:latin typeface="Arial"/>
                <a:cs typeface="Arial"/>
              </a:defRPr>
            </a:lvl1pPr>
          </a:lstStyle>
          <a:p>
            <a:pPr marL="38096">
              <a:spcBef>
                <a:spcPts val="10"/>
              </a:spcBef>
            </a:pPr>
            <a:fld id="{81D60167-4931-47E6-BA6A-407CBD079E47}" type="slidenum">
              <a:rPr lang="en-US" smtClean="0"/>
              <a:pPr marL="38096">
                <a:spcBef>
                  <a:spcPts val="10"/>
                </a:spcBef>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0" y="4"/>
            <a:ext cx="13411200" cy="423193"/>
          </a:xfrm>
        </p:spPr>
        <p:txBody>
          <a:bodyPr lIns="0" tIns="0" rIns="0" bIns="0"/>
          <a:lstStyle>
            <a:lvl1pPr>
              <a:defRPr sz="2750" b="0" i="1">
                <a:solidFill>
                  <a:schemeClr val="bg1"/>
                </a:solidFill>
                <a:latin typeface="Impact"/>
                <a:cs typeface="Impact"/>
              </a:defRPr>
            </a:lvl1pPr>
          </a:lstStyle>
          <a:p>
            <a:endParaRPr/>
          </a:p>
        </p:txBody>
      </p:sp>
      <p:sp>
        <p:nvSpPr>
          <p:cNvPr id="3" name="Holder 3"/>
          <p:cNvSpPr>
            <a:spLocks noGrp="1"/>
          </p:cNvSpPr>
          <p:nvPr>
            <p:ph type="ftr" sz="quarter" idx="5"/>
          </p:nvPr>
        </p:nvSpPr>
        <p:spPr/>
        <p:txBody>
          <a:bodyPr lIns="0" tIns="0" rIns="0" bIns="0"/>
          <a:lstStyle>
            <a:lvl1pPr>
              <a:defRPr sz="950" b="0" i="0">
                <a:solidFill>
                  <a:srgbClr val="58595B"/>
                </a:solidFill>
                <a:latin typeface="Arial"/>
                <a:cs typeface="Arial"/>
              </a:defRPr>
            </a:lvl1pPr>
          </a:lstStyle>
          <a:p>
            <a:pPr marL="12699">
              <a:spcBef>
                <a:spcPts val="19"/>
              </a:spcBef>
            </a:pPr>
            <a:r>
              <a:rPr lang="en-US"/>
              <a:t>New </a:t>
            </a:r>
            <a:r>
              <a:rPr lang="en-US" spc="5"/>
              <a:t>Mexico </a:t>
            </a:r>
            <a:r>
              <a:rPr lang="en-US"/>
              <a:t>2019 </a:t>
            </a:r>
            <a:r>
              <a:rPr lang="en-US" spc="5"/>
              <a:t>Annual</a:t>
            </a:r>
            <a:r>
              <a:rPr lang="en-US" spc="-129"/>
              <a:t> </a:t>
            </a:r>
            <a:r>
              <a:rPr lang="en-US"/>
              <a:t>Report</a:t>
            </a:r>
            <a:endParaRPr lang="en-US"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10/28/2022</a:t>
            </a:fld>
            <a:endParaRPr lang="en-US"/>
          </a:p>
        </p:txBody>
      </p:sp>
      <p:sp>
        <p:nvSpPr>
          <p:cNvPr id="5" name="Holder 5"/>
          <p:cNvSpPr>
            <a:spLocks noGrp="1"/>
          </p:cNvSpPr>
          <p:nvPr>
            <p:ph type="sldNum" sz="quarter" idx="7"/>
          </p:nvPr>
        </p:nvSpPr>
        <p:spPr/>
        <p:txBody>
          <a:bodyPr lIns="0" tIns="0" rIns="0" bIns="0"/>
          <a:lstStyle>
            <a:lvl1pPr>
              <a:defRPr sz="950" b="1" i="0">
                <a:solidFill>
                  <a:srgbClr val="004685"/>
                </a:solidFill>
                <a:latin typeface="Arial"/>
                <a:cs typeface="Arial"/>
              </a:defRPr>
            </a:lvl1pPr>
          </a:lstStyle>
          <a:p>
            <a:pPr marL="38096">
              <a:spcBef>
                <a:spcPts val="10"/>
              </a:spcBef>
            </a:pPr>
            <a:fld id="{81D60167-4931-47E6-BA6A-407CBD079E47}" type="slidenum">
              <a:rPr lang="en-US" smtClean="0"/>
              <a:pPr marL="38096">
                <a:spcBef>
                  <a:spcPts val="10"/>
                </a:spcBef>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950" b="0" i="0">
                <a:solidFill>
                  <a:srgbClr val="58595B"/>
                </a:solidFill>
                <a:latin typeface="Arial"/>
                <a:cs typeface="Arial"/>
              </a:defRPr>
            </a:lvl1pPr>
          </a:lstStyle>
          <a:p>
            <a:pPr marL="12699">
              <a:spcBef>
                <a:spcPts val="19"/>
              </a:spcBef>
            </a:pPr>
            <a:r>
              <a:rPr lang="en-US"/>
              <a:t>New </a:t>
            </a:r>
            <a:r>
              <a:rPr lang="en-US" spc="5"/>
              <a:t>Mexico </a:t>
            </a:r>
            <a:r>
              <a:rPr lang="en-US"/>
              <a:t>2019 </a:t>
            </a:r>
            <a:r>
              <a:rPr lang="en-US" spc="5"/>
              <a:t>Annual</a:t>
            </a:r>
            <a:r>
              <a:rPr lang="en-US" spc="-129"/>
              <a:t> </a:t>
            </a:r>
            <a:r>
              <a:rPr lang="en-US"/>
              <a:t>Report</a:t>
            </a:r>
            <a:endParaRPr lang="en-US"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10/28/2022</a:t>
            </a:fld>
            <a:endParaRPr lang="en-US"/>
          </a:p>
        </p:txBody>
      </p:sp>
      <p:sp>
        <p:nvSpPr>
          <p:cNvPr id="4" name="Holder 4"/>
          <p:cNvSpPr>
            <a:spLocks noGrp="1"/>
          </p:cNvSpPr>
          <p:nvPr>
            <p:ph type="sldNum" sz="quarter" idx="7"/>
          </p:nvPr>
        </p:nvSpPr>
        <p:spPr/>
        <p:txBody>
          <a:bodyPr lIns="0" tIns="0" rIns="0" bIns="0"/>
          <a:lstStyle>
            <a:lvl1pPr>
              <a:defRPr sz="950" b="1" i="0">
                <a:solidFill>
                  <a:srgbClr val="004685"/>
                </a:solidFill>
                <a:latin typeface="Arial"/>
                <a:cs typeface="Arial"/>
              </a:defRPr>
            </a:lvl1pPr>
          </a:lstStyle>
          <a:p>
            <a:pPr marL="38096">
              <a:spcBef>
                <a:spcPts val="10"/>
              </a:spcBef>
            </a:pPr>
            <a:fld id="{81D60167-4931-47E6-BA6A-407CBD079E47}" type="slidenum">
              <a:rPr lang="en-US" smtClean="0"/>
              <a:pPr marL="38096">
                <a:spcBef>
                  <a:spcPts val="10"/>
                </a:spcBef>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788889" y="9510601"/>
            <a:ext cx="575235" cy="168275"/>
          </a:xfrm>
          <a:custGeom>
            <a:avLst/>
            <a:gdLst/>
            <a:ahLst/>
            <a:cxnLst/>
            <a:rect l="l" t="t" r="r" b="b"/>
            <a:pathLst>
              <a:path w="333375" h="168275">
                <a:moveTo>
                  <a:pt x="333159" y="0"/>
                </a:moveTo>
                <a:lnTo>
                  <a:pt x="294474" y="0"/>
                </a:lnTo>
                <a:lnTo>
                  <a:pt x="294474" y="1130"/>
                </a:lnTo>
                <a:lnTo>
                  <a:pt x="284409" y="50874"/>
                </a:lnTo>
                <a:lnTo>
                  <a:pt x="256974" y="91538"/>
                </a:lnTo>
                <a:lnTo>
                  <a:pt x="216315" y="118977"/>
                </a:lnTo>
                <a:lnTo>
                  <a:pt x="166573" y="129044"/>
                </a:lnTo>
                <a:lnTo>
                  <a:pt x="116831" y="118977"/>
                </a:lnTo>
                <a:lnTo>
                  <a:pt x="76171" y="91538"/>
                </a:lnTo>
                <a:lnTo>
                  <a:pt x="48737" y="50874"/>
                </a:lnTo>
                <a:lnTo>
                  <a:pt x="38671" y="1130"/>
                </a:lnTo>
                <a:lnTo>
                  <a:pt x="38671" y="0"/>
                </a:lnTo>
                <a:lnTo>
                  <a:pt x="1130" y="0"/>
                </a:lnTo>
                <a:lnTo>
                  <a:pt x="0" y="0"/>
                </a:lnTo>
                <a:lnTo>
                  <a:pt x="0" y="1130"/>
                </a:lnTo>
                <a:lnTo>
                  <a:pt x="5959" y="45365"/>
                </a:lnTo>
                <a:lnTo>
                  <a:pt x="22772" y="85145"/>
                </a:lnTo>
                <a:lnTo>
                  <a:pt x="48839" y="118870"/>
                </a:lnTo>
                <a:lnTo>
                  <a:pt x="82561" y="144940"/>
                </a:lnTo>
                <a:lnTo>
                  <a:pt x="122338" y="161755"/>
                </a:lnTo>
                <a:lnTo>
                  <a:pt x="166573" y="167716"/>
                </a:lnTo>
                <a:lnTo>
                  <a:pt x="210804" y="161755"/>
                </a:lnTo>
                <a:lnTo>
                  <a:pt x="250582" y="144940"/>
                </a:lnTo>
                <a:lnTo>
                  <a:pt x="284308" y="118870"/>
                </a:lnTo>
                <a:lnTo>
                  <a:pt x="310380" y="85145"/>
                </a:lnTo>
                <a:lnTo>
                  <a:pt x="327197" y="45365"/>
                </a:lnTo>
                <a:lnTo>
                  <a:pt x="333159" y="1130"/>
                </a:lnTo>
                <a:lnTo>
                  <a:pt x="333159" y="0"/>
                </a:lnTo>
                <a:close/>
              </a:path>
            </a:pathLst>
          </a:custGeom>
          <a:solidFill>
            <a:srgbClr val="9ACA3C"/>
          </a:solidFill>
        </p:spPr>
        <p:txBody>
          <a:bodyPr wrap="square" lIns="0" tIns="0" rIns="0" bIns="0" rtlCol="0"/>
          <a:lstStyle/>
          <a:p>
            <a:endParaRPr sz="1800"/>
          </a:p>
        </p:txBody>
      </p:sp>
      <p:sp>
        <p:nvSpPr>
          <p:cNvPr id="17" name="bg object 17"/>
          <p:cNvSpPr/>
          <p:nvPr/>
        </p:nvSpPr>
        <p:spPr>
          <a:xfrm>
            <a:off x="894791" y="9340607"/>
            <a:ext cx="364862" cy="275590"/>
          </a:xfrm>
          <a:custGeom>
            <a:avLst/>
            <a:gdLst/>
            <a:ahLst/>
            <a:cxnLst/>
            <a:rect l="l" t="t" r="r" b="b"/>
            <a:pathLst>
              <a:path w="211454" h="275590">
                <a:moveTo>
                  <a:pt x="126098" y="0"/>
                </a:moveTo>
                <a:lnTo>
                  <a:pt x="85013" y="0"/>
                </a:lnTo>
                <a:lnTo>
                  <a:pt x="10008" y="131241"/>
                </a:lnTo>
                <a:lnTo>
                  <a:pt x="7452" y="136640"/>
                </a:lnTo>
                <a:lnTo>
                  <a:pt x="4052" y="146005"/>
                </a:lnTo>
                <a:lnTo>
                  <a:pt x="1122" y="157710"/>
                </a:lnTo>
                <a:lnTo>
                  <a:pt x="0" y="170065"/>
                </a:lnTo>
                <a:lnTo>
                  <a:pt x="8575" y="211307"/>
                </a:lnTo>
                <a:lnTo>
                  <a:pt x="30826" y="244633"/>
                </a:lnTo>
                <a:lnTo>
                  <a:pt x="63654" y="266920"/>
                </a:lnTo>
                <a:lnTo>
                  <a:pt x="103962" y="275043"/>
                </a:lnTo>
                <a:lnTo>
                  <a:pt x="105194" y="275018"/>
                </a:lnTo>
                <a:lnTo>
                  <a:pt x="107275" y="275018"/>
                </a:lnTo>
                <a:lnTo>
                  <a:pt x="147454" y="266920"/>
                </a:lnTo>
                <a:lnTo>
                  <a:pt x="180289" y="244633"/>
                </a:lnTo>
                <a:lnTo>
                  <a:pt x="186410" y="235470"/>
                </a:lnTo>
                <a:lnTo>
                  <a:pt x="103987" y="235470"/>
                </a:lnTo>
                <a:lnTo>
                  <a:pt x="78787" y="230314"/>
                </a:lnTo>
                <a:lnTo>
                  <a:pt x="58180" y="216265"/>
                </a:lnTo>
                <a:lnTo>
                  <a:pt x="44271" y="195447"/>
                </a:lnTo>
                <a:lnTo>
                  <a:pt x="39166" y="169989"/>
                </a:lnTo>
                <a:lnTo>
                  <a:pt x="39967" y="161549"/>
                </a:lnTo>
                <a:lnTo>
                  <a:pt x="42030" y="153608"/>
                </a:lnTo>
                <a:lnTo>
                  <a:pt x="44850" y="146336"/>
                </a:lnTo>
                <a:lnTo>
                  <a:pt x="47934" y="139890"/>
                </a:lnTo>
                <a:lnTo>
                  <a:pt x="105562" y="42316"/>
                </a:lnTo>
                <a:lnTo>
                  <a:pt x="150286" y="42316"/>
                </a:lnTo>
                <a:lnTo>
                  <a:pt x="126098" y="0"/>
                </a:lnTo>
                <a:close/>
              </a:path>
              <a:path w="211454" h="275590">
                <a:moveTo>
                  <a:pt x="107275" y="275018"/>
                </a:moveTo>
                <a:lnTo>
                  <a:pt x="105194" y="275018"/>
                </a:lnTo>
                <a:lnTo>
                  <a:pt x="107149" y="275043"/>
                </a:lnTo>
                <a:close/>
              </a:path>
              <a:path w="211454" h="275590">
                <a:moveTo>
                  <a:pt x="150286" y="42316"/>
                </a:moveTo>
                <a:lnTo>
                  <a:pt x="105562" y="42316"/>
                </a:lnTo>
                <a:lnTo>
                  <a:pt x="163206" y="139941"/>
                </a:lnTo>
                <a:lnTo>
                  <a:pt x="166267" y="146345"/>
                </a:lnTo>
                <a:lnTo>
                  <a:pt x="169081" y="153616"/>
                </a:lnTo>
                <a:lnTo>
                  <a:pt x="171136" y="161557"/>
                </a:lnTo>
                <a:lnTo>
                  <a:pt x="171932" y="169989"/>
                </a:lnTo>
                <a:lnTo>
                  <a:pt x="166833" y="195447"/>
                </a:lnTo>
                <a:lnTo>
                  <a:pt x="152933" y="216265"/>
                </a:lnTo>
                <a:lnTo>
                  <a:pt x="132327" y="230314"/>
                </a:lnTo>
                <a:lnTo>
                  <a:pt x="107111" y="235470"/>
                </a:lnTo>
                <a:lnTo>
                  <a:pt x="186410" y="235470"/>
                </a:lnTo>
                <a:lnTo>
                  <a:pt x="202551" y="211307"/>
                </a:lnTo>
                <a:lnTo>
                  <a:pt x="211137" y="170065"/>
                </a:lnTo>
                <a:lnTo>
                  <a:pt x="210002" y="157695"/>
                </a:lnTo>
                <a:lnTo>
                  <a:pt x="207075" y="146005"/>
                </a:lnTo>
                <a:lnTo>
                  <a:pt x="203671" y="136634"/>
                </a:lnTo>
                <a:lnTo>
                  <a:pt x="201102" y="131216"/>
                </a:lnTo>
                <a:lnTo>
                  <a:pt x="150286" y="42316"/>
                </a:lnTo>
                <a:close/>
              </a:path>
            </a:pathLst>
          </a:custGeom>
          <a:solidFill>
            <a:srgbClr val="00ABC0"/>
          </a:solidFill>
        </p:spPr>
        <p:txBody>
          <a:bodyPr wrap="square" lIns="0" tIns="0" rIns="0" bIns="0" rtlCol="0"/>
          <a:lstStyle/>
          <a:p>
            <a:endParaRPr sz="1800"/>
          </a:p>
        </p:txBody>
      </p:sp>
      <p:sp>
        <p:nvSpPr>
          <p:cNvPr id="2" name="Holder 2"/>
          <p:cNvSpPr>
            <a:spLocks noGrp="1"/>
          </p:cNvSpPr>
          <p:nvPr>
            <p:ph type="title"/>
          </p:nvPr>
        </p:nvSpPr>
        <p:spPr>
          <a:xfrm>
            <a:off x="0" y="4"/>
            <a:ext cx="13411200" cy="423193"/>
          </a:xfrm>
          <a:prstGeom prst="rect">
            <a:avLst/>
          </a:prstGeom>
        </p:spPr>
        <p:txBody>
          <a:bodyPr wrap="square" lIns="0" tIns="0" rIns="0" bIns="0">
            <a:spAutoFit/>
          </a:bodyPr>
          <a:lstStyle>
            <a:lvl1pPr>
              <a:defRPr sz="2750" b="0" i="1">
                <a:solidFill>
                  <a:schemeClr val="bg1"/>
                </a:solidFill>
                <a:latin typeface="Impact"/>
                <a:cs typeface="Impact"/>
              </a:defRPr>
            </a:lvl1pPr>
          </a:lstStyle>
          <a:p>
            <a:endParaRPr/>
          </a:p>
        </p:txBody>
      </p:sp>
      <p:sp>
        <p:nvSpPr>
          <p:cNvPr id="3" name="Holder 3"/>
          <p:cNvSpPr>
            <a:spLocks noGrp="1"/>
          </p:cNvSpPr>
          <p:nvPr>
            <p:ph type="body" idx="1"/>
          </p:nvPr>
        </p:nvSpPr>
        <p:spPr>
          <a:xfrm>
            <a:off x="788895" y="4430039"/>
            <a:ext cx="11844369" cy="27699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1625573" y="9456164"/>
            <a:ext cx="3107366" cy="146194"/>
          </a:xfrm>
          <a:prstGeom prst="rect">
            <a:avLst/>
          </a:prstGeom>
        </p:spPr>
        <p:txBody>
          <a:bodyPr wrap="square" lIns="0" tIns="0" rIns="0" bIns="0">
            <a:spAutoFit/>
          </a:bodyPr>
          <a:lstStyle>
            <a:lvl1pPr>
              <a:defRPr sz="950" b="0" i="0">
                <a:solidFill>
                  <a:srgbClr val="58595B"/>
                </a:solidFill>
                <a:latin typeface="Arial"/>
                <a:cs typeface="Arial"/>
              </a:defRPr>
            </a:lvl1pPr>
          </a:lstStyle>
          <a:p>
            <a:pPr marL="12699">
              <a:spcBef>
                <a:spcPts val="19"/>
              </a:spcBef>
            </a:pPr>
            <a:r>
              <a:rPr lang="en-US"/>
              <a:t>New </a:t>
            </a:r>
            <a:r>
              <a:rPr lang="en-US" spc="5"/>
              <a:t>Mexico </a:t>
            </a:r>
            <a:r>
              <a:rPr lang="en-US"/>
              <a:t>2019 </a:t>
            </a:r>
            <a:r>
              <a:rPr lang="en-US" spc="5"/>
              <a:t>Annual</a:t>
            </a:r>
            <a:r>
              <a:rPr lang="en-US" spc="-129"/>
              <a:t> </a:t>
            </a:r>
            <a:r>
              <a:rPr lang="en-US"/>
              <a:t>Report</a:t>
            </a:r>
            <a:endParaRPr lang="en-US" dirty="0"/>
          </a:p>
        </p:txBody>
      </p:sp>
      <p:sp>
        <p:nvSpPr>
          <p:cNvPr id="5" name="Holder 5"/>
          <p:cNvSpPr>
            <a:spLocks noGrp="1"/>
          </p:cNvSpPr>
          <p:nvPr>
            <p:ph type="dt" sz="half" idx="6"/>
          </p:nvPr>
        </p:nvSpPr>
        <p:spPr>
          <a:xfrm>
            <a:off x="670560" y="9354318"/>
            <a:ext cx="3084576"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10/28/2022</a:t>
            </a:fld>
            <a:endParaRPr lang="en-US"/>
          </a:p>
        </p:txBody>
      </p:sp>
      <p:sp>
        <p:nvSpPr>
          <p:cNvPr id="6" name="Holder 6"/>
          <p:cNvSpPr>
            <a:spLocks noGrp="1"/>
          </p:cNvSpPr>
          <p:nvPr>
            <p:ph type="sldNum" sz="quarter" idx="7"/>
          </p:nvPr>
        </p:nvSpPr>
        <p:spPr>
          <a:xfrm>
            <a:off x="12025224" y="9456391"/>
            <a:ext cx="363768" cy="146194"/>
          </a:xfrm>
          <a:prstGeom prst="rect">
            <a:avLst/>
          </a:prstGeom>
        </p:spPr>
        <p:txBody>
          <a:bodyPr wrap="square" lIns="0" tIns="0" rIns="0" bIns="0">
            <a:spAutoFit/>
          </a:bodyPr>
          <a:lstStyle>
            <a:lvl1pPr>
              <a:defRPr sz="950" b="1" i="0">
                <a:solidFill>
                  <a:srgbClr val="004685"/>
                </a:solidFill>
                <a:latin typeface="Arial"/>
                <a:cs typeface="Arial"/>
              </a:defRPr>
            </a:lvl1pPr>
          </a:lstStyle>
          <a:p>
            <a:pPr marL="38096">
              <a:spcBef>
                <a:spcPts val="10"/>
              </a:spcBef>
            </a:pPr>
            <a:fld id="{81D60167-4931-47E6-BA6A-407CBD079E47}" type="slidenum">
              <a:rPr lang="en-US" smtClean="0"/>
              <a:pPr marL="38096">
                <a:spcBef>
                  <a:spcPts val="10"/>
                </a:spcBef>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152">
        <a:defRPr>
          <a:latin typeface="+mn-lt"/>
          <a:ea typeface="+mn-ea"/>
          <a:cs typeface="+mn-cs"/>
        </a:defRPr>
      </a:lvl2pPr>
      <a:lvl3pPr marL="914305">
        <a:defRPr>
          <a:latin typeface="+mn-lt"/>
          <a:ea typeface="+mn-ea"/>
          <a:cs typeface="+mn-cs"/>
        </a:defRPr>
      </a:lvl3pPr>
      <a:lvl4pPr marL="1371457">
        <a:defRPr>
          <a:latin typeface="+mn-lt"/>
          <a:ea typeface="+mn-ea"/>
          <a:cs typeface="+mn-cs"/>
        </a:defRPr>
      </a:lvl4pPr>
      <a:lvl5pPr marL="1828611">
        <a:defRPr>
          <a:latin typeface="+mn-lt"/>
          <a:ea typeface="+mn-ea"/>
          <a:cs typeface="+mn-cs"/>
        </a:defRPr>
      </a:lvl5pPr>
      <a:lvl6pPr marL="2285763">
        <a:defRPr>
          <a:latin typeface="+mn-lt"/>
          <a:ea typeface="+mn-ea"/>
          <a:cs typeface="+mn-cs"/>
        </a:defRPr>
      </a:lvl6pPr>
      <a:lvl7pPr marL="2742916">
        <a:defRPr>
          <a:latin typeface="+mn-lt"/>
          <a:ea typeface="+mn-ea"/>
          <a:cs typeface="+mn-cs"/>
        </a:defRPr>
      </a:lvl7pPr>
      <a:lvl8pPr marL="3200068">
        <a:defRPr>
          <a:latin typeface="+mn-lt"/>
          <a:ea typeface="+mn-ea"/>
          <a:cs typeface="+mn-cs"/>
        </a:defRPr>
      </a:lvl8pPr>
      <a:lvl9pPr marL="3657222">
        <a:defRPr>
          <a:latin typeface="+mn-lt"/>
          <a:ea typeface="+mn-ea"/>
          <a:cs typeface="+mn-cs"/>
        </a:defRPr>
      </a:lvl9pPr>
    </p:bodyStyle>
    <p:otherStyle>
      <a:lvl1pPr marL="0">
        <a:defRPr>
          <a:latin typeface="+mn-lt"/>
          <a:ea typeface="+mn-ea"/>
          <a:cs typeface="+mn-cs"/>
        </a:defRPr>
      </a:lvl1pPr>
      <a:lvl2pPr marL="457152">
        <a:defRPr>
          <a:latin typeface="+mn-lt"/>
          <a:ea typeface="+mn-ea"/>
          <a:cs typeface="+mn-cs"/>
        </a:defRPr>
      </a:lvl2pPr>
      <a:lvl3pPr marL="914305">
        <a:defRPr>
          <a:latin typeface="+mn-lt"/>
          <a:ea typeface="+mn-ea"/>
          <a:cs typeface="+mn-cs"/>
        </a:defRPr>
      </a:lvl3pPr>
      <a:lvl4pPr marL="1371457">
        <a:defRPr>
          <a:latin typeface="+mn-lt"/>
          <a:ea typeface="+mn-ea"/>
          <a:cs typeface="+mn-cs"/>
        </a:defRPr>
      </a:lvl4pPr>
      <a:lvl5pPr marL="1828611">
        <a:defRPr>
          <a:latin typeface="+mn-lt"/>
          <a:ea typeface="+mn-ea"/>
          <a:cs typeface="+mn-cs"/>
        </a:defRPr>
      </a:lvl5pPr>
      <a:lvl6pPr marL="2285763">
        <a:defRPr>
          <a:latin typeface="+mn-lt"/>
          <a:ea typeface="+mn-ea"/>
          <a:cs typeface="+mn-cs"/>
        </a:defRPr>
      </a:lvl6pPr>
      <a:lvl7pPr marL="2742916">
        <a:defRPr>
          <a:latin typeface="+mn-lt"/>
          <a:ea typeface="+mn-ea"/>
          <a:cs typeface="+mn-cs"/>
        </a:defRPr>
      </a:lvl7pPr>
      <a:lvl8pPr marL="3200068">
        <a:defRPr>
          <a:latin typeface="+mn-lt"/>
          <a:ea typeface="+mn-ea"/>
          <a:cs typeface="+mn-cs"/>
        </a:defRPr>
      </a:lvl8pPr>
      <a:lvl9pPr marL="3657222">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s://gcc02.safelinks.protection.outlook.com/?url=http%3A%2F%2Fwww.grants.gov%2F&amp;data=02%7C01%7C%7C50818f3717664045dc8a08d86fbc7421%7Ced5b36e701ee4ebc867ee03cfa0d4697%7C0%7C0%7C637382202480634711&amp;sdata=%2F1LOeDyQuQj23tvADYyd5Q%2BBwS%2BAxU%2BdAZQvwinX20o%3D&amp;reserved=0" TargetMode="Externa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www.nrcs.usda.gov/wps/portal/nrcs/main/national/programs/financial/rcpp/" TargetMode="Externa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s://www.nrcs.usda.gov/wps/portal/nrcs/detail/national/programs/financial/rcpp/?cid=nrcseprd1477816" TargetMode="Externa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a:spLocks noGrp="1"/>
          </p:cNvSpPr>
          <p:nvPr>
            <p:ph type="title"/>
          </p:nvPr>
        </p:nvSpPr>
        <p:spPr>
          <a:xfrm>
            <a:off x="197225" y="2"/>
            <a:ext cx="13016753" cy="405239"/>
          </a:xfrm>
          <a:prstGeom prst="rect">
            <a:avLst/>
          </a:prstGeom>
        </p:spPr>
        <p:txBody>
          <a:bodyPr vert="horz" wrap="square" lIns="0" tIns="7620" rIns="0" bIns="0" rtlCol="0">
            <a:spAutoFit/>
          </a:bodyPr>
          <a:lstStyle/>
          <a:p>
            <a:pPr marL="5087093" marR="448263" indent="-864145" algn="r">
              <a:lnSpc>
                <a:spcPts val="3120"/>
              </a:lnSpc>
              <a:spcBef>
                <a:spcPts val="60"/>
              </a:spcBef>
            </a:pPr>
            <a:r>
              <a:rPr lang="en-US" sz="2650" spc="-25" dirty="0"/>
              <a:t>			         </a:t>
            </a:r>
            <a:r>
              <a:rPr sz="2800" spc="-30" dirty="0"/>
              <a:t>PROGRAMS</a:t>
            </a:r>
            <a:endParaRPr sz="2650" dirty="0"/>
          </a:p>
        </p:txBody>
      </p:sp>
      <p:sp>
        <p:nvSpPr>
          <p:cNvPr id="11" name="object 11"/>
          <p:cNvSpPr txBox="1">
            <a:spLocks noGrp="1"/>
          </p:cNvSpPr>
          <p:nvPr>
            <p:ph type="sldNum" sz="quarter" idx="7"/>
          </p:nvPr>
        </p:nvSpPr>
        <p:spPr>
          <a:xfrm>
            <a:off x="12627089" y="9525000"/>
            <a:ext cx="272826" cy="247504"/>
          </a:xfrm>
          <a:prstGeom prst="rect">
            <a:avLst/>
          </a:prstGeom>
        </p:spPr>
        <p:txBody>
          <a:bodyPr vert="horz" wrap="square" lIns="0" tIns="1270" rIns="0" bIns="0" rtlCol="0">
            <a:spAutoFit/>
          </a:bodyPr>
          <a:lstStyle/>
          <a:p>
            <a:pPr marL="38096">
              <a:spcBef>
                <a:spcPts val="10"/>
              </a:spcBef>
            </a:pPr>
            <a:fld id="{81D60167-4931-47E6-BA6A-407CBD079E47}" type="slidenum">
              <a:rPr sz="1600" dirty="0"/>
              <a:pPr marL="38096">
                <a:spcBef>
                  <a:spcPts val="10"/>
                </a:spcBef>
              </a:pPr>
              <a:t>1</a:t>
            </a:fld>
            <a:endParaRPr sz="1600" dirty="0"/>
          </a:p>
        </p:txBody>
      </p:sp>
      <p:grpSp>
        <p:nvGrpSpPr>
          <p:cNvPr id="12" name="object 5">
            <a:extLst>
              <a:ext uri="{FF2B5EF4-FFF2-40B4-BE49-F238E27FC236}">
                <a16:creationId xmlns:a16="http://schemas.microsoft.com/office/drawing/2014/main" id="{41D00E41-2381-460A-BDDB-786AA3C4838E}"/>
              </a:ext>
            </a:extLst>
          </p:cNvPr>
          <p:cNvGrpSpPr/>
          <p:nvPr/>
        </p:nvGrpSpPr>
        <p:grpSpPr>
          <a:xfrm>
            <a:off x="0" y="-45032"/>
            <a:ext cx="13411200" cy="959432"/>
            <a:chOff x="0" y="0"/>
            <a:chExt cx="7966006" cy="800608"/>
          </a:xfrm>
        </p:grpSpPr>
        <p:sp>
          <p:nvSpPr>
            <p:cNvPr id="13" name="object 6">
              <a:extLst>
                <a:ext uri="{FF2B5EF4-FFF2-40B4-BE49-F238E27FC236}">
                  <a16:creationId xmlns:a16="http://schemas.microsoft.com/office/drawing/2014/main" id="{5649D3C2-6109-41FB-A4C7-9AB1B118DDFA}"/>
                </a:ext>
              </a:extLst>
            </p:cNvPr>
            <p:cNvSpPr/>
            <p:nvPr/>
          </p:nvSpPr>
          <p:spPr>
            <a:xfrm>
              <a:off x="0" y="0"/>
              <a:ext cx="7966006" cy="635635"/>
            </a:xfrm>
            <a:custGeom>
              <a:avLst/>
              <a:gdLst/>
              <a:ahLst/>
              <a:cxnLst/>
              <a:rect l="l" t="t" r="r" b="b"/>
              <a:pathLst>
                <a:path w="7772400" h="635635">
                  <a:moveTo>
                    <a:pt x="7772400" y="0"/>
                  </a:moveTo>
                  <a:lnTo>
                    <a:pt x="0" y="0"/>
                  </a:lnTo>
                  <a:lnTo>
                    <a:pt x="0" y="635507"/>
                  </a:lnTo>
                  <a:lnTo>
                    <a:pt x="7772400" y="635507"/>
                  </a:lnTo>
                  <a:lnTo>
                    <a:pt x="7772400" y="0"/>
                  </a:lnTo>
                  <a:close/>
                </a:path>
              </a:pathLst>
            </a:custGeom>
            <a:solidFill>
              <a:srgbClr val="004685"/>
            </a:solidFill>
          </p:spPr>
          <p:txBody>
            <a:bodyPr wrap="square" lIns="0" tIns="0" rIns="0" bIns="0" rtlCol="0"/>
            <a:lstStyle/>
            <a:p>
              <a:endParaRPr dirty="0"/>
            </a:p>
          </p:txBody>
        </p:sp>
        <p:sp>
          <p:nvSpPr>
            <p:cNvPr id="14" name="object 7">
              <a:extLst>
                <a:ext uri="{FF2B5EF4-FFF2-40B4-BE49-F238E27FC236}">
                  <a16:creationId xmlns:a16="http://schemas.microsoft.com/office/drawing/2014/main" id="{B8C2E675-8347-45DB-B701-5263022EBEC3}"/>
                </a:ext>
              </a:extLst>
            </p:cNvPr>
            <p:cNvSpPr/>
            <p:nvPr/>
          </p:nvSpPr>
          <p:spPr>
            <a:xfrm>
              <a:off x="0" y="635508"/>
              <a:ext cx="7966005" cy="165100"/>
            </a:xfrm>
            <a:custGeom>
              <a:avLst/>
              <a:gdLst/>
              <a:ahLst/>
              <a:cxnLst/>
              <a:rect l="l" t="t" r="r" b="b"/>
              <a:pathLst>
                <a:path w="7772400" h="165100">
                  <a:moveTo>
                    <a:pt x="7772400" y="0"/>
                  </a:moveTo>
                  <a:lnTo>
                    <a:pt x="0" y="0"/>
                  </a:lnTo>
                  <a:lnTo>
                    <a:pt x="0" y="164592"/>
                  </a:lnTo>
                  <a:lnTo>
                    <a:pt x="7772400" y="164592"/>
                  </a:lnTo>
                  <a:lnTo>
                    <a:pt x="7772400" y="0"/>
                  </a:lnTo>
                  <a:close/>
                </a:path>
              </a:pathLst>
            </a:custGeom>
            <a:solidFill>
              <a:srgbClr val="00ABC0"/>
            </a:solidFill>
          </p:spPr>
          <p:txBody>
            <a:bodyPr wrap="square" lIns="0" tIns="0" rIns="0" bIns="0" rtlCol="0"/>
            <a:lstStyle/>
            <a:p>
              <a:endParaRPr/>
            </a:p>
          </p:txBody>
        </p:sp>
        <p:sp>
          <p:nvSpPr>
            <p:cNvPr id="16" name="object 9">
              <a:extLst>
                <a:ext uri="{FF2B5EF4-FFF2-40B4-BE49-F238E27FC236}">
                  <a16:creationId xmlns:a16="http://schemas.microsoft.com/office/drawing/2014/main" id="{96E82441-AB5E-4952-8D9B-BEDC8052EB6E}"/>
                </a:ext>
              </a:extLst>
            </p:cNvPr>
            <p:cNvSpPr/>
            <p:nvPr/>
          </p:nvSpPr>
          <p:spPr>
            <a:xfrm>
              <a:off x="874043" y="387786"/>
              <a:ext cx="2144471" cy="165100"/>
            </a:xfrm>
            <a:prstGeom prst="rect">
              <a:avLst/>
            </a:prstGeom>
            <a:blipFill>
              <a:blip r:embed="rId3" cstate="print"/>
              <a:stretch>
                <a:fillRect/>
              </a:stretch>
            </a:blipFill>
          </p:spPr>
          <p:txBody>
            <a:bodyPr wrap="square" lIns="0" tIns="0" rIns="0" bIns="0" rtlCol="0"/>
            <a:lstStyle/>
            <a:p>
              <a:endParaRPr/>
            </a:p>
          </p:txBody>
        </p:sp>
      </p:grpSp>
      <p:sp>
        <p:nvSpPr>
          <p:cNvPr id="17" name="object 10">
            <a:extLst>
              <a:ext uri="{FF2B5EF4-FFF2-40B4-BE49-F238E27FC236}">
                <a16:creationId xmlns:a16="http://schemas.microsoft.com/office/drawing/2014/main" id="{E3A898AC-2100-4042-8F7F-8E76C0B9EADA}"/>
              </a:ext>
            </a:extLst>
          </p:cNvPr>
          <p:cNvSpPr txBox="1">
            <a:spLocks/>
          </p:cNvSpPr>
          <p:nvPr/>
        </p:nvSpPr>
        <p:spPr>
          <a:xfrm>
            <a:off x="2819399" y="2"/>
            <a:ext cx="10591799" cy="649217"/>
          </a:xfrm>
          <a:prstGeom prst="rect">
            <a:avLst/>
          </a:prstGeom>
        </p:spPr>
        <p:txBody>
          <a:bodyPr vert="horz" wrap="square" lIns="0" tIns="215265" rIns="0" bIns="0" rtlCol="0">
            <a:spAutoFit/>
          </a:bodyPr>
          <a:lstStyle>
            <a:lvl1pPr>
              <a:defRPr sz="2750" b="0" i="1">
                <a:solidFill>
                  <a:schemeClr val="bg1"/>
                </a:solidFill>
                <a:latin typeface="Impact"/>
                <a:ea typeface="+mj-ea"/>
                <a:cs typeface="Impact"/>
              </a:defRPr>
            </a:lvl1pPr>
          </a:lstStyle>
          <a:p>
            <a:pPr marL="4868042">
              <a:lnSpc>
                <a:spcPts val="3304"/>
              </a:lnSpc>
              <a:spcBef>
                <a:spcPts val="1695"/>
              </a:spcBef>
            </a:pPr>
            <a:r>
              <a:rPr lang="en-US" sz="4300" kern="0" spc="-60" dirty="0"/>
              <a:t>			NM NRCS</a:t>
            </a:r>
            <a:endParaRPr lang="en-US" sz="4300" kern="0" dirty="0"/>
          </a:p>
        </p:txBody>
      </p:sp>
      <p:sp>
        <p:nvSpPr>
          <p:cNvPr id="18" name="Rectangle 17">
            <a:extLst>
              <a:ext uri="{FF2B5EF4-FFF2-40B4-BE49-F238E27FC236}">
                <a16:creationId xmlns:a16="http://schemas.microsoft.com/office/drawing/2014/main" id="{98ED35A7-9476-4C87-8715-55312076B898}"/>
              </a:ext>
            </a:extLst>
          </p:cNvPr>
          <p:cNvSpPr/>
          <p:nvPr/>
        </p:nvSpPr>
        <p:spPr>
          <a:xfrm>
            <a:off x="762000" y="9144000"/>
            <a:ext cx="592134" cy="704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bject 8">
            <a:extLst>
              <a:ext uri="{FF2B5EF4-FFF2-40B4-BE49-F238E27FC236}">
                <a16:creationId xmlns:a16="http://schemas.microsoft.com/office/drawing/2014/main" id="{05EF9E92-18E8-4E52-A1F3-1138E1F8CD8B}"/>
              </a:ext>
            </a:extLst>
          </p:cNvPr>
          <p:cNvSpPr/>
          <p:nvPr/>
        </p:nvSpPr>
        <p:spPr>
          <a:xfrm>
            <a:off x="389939" y="0"/>
            <a:ext cx="964195" cy="645985"/>
          </a:xfrm>
          <a:custGeom>
            <a:avLst/>
            <a:gdLst/>
            <a:ahLst/>
            <a:cxnLst/>
            <a:rect l="l" t="t" r="r" b="b"/>
            <a:pathLst>
              <a:path w="608965" h="339090">
                <a:moveTo>
                  <a:pt x="144767" y="4381"/>
                </a:moveTo>
                <a:lnTo>
                  <a:pt x="114998" y="4381"/>
                </a:lnTo>
                <a:lnTo>
                  <a:pt x="118846" y="6057"/>
                </a:lnTo>
                <a:lnTo>
                  <a:pt x="121920" y="8978"/>
                </a:lnTo>
                <a:lnTo>
                  <a:pt x="122440" y="99656"/>
                </a:lnTo>
                <a:lnTo>
                  <a:pt x="100241" y="133769"/>
                </a:lnTo>
                <a:lnTo>
                  <a:pt x="80860" y="136639"/>
                </a:lnTo>
                <a:lnTo>
                  <a:pt x="60604" y="133172"/>
                </a:lnTo>
                <a:lnTo>
                  <a:pt x="48577" y="124472"/>
                </a:lnTo>
                <a:lnTo>
                  <a:pt x="42799" y="113017"/>
                </a:lnTo>
                <a:lnTo>
                  <a:pt x="41325" y="101333"/>
                </a:lnTo>
                <a:lnTo>
                  <a:pt x="41325" y="8978"/>
                </a:lnTo>
                <a:lnTo>
                  <a:pt x="45173" y="6057"/>
                </a:lnTo>
                <a:lnTo>
                  <a:pt x="49288" y="4381"/>
                </a:lnTo>
                <a:lnTo>
                  <a:pt x="0" y="4381"/>
                </a:lnTo>
                <a:lnTo>
                  <a:pt x="4102" y="6057"/>
                </a:lnTo>
                <a:lnTo>
                  <a:pt x="8204" y="8978"/>
                </a:lnTo>
                <a:lnTo>
                  <a:pt x="8204" y="100711"/>
                </a:lnTo>
                <a:lnTo>
                  <a:pt x="14643" y="123786"/>
                </a:lnTo>
                <a:lnTo>
                  <a:pt x="31076" y="138506"/>
                </a:lnTo>
                <a:lnTo>
                  <a:pt x="53149" y="146278"/>
                </a:lnTo>
                <a:lnTo>
                  <a:pt x="76492" y="148564"/>
                </a:lnTo>
                <a:lnTo>
                  <a:pt x="100723" y="145846"/>
                </a:lnTo>
                <a:lnTo>
                  <a:pt x="120002" y="137223"/>
                </a:lnTo>
                <a:lnTo>
                  <a:pt x="132740" y="121932"/>
                </a:lnTo>
                <a:lnTo>
                  <a:pt x="137337" y="99250"/>
                </a:lnTo>
                <a:lnTo>
                  <a:pt x="138099" y="13792"/>
                </a:lnTo>
                <a:lnTo>
                  <a:pt x="138099" y="8978"/>
                </a:lnTo>
                <a:lnTo>
                  <a:pt x="140931" y="6057"/>
                </a:lnTo>
                <a:lnTo>
                  <a:pt x="144767" y="4381"/>
                </a:lnTo>
                <a:close/>
              </a:path>
              <a:path w="608965" h="339090">
                <a:moveTo>
                  <a:pt x="267449" y="104673"/>
                </a:moveTo>
                <a:lnTo>
                  <a:pt x="263182" y="86652"/>
                </a:lnTo>
                <a:lnTo>
                  <a:pt x="252006" y="74650"/>
                </a:lnTo>
                <a:lnTo>
                  <a:pt x="236359" y="66382"/>
                </a:lnTo>
                <a:lnTo>
                  <a:pt x="202996" y="53390"/>
                </a:lnTo>
                <a:lnTo>
                  <a:pt x="192036" y="47688"/>
                </a:lnTo>
                <a:lnTo>
                  <a:pt x="185597" y="41262"/>
                </a:lnTo>
                <a:lnTo>
                  <a:pt x="183502" y="33007"/>
                </a:lnTo>
                <a:lnTo>
                  <a:pt x="185000" y="26085"/>
                </a:lnTo>
                <a:lnTo>
                  <a:pt x="189788" y="19608"/>
                </a:lnTo>
                <a:lnTo>
                  <a:pt x="198234" y="14808"/>
                </a:lnTo>
                <a:lnTo>
                  <a:pt x="210718" y="12941"/>
                </a:lnTo>
                <a:lnTo>
                  <a:pt x="227304" y="15722"/>
                </a:lnTo>
                <a:lnTo>
                  <a:pt x="240042" y="22682"/>
                </a:lnTo>
                <a:lnTo>
                  <a:pt x="248831" y="31724"/>
                </a:lnTo>
                <a:lnTo>
                  <a:pt x="253580" y="40741"/>
                </a:lnTo>
                <a:lnTo>
                  <a:pt x="252310" y="9817"/>
                </a:lnTo>
                <a:lnTo>
                  <a:pt x="241947" y="5956"/>
                </a:lnTo>
                <a:lnTo>
                  <a:pt x="231279" y="3581"/>
                </a:lnTo>
                <a:lnTo>
                  <a:pt x="221437" y="2400"/>
                </a:lnTo>
                <a:lnTo>
                  <a:pt x="213537" y="2070"/>
                </a:lnTo>
                <a:lnTo>
                  <a:pt x="194932" y="4279"/>
                </a:lnTo>
                <a:lnTo>
                  <a:pt x="176796" y="11264"/>
                </a:lnTo>
                <a:lnTo>
                  <a:pt x="163029" y="23583"/>
                </a:lnTo>
                <a:lnTo>
                  <a:pt x="157581" y="41783"/>
                </a:lnTo>
                <a:lnTo>
                  <a:pt x="159550" y="52882"/>
                </a:lnTo>
                <a:lnTo>
                  <a:pt x="165658" y="62649"/>
                </a:lnTo>
                <a:lnTo>
                  <a:pt x="176199" y="71424"/>
                </a:lnTo>
                <a:lnTo>
                  <a:pt x="191465" y="79603"/>
                </a:lnTo>
                <a:lnTo>
                  <a:pt x="208457" y="86258"/>
                </a:lnTo>
                <a:lnTo>
                  <a:pt x="223062" y="92417"/>
                </a:lnTo>
                <a:lnTo>
                  <a:pt x="233299" y="100431"/>
                </a:lnTo>
                <a:lnTo>
                  <a:pt x="237159" y="112610"/>
                </a:lnTo>
                <a:lnTo>
                  <a:pt x="235559" y="120840"/>
                </a:lnTo>
                <a:lnTo>
                  <a:pt x="230124" y="128981"/>
                </a:lnTo>
                <a:lnTo>
                  <a:pt x="219938" y="135204"/>
                </a:lnTo>
                <a:lnTo>
                  <a:pt x="204050" y="137680"/>
                </a:lnTo>
                <a:lnTo>
                  <a:pt x="186131" y="134378"/>
                </a:lnTo>
                <a:lnTo>
                  <a:pt x="172377" y="126009"/>
                </a:lnTo>
                <a:lnTo>
                  <a:pt x="162712" y="114858"/>
                </a:lnTo>
                <a:lnTo>
                  <a:pt x="157073" y="103212"/>
                </a:lnTo>
                <a:lnTo>
                  <a:pt x="158343" y="138531"/>
                </a:lnTo>
                <a:lnTo>
                  <a:pt x="166547" y="141592"/>
                </a:lnTo>
                <a:lnTo>
                  <a:pt x="177596" y="144868"/>
                </a:lnTo>
                <a:lnTo>
                  <a:pt x="191338" y="147485"/>
                </a:lnTo>
                <a:lnTo>
                  <a:pt x="207632" y="148551"/>
                </a:lnTo>
                <a:lnTo>
                  <a:pt x="230301" y="145364"/>
                </a:lnTo>
                <a:lnTo>
                  <a:pt x="249377" y="136410"/>
                </a:lnTo>
                <a:lnTo>
                  <a:pt x="262534" y="122542"/>
                </a:lnTo>
                <a:lnTo>
                  <a:pt x="267449" y="104673"/>
                </a:lnTo>
                <a:close/>
              </a:path>
              <a:path w="608965" h="339090">
                <a:moveTo>
                  <a:pt x="454050" y="73317"/>
                </a:moveTo>
                <a:lnTo>
                  <a:pt x="450088" y="54000"/>
                </a:lnTo>
                <a:lnTo>
                  <a:pt x="435025" y="31254"/>
                </a:lnTo>
                <a:lnTo>
                  <a:pt x="418363" y="21043"/>
                </a:lnTo>
                <a:lnTo>
                  <a:pt x="418363" y="73317"/>
                </a:lnTo>
                <a:lnTo>
                  <a:pt x="414934" y="95923"/>
                </a:lnTo>
                <a:lnTo>
                  <a:pt x="403034" y="115900"/>
                </a:lnTo>
                <a:lnTo>
                  <a:pt x="380250" y="130162"/>
                </a:lnTo>
                <a:lnTo>
                  <a:pt x="344170" y="135597"/>
                </a:lnTo>
                <a:lnTo>
                  <a:pt x="323646" y="135597"/>
                </a:lnTo>
                <a:lnTo>
                  <a:pt x="323646" y="15240"/>
                </a:lnTo>
                <a:lnTo>
                  <a:pt x="327494" y="14820"/>
                </a:lnTo>
                <a:lnTo>
                  <a:pt x="347256" y="14820"/>
                </a:lnTo>
                <a:lnTo>
                  <a:pt x="380784" y="20434"/>
                </a:lnTo>
                <a:lnTo>
                  <a:pt x="402742" y="34671"/>
                </a:lnTo>
                <a:lnTo>
                  <a:pt x="414731" y="53606"/>
                </a:lnTo>
                <a:lnTo>
                  <a:pt x="418363" y="73317"/>
                </a:lnTo>
                <a:lnTo>
                  <a:pt x="418363" y="21043"/>
                </a:lnTo>
                <a:lnTo>
                  <a:pt x="408228" y="14820"/>
                </a:lnTo>
                <a:lnTo>
                  <a:pt x="404126" y="12306"/>
                </a:lnTo>
                <a:lnTo>
                  <a:pt x="352653" y="4381"/>
                </a:lnTo>
                <a:lnTo>
                  <a:pt x="284365" y="4381"/>
                </a:lnTo>
                <a:lnTo>
                  <a:pt x="288226" y="6045"/>
                </a:lnTo>
                <a:lnTo>
                  <a:pt x="291045" y="8978"/>
                </a:lnTo>
                <a:lnTo>
                  <a:pt x="291045" y="141655"/>
                </a:lnTo>
                <a:lnTo>
                  <a:pt x="288226" y="144576"/>
                </a:lnTo>
                <a:lnTo>
                  <a:pt x="284365" y="146456"/>
                </a:lnTo>
                <a:lnTo>
                  <a:pt x="350342" y="146456"/>
                </a:lnTo>
                <a:lnTo>
                  <a:pt x="395782" y="140144"/>
                </a:lnTo>
                <a:lnTo>
                  <a:pt x="404647" y="135597"/>
                </a:lnTo>
                <a:lnTo>
                  <a:pt x="428193" y="123520"/>
                </a:lnTo>
                <a:lnTo>
                  <a:pt x="447598" y="100088"/>
                </a:lnTo>
                <a:lnTo>
                  <a:pt x="454050" y="73317"/>
                </a:lnTo>
                <a:close/>
              </a:path>
              <a:path w="608965" h="339090">
                <a:moveTo>
                  <a:pt x="601065" y="166522"/>
                </a:moveTo>
                <a:lnTo>
                  <a:pt x="381635" y="163664"/>
                </a:lnTo>
                <a:lnTo>
                  <a:pt x="246545" y="171919"/>
                </a:lnTo>
                <a:lnTo>
                  <a:pt x="192138" y="186055"/>
                </a:lnTo>
                <a:lnTo>
                  <a:pt x="163144" y="177596"/>
                </a:lnTo>
                <a:lnTo>
                  <a:pt x="126174" y="170434"/>
                </a:lnTo>
                <a:lnTo>
                  <a:pt x="80264" y="167525"/>
                </a:lnTo>
                <a:lnTo>
                  <a:pt x="6286" y="166522"/>
                </a:lnTo>
                <a:lnTo>
                  <a:pt x="6286" y="185940"/>
                </a:lnTo>
                <a:lnTo>
                  <a:pt x="34061" y="182994"/>
                </a:lnTo>
                <a:lnTo>
                  <a:pt x="64579" y="182575"/>
                </a:lnTo>
                <a:lnTo>
                  <a:pt x="116941" y="185178"/>
                </a:lnTo>
                <a:lnTo>
                  <a:pt x="179590" y="189306"/>
                </a:lnTo>
                <a:lnTo>
                  <a:pt x="140017" y="199580"/>
                </a:lnTo>
                <a:lnTo>
                  <a:pt x="138645" y="200152"/>
                </a:lnTo>
                <a:lnTo>
                  <a:pt x="117868" y="198589"/>
                </a:lnTo>
                <a:lnTo>
                  <a:pt x="91897" y="197662"/>
                </a:lnTo>
                <a:lnTo>
                  <a:pt x="59220" y="198158"/>
                </a:lnTo>
                <a:lnTo>
                  <a:pt x="6286" y="199961"/>
                </a:lnTo>
                <a:lnTo>
                  <a:pt x="6286" y="219367"/>
                </a:lnTo>
                <a:lnTo>
                  <a:pt x="16002" y="216052"/>
                </a:lnTo>
                <a:lnTo>
                  <a:pt x="34277" y="213029"/>
                </a:lnTo>
                <a:lnTo>
                  <a:pt x="74650" y="208597"/>
                </a:lnTo>
                <a:lnTo>
                  <a:pt x="132003" y="202907"/>
                </a:lnTo>
                <a:lnTo>
                  <a:pt x="6299" y="254939"/>
                </a:lnTo>
                <a:lnTo>
                  <a:pt x="147472" y="211429"/>
                </a:lnTo>
                <a:lnTo>
                  <a:pt x="256476" y="189852"/>
                </a:lnTo>
                <a:lnTo>
                  <a:pt x="389089" y="183832"/>
                </a:lnTo>
                <a:lnTo>
                  <a:pt x="601065" y="187020"/>
                </a:lnTo>
                <a:lnTo>
                  <a:pt x="601065" y="166522"/>
                </a:lnTo>
                <a:close/>
              </a:path>
              <a:path w="608965" h="339090">
                <a:moveTo>
                  <a:pt x="601154" y="203250"/>
                </a:moveTo>
                <a:lnTo>
                  <a:pt x="576072" y="202831"/>
                </a:lnTo>
                <a:lnTo>
                  <a:pt x="539153" y="203250"/>
                </a:lnTo>
                <a:lnTo>
                  <a:pt x="504774" y="203987"/>
                </a:lnTo>
                <a:lnTo>
                  <a:pt x="424865" y="207403"/>
                </a:lnTo>
                <a:lnTo>
                  <a:pt x="378802" y="210439"/>
                </a:lnTo>
                <a:lnTo>
                  <a:pt x="329577" y="214566"/>
                </a:lnTo>
                <a:lnTo>
                  <a:pt x="277876" y="219951"/>
                </a:lnTo>
                <a:lnTo>
                  <a:pt x="224396" y="226771"/>
                </a:lnTo>
                <a:lnTo>
                  <a:pt x="169824" y="235178"/>
                </a:lnTo>
                <a:lnTo>
                  <a:pt x="114833" y="245338"/>
                </a:lnTo>
                <a:lnTo>
                  <a:pt x="60121" y="257416"/>
                </a:lnTo>
                <a:lnTo>
                  <a:pt x="6388" y="271564"/>
                </a:lnTo>
                <a:lnTo>
                  <a:pt x="6388" y="338937"/>
                </a:lnTo>
                <a:lnTo>
                  <a:pt x="601154" y="338836"/>
                </a:lnTo>
                <a:lnTo>
                  <a:pt x="601154" y="203250"/>
                </a:lnTo>
                <a:close/>
              </a:path>
              <a:path w="608965" h="339090">
                <a:moveTo>
                  <a:pt x="608774" y="146469"/>
                </a:moveTo>
                <a:lnTo>
                  <a:pt x="583349" y="113233"/>
                </a:lnTo>
                <a:lnTo>
                  <a:pt x="580123" y="107188"/>
                </a:lnTo>
                <a:lnTo>
                  <a:pt x="574319" y="96316"/>
                </a:lnTo>
                <a:lnTo>
                  <a:pt x="547052" y="45135"/>
                </a:lnTo>
                <a:lnTo>
                  <a:pt x="539470" y="30886"/>
                </a:lnTo>
                <a:lnTo>
                  <a:pt x="539470" y="96316"/>
                </a:lnTo>
                <a:lnTo>
                  <a:pt x="487616" y="96316"/>
                </a:lnTo>
                <a:lnTo>
                  <a:pt x="492633" y="86702"/>
                </a:lnTo>
                <a:lnTo>
                  <a:pt x="496976" y="78168"/>
                </a:lnTo>
                <a:lnTo>
                  <a:pt x="503059" y="65913"/>
                </a:lnTo>
                <a:lnTo>
                  <a:pt x="513283" y="45135"/>
                </a:lnTo>
                <a:lnTo>
                  <a:pt x="521843" y="62026"/>
                </a:lnTo>
                <a:lnTo>
                  <a:pt x="530275" y="78536"/>
                </a:lnTo>
                <a:lnTo>
                  <a:pt x="539470" y="96316"/>
                </a:lnTo>
                <a:lnTo>
                  <a:pt x="539470" y="30886"/>
                </a:lnTo>
                <a:lnTo>
                  <a:pt x="523036" y="0"/>
                </a:lnTo>
                <a:lnTo>
                  <a:pt x="464007" y="111582"/>
                </a:lnTo>
                <a:lnTo>
                  <a:pt x="450646" y="136220"/>
                </a:lnTo>
                <a:lnTo>
                  <a:pt x="448081" y="140195"/>
                </a:lnTo>
                <a:lnTo>
                  <a:pt x="445770" y="142494"/>
                </a:lnTo>
                <a:lnTo>
                  <a:pt x="438581" y="146469"/>
                </a:lnTo>
                <a:lnTo>
                  <a:pt x="474014" y="146469"/>
                </a:lnTo>
                <a:lnTo>
                  <a:pt x="467080" y="143954"/>
                </a:lnTo>
                <a:lnTo>
                  <a:pt x="465810" y="141033"/>
                </a:lnTo>
                <a:lnTo>
                  <a:pt x="468096" y="136017"/>
                </a:lnTo>
                <a:lnTo>
                  <a:pt x="469468" y="132537"/>
                </a:lnTo>
                <a:lnTo>
                  <a:pt x="472592" y="126060"/>
                </a:lnTo>
                <a:lnTo>
                  <a:pt x="477050" y="117348"/>
                </a:lnTo>
                <a:lnTo>
                  <a:pt x="482485" y="107188"/>
                </a:lnTo>
                <a:lnTo>
                  <a:pt x="545376" y="107188"/>
                </a:lnTo>
                <a:lnTo>
                  <a:pt x="555091" y="126238"/>
                </a:lnTo>
                <a:lnTo>
                  <a:pt x="558393" y="132791"/>
                </a:lnTo>
                <a:lnTo>
                  <a:pt x="560006" y="136220"/>
                </a:lnTo>
                <a:lnTo>
                  <a:pt x="561809" y="140614"/>
                </a:lnTo>
                <a:lnTo>
                  <a:pt x="560527" y="143535"/>
                </a:lnTo>
                <a:lnTo>
                  <a:pt x="553834" y="146469"/>
                </a:lnTo>
                <a:lnTo>
                  <a:pt x="608774" y="146469"/>
                </a:lnTo>
                <a:close/>
              </a:path>
            </a:pathLst>
          </a:custGeom>
          <a:solidFill>
            <a:srgbClr val="FFFFFF"/>
          </a:solidFill>
        </p:spPr>
        <p:txBody>
          <a:bodyPr wrap="square" lIns="0" tIns="0" rIns="0" bIns="0" rtlCol="0"/>
          <a:lstStyle/>
          <a:p>
            <a:endParaRPr dirty="0"/>
          </a:p>
        </p:txBody>
      </p:sp>
      <p:pic>
        <p:nvPicPr>
          <p:cNvPr id="20" name="Picture 19" descr="A close up of a sign&#10;&#10;Description automatically generated">
            <a:extLst>
              <a:ext uri="{FF2B5EF4-FFF2-40B4-BE49-F238E27FC236}">
                <a16:creationId xmlns:a16="http://schemas.microsoft.com/office/drawing/2014/main" id="{A61F41E4-3A05-412D-B44B-B711185DBC9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2901" y="9210821"/>
            <a:ext cx="455581" cy="461655"/>
          </a:xfrm>
          <a:prstGeom prst="rect">
            <a:avLst/>
          </a:prstGeom>
        </p:spPr>
      </p:pic>
      <p:sp>
        <p:nvSpPr>
          <p:cNvPr id="2" name="TextBox 1">
            <a:extLst>
              <a:ext uri="{FF2B5EF4-FFF2-40B4-BE49-F238E27FC236}">
                <a16:creationId xmlns:a16="http://schemas.microsoft.com/office/drawing/2014/main" id="{BCDDF2FA-C1D1-41A6-9E43-9F3BB792E776}"/>
              </a:ext>
            </a:extLst>
          </p:cNvPr>
          <p:cNvSpPr txBox="1"/>
          <p:nvPr/>
        </p:nvSpPr>
        <p:spPr>
          <a:xfrm>
            <a:off x="526352" y="1463647"/>
            <a:ext cx="12237150" cy="7171194"/>
          </a:xfrm>
          <a:prstGeom prst="rect">
            <a:avLst/>
          </a:prstGeom>
          <a:noFill/>
        </p:spPr>
        <p:txBody>
          <a:bodyPr wrap="square" rtlCol="0">
            <a:spAutoFit/>
          </a:bodyPr>
          <a:lstStyle/>
          <a:p>
            <a:r>
              <a:rPr lang="en-US" sz="3200" dirty="0">
                <a:latin typeface="Arial Black" panose="020B0A04020102020204" pitchFamily="34" charset="0"/>
              </a:rPr>
              <a:t>FY 20/21 RCPP Classic</a:t>
            </a:r>
          </a:p>
          <a:p>
            <a:pPr marL="342900"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Funding Announcement will be re-posted soon</a:t>
            </a:r>
          </a:p>
          <a:p>
            <a:pPr marL="342900"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November 4</a:t>
            </a:r>
            <a:r>
              <a:rPr lang="en-US" sz="2800" baseline="30000" dirty="0">
                <a:latin typeface="Arial" panose="020B0604020202020204" pitchFamily="34" charset="0"/>
                <a:cs typeface="Arial" panose="020B0604020202020204" pitchFamily="34" charset="0"/>
              </a:rPr>
              <a:t>th</a:t>
            </a:r>
            <a:r>
              <a:rPr lang="en-US" sz="2800" dirty="0">
                <a:latin typeface="Arial" panose="020B0604020202020204" pitchFamily="34" charset="0"/>
                <a:cs typeface="Arial" panose="020B0604020202020204" pitchFamily="34" charset="0"/>
              </a:rPr>
              <a:t> deadline will be pushed back to November 30.</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endParaRPr lang="en-US" sz="3200" dirty="0">
              <a:latin typeface="Arial Black" panose="020B0A04020102020204" pitchFamily="34" charset="0"/>
            </a:endParaRPr>
          </a:p>
          <a:p>
            <a:endParaRPr lang="en-US" sz="3200" dirty="0">
              <a:latin typeface="Arial Black" panose="020B0A04020102020204" pitchFamily="34" charset="0"/>
            </a:endParaRPr>
          </a:p>
          <a:p>
            <a:r>
              <a:rPr lang="en-US" sz="3200" dirty="0">
                <a:latin typeface="Arial Black" panose="020B0A04020102020204" pitchFamily="34" charset="0"/>
              </a:rPr>
              <a:t>FY 20/21 RCPP Classic</a:t>
            </a:r>
          </a:p>
          <a:p>
            <a:pPr marL="342900"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Alternative Funding Arrangement – Announcement forthcoming </a:t>
            </a:r>
          </a:p>
          <a:p>
            <a:pPr marL="342900" indent="-342900">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endParaRPr lang="en-US" sz="2800" dirty="0">
              <a:latin typeface="Arial Black" panose="020B0A04020102020204" pitchFamily="34" charset="0"/>
            </a:endParaRPr>
          </a:p>
          <a:p>
            <a:endParaRPr lang="en-US" sz="3200" dirty="0">
              <a:latin typeface="Arial Black" panose="020B0A04020102020204" pitchFamily="34" charset="0"/>
            </a:endParaRPr>
          </a:p>
        </p:txBody>
      </p:sp>
    </p:spTree>
    <p:extLst>
      <p:ext uri="{BB962C8B-B14F-4D97-AF65-F5344CB8AC3E}">
        <p14:creationId xmlns:p14="http://schemas.microsoft.com/office/powerpoint/2010/main" val="2266344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a:spLocks noGrp="1"/>
          </p:cNvSpPr>
          <p:nvPr>
            <p:ph type="title"/>
          </p:nvPr>
        </p:nvSpPr>
        <p:spPr>
          <a:xfrm>
            <a:off x="197225" y="2"/>
            <a:ext cx="13016753" cy="405239"/>
          </a:xfrm>
          <a:prstGeom prst="rect">
            <a:avLst/>
          </a:prstGeom>
        </p:spPr>
        <p:txBody>
          <a:bodyPr vert="horz" wrap="square" lIns="0" tIns="7620" rIns="0" bIns="0" rtlCol="0">
            <a:spAutoFit/>
          </a:bodyPr>
          <a:lstStyle/>
          <a:p>
            <a:pPr marL="5087093" marR="448263" indent="-864145" algn="r">
              <a:lnSpc>
                <a:spcPts val="3120"/>
              </a:lnSpc>
              <a:spcBef>
                <a:spcPts val="60"/>
              </a:spcBef>
            </a:pPr>
            <a:r>
              <a:rPr lang="en-US" sz="2650" spc="-25" dirty="0"/>
              <a:t>			         </a:t>
            </a:r>
            <a:r>
              <a:rPr sz="2800" spc="-30" dirty="0"/>
              <a:t>PROGRAMS</a:t>
            </a:r>
            <a:endParaRPr sz="2650" dirty="0"/>
          </a:p>
        </p:txBody>
      </p:sp>
      <p:sp>
        <p:nvSpPr>
          <p:cNvPr id="11" name="object 11"/>
          <p:cNvSpPr txBox="1">
            <a:spLocks noGrp="1"/>
          </p:cNvSpPr>
          <p:nvPr>
            <p:ph type="sldNum" sz="quarter" idx="7"/>
          </p:nvPr>
        </p:nvSpPr>
        <p:spPr>
          <a:xfrm>
            <a:off x="12627089" y="9525000"/>
            <a:ext cx="272826" cy="247504"/>
          </a:xfrm>
          <a:prstGeom prst="rect">
            <a:avLst/>
          </a:prstGeom>
        </p:spPr>
        <p:txBody>
          <a:bodyPr vert="horz" wrap="square" lIns="0" tIns="1270" rIns="0" bIns="0" rtlCol="0">
            <a:spAutoFit/>
          </a:bodyPr>
          <a:lstStyle/>
          <a:p>
            <a:pPr marL="38096">
              <a:spcBef>
                <a:spcPts val="10"/>
              </a:spcBef>
            </a:pPr>
            <a:fld id="{81D60167-4931-47E6-BA6A-407CBD079E47}" type="slidenum">
              <a:rPr sz="1600" dirty="0"/>
              <a:pPr marL="38096">
                <a:spcBef>
                  <a:spcPts val="10"/>
                </a:spcBef>
              </a:pPr>
              <a:t>2</a:t>
            </a:fld>
            <a:endParaRPr sz="1600" dirty="0"/>
          </a:p>
        </p:txBody>
      </p:sp>
      <p:grpSp>
        <p:nvGrpSpPr>
          <p:cNvPr id="12" name="object 5">
            <a:extLst>
              <a:ext uri="{FF2B5EF4-FFF2-40B4-BE49-F238E27FC236}">
                <a16:creationId xmlns:a16="http://schemas.microsoft.com/office/drawing/2014/main" id="{41D00E41-2381-460A-BDDB-786AA3C4838E}"/>
              </a:ext>
            </a:extLst>
          </p:cNvPr>
          <p:cNvGrpSpPr/>
          <p:nvPr/>
        </p:nvGrpSpPr>
        <p:grpSpPr>
          <a:xfrm>
            <a:off x="0" y="-45032"/>
            <a:ext cx="13411200" cy="959432"/>
            <a:chOff x="0" y="0"/>
            <a:chExt cx="7966006" cy="800608"/>
          </a:xfrm>
        </p:grpSpPr>
        <p:sp>
          <p:nvSpPr>
            <p:cNvPr id="13" name="object 6">
              <a:extLst>
                <a:ext uri="{FF2B5EF4-FFF2-40B4-BE49-F238E27FC236}">
                  <a16:creationId xmlns:a16="http://schemas.microsoft.com/office/drawing/2014/main" id="{5649D3C2-6109-41FB-A4C7-9AB1B118DDFA}"/>
                </a:ext>
              </a:extLst>
            </p:cNvPr>
            <p:cNvSpPr/>
            <p:nvPr/>
          </p:nvSpPr>
          <p:spPr>
            <a:xfrm>
              <a:off x="0" y="0"/>
              <a:ext cx="7966006" cy="635635"/>
            </a:xfrm>
            <a:custGeom>
              <a:avLst/>
              <a:gdLst/>
              <a:ahLst/>
              <a:cxnLst/>
              <a:rect l="l" t="t" r="r" b="b"/>
              <a:pathLst>
                <a:path w="7772400" h="635635">
                  <a:moveTo>
                    <a:pt x="7772400" y="0"/>
                  </a:moveTo>
                  <a:lnTo>
                    <a:pt x="0" y="0"/>
                  </a:lnTo>
                  <a:lnTo>
                    <a:pt x="0" y="635507"/>
                  </a:lnTo>
                  <a:lnTo>
                    <a:pt x="7772400" y="635507"/>
                  </a:lnTo>
                  <a:lnTo>
                    <a:pt x="7772400" y="0"/>
                  </a:lnTo>
                  <a:close/>
                </a:path>
              </a:pathLst>
            </a:custGeom>
            <a:solidFill>
              <a:srgbClr val="004685"/>
            </a:solidFill>
          </p:spPr>
          <p:txBody>
            <a:bodyPr wrap="square" lIns="0" tIns="0" rIns="0" bIns="0" rtlCol="0"/>
            <a:lstStyle/>
            <a:p>
              <a:endParaRPr dirty="0"/>
            </a:p>
          </p:txBody>
        </p:sp>
        <p:sp>
          <p:nvSpPr>
            <p:cNvPr id="14" name="object 7">
              <a:extLst>
                <a:ext uri="{FF2B5EF4-FFF2-40B4-BE49-F238E27FC236}">
                  <a16:creationId xmlns:a16="http://schemas.microsoft.com/office/drawing/2014/main" id="{B8C2E675-8347-45DB-B701-5263022EBEC3}"/>
                </a:ext>
              </a:extLst>
            </p:cNvPr>
            <p:cNvSpPr/>
            <p:nvPr/>
          </p:nvSpPr>
          <p:spPr>
            <a:xfrm>
              <a:off x="0" y="635508"/>
              <a:ext cx="7966005" cy="165100"/>
            </a:xfrm>
            <a:custGeom>
              <a:avLst/>
              <a:gdLst/>
              <a:ahLst/>
              <a:cxnLst/>
              <a:rect l="l" t="t" r="r" b="b"/>
              <a:pathLst>
                <a:path w="7772400" h="165100">
                  <a:moveTo>
                    <a:pt x="7772400" y="0"/>
                  </a:moveTo>
                  <a:lnTo>
                    <a:pt x="0" y="0"/>
                  </a:lnTo>
                  <a:lnTo>
                    <a:pt x="0" y="164592"/>
                  </a:lnTo>
                  <a:lnTo>
                    <a:pt x="7772400" y="164592"/>
                  </a:lnTo>
                  <a:lnTo>
                    <a:pt x="7772400" y="0"/>
                  </a:lnTo>
                  <a:close/>
                </a:path>
              </a:pathLst>
            </a:custGeom>
            <a:solidFill>
              <a:srgbClr val="00ABC0"/>
            </a:solidFill>
          </p:spPr>
          <p:txBody>
            <a:bodyPr wrap="square" lIns="0" tIns="0" rIns="0" bIns="0" rtlCol="0"/>
            <a:lstStyle/>
            <a:p>
              <a:endParaRPr/>
            </a:p>
          </p:txBody>
        </p:sp>
        <p:sp>
          <p:nvSpPr>
            <p:cNvPr id="16" name="object 9">
              <a:extLst>
                <a:ext uri="{FF2B5EF4-FFF2-40B4-BE49-F238E27FC236}">
                  <a16:creationId xmlns:a16="http://schemas.microsoft.com/office/drawing/2014/main" id="{96E82441-AB5E-4952-8D9B-BEDC8052EB6E}"/>
                </a:ext>
              </a:extLst>
            </p:cNvPr>
            <p:cNvSpPr/>
            <p:nvPr/>
          </p:nvSpPr>
          <p:spPr>
            <a:xfrm>
              <a:off x="874043" y="387786"/>
              <a:ext cx="2144471" cy="165100"/>
            </a:xfrm>
            <a:prstGeom prst="rect">
              <a:avLst/>
            </a:prstGeom>
            <a:blipFill>
              <a:blip r:embed="rId3" cstate="print"/>
              <a:stretch>
                <a:fillRect/>
              </a:stretch>
            </a:blipFill>
          </p:spPr>
          <p:txBody>
            <a:bodyPr wrap="square" lIns="0" tIns="0" rIns="0" bIns="0" rtlCol="0"/>
            <a:lstStyle/>
            <a:p>
              <a:endParaRPr/>
            </a:p>
          </p:txBody>
        </p:sp>
      </p:grpSp>
      <p:sp>
        <p:nvSpPr>
          <p:cNvPr id="17" name="object 10">
            <a:extLst>
              <a:ext uri="{FF2B5EF4-FFF2-40B4-BE49-F238E27FC236}">
                <a16:creationId xmlns:a16="http://schemas.microsoft.com/office/drawing/2014/main" id="{E3A898AC-2100-4042-8F7F-8E76C0B9EADA}"/>
              </a:ext>
            </a:extLst>
          </p:cNvPr>
          <p:cNvSpPr txBox="1">
            <a:spLocks/>
          </p:cNvSpPr>
          <p:nvPr/>
        </p:nvSpPr>
        <p:spPr>
          <a:xfrm>
            <a:off x="2819399" y="2"/>
            <a:ext cx="10591799" cy="649217"/>
          </a:xfrm>
          <a:prstGeom prst="rect">
            <a:avLst/>
          </a:prstGeom>
        </p:spPr>
        <p:txBody>
          <a:bodyPr vert="horz" wrap="square" lIns="0" tIns="215265" rIns="0" bIns="0" rtlCol="0">
            <a:spAutoFit/>
          </a:bodyPr>
          <a:lstStyle>
            <a:lvl1pPr>
              <a:defRPr sz="2750" b="0" i="1">
                <a:solidFill>
                  <a:schemeClr val="bg1"/>
                </a:solidFill>
                <a:latin typeface="Impact"/>
                <a:ea typeface="+mj-ea"/>
                <a:cs typeface="Impact"/>
              </a:defRPr>
            </a:lvl1pPr>
          </a:lstStyle>
          <a:p>
            <a:pPr marL="4868042">
              <a:lnSpc>
                <a:spcPts val="3304"/>
              </a:lnSpc>
              <a:spcBef>
                <a:spcPts val="1695"/>
              </a:spcBef>
            </a:pPr>
            <a:r>
              <a:rPr lang="en-US" sz="4300" kern="0" spc="-60" dirty="0"/>
              <a:t>			NM NRCS</a:t>
            </a:r>
            <a:endParaRPr lang="en-US" sz="4300" kern="0" dirty="0"/>
          </a:p>
        </p:txBody>
      </p:sp>
      <p:sp>
        <p:nvSpPr>
          <p:cNvPr id="18" name="Rectangle 17">
            <a:extLst>
              <a:ext uri="{FF2B5EF4-FFF2-40B4-BE49-F238E27FC236}">
                <a16:creationId xmlns:a16="http://schemas.microsoft.com/office/drawing/2014/main" id="{98ED35A7-9476-4C87-8715-55312076B898}"/>
              </a:ext>
            </a:extLst>
          </p:cNvPr>
          <p:cNvSpPr/>
          <p:nvPr/>
        </p:nvSpPr>
        <p:spPr>
          <a:xfrm>
            <a:off x="762000" y="9144000"/>
            <a:ext cx="592134" cy="704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bject 8">
            <a:extLst>
              <a:ext uri="{FF2B5EF4-FFF2-40B4-BE49-F238E27FC236}">
                <a16:creationId xmlns:a16="http://schemas.microsoft.com/office/drawing/2014/main" id="{05EF9E92-18E8-4E52-A1F3-1138E1F8CD8B}"/>
              </a:ext>
            </a:extLst>
          </p:cNvPr>
          <p:cNvSpPr/>
          <p:nvPr/>
        </p:nvSpPr>
        <p:spPr>
          <a:xfrm>
            <a:off x="389939" y="0"/>
            <a:ext cx="964195" cy="645985"/>
          </a:xfrm>
          <a:custGeom>
            <a:avLst/>
            <a:gdLst/>
            <a:ahLst/>
            <a:cxnLst/>
            <a:rect l="l" t="t" r="r" b="b"/>
            <a:pathLst>
              <a:path w="608965" h="339090">
                <a:moveTo>
                  <a:pt x="144767" y="4381"/>
                </a:moveTo>
                <a:lnTo>
                  <a:pt x="114998" y="4381"/>
                </a:lnTo>
                <a:lnTo>
                  <a:pt x="118846" y="6057"/>
                </a:lnTo>
                <a:lnTo>
                  <a:pt x="121920" y="8978"/>
                </a:lnTo>
                <a:lnTo>
                  <a:pt x="122440" y="99656"/>
                </a:lnTo>
                <a:lnTo>
                  <a:pt x="100241" y="133769"/>
                </a:lnTo>
                <a:lnTo>
                  <a:pt x="80860" y="136639"/>
                </a:lnTo>
                <a:lnTo>
                  <a:pt x="60604" y="133172"/>
                </a:lnTo>
                <a:lnTo>
                  <a:pt x="48577" y="124472"/>
                </a:lnTo>
                <a:lnTo>
                  <a:pt x="42799" y="113017"/>
                </a:lnTo>
                <a:lnTo>
                  <a:pt x="41325" y="101333"/>
                </a:lnTo>
                <a:lnTo>
                  <a:pt x="41325" y="8978"/>
                </a:lnTo>
                <a:lnTo>
                  <a:pt x="45173" y="6057"/>
                </a:lnTo>
                <a:lnTo>
                  <a:pt x="49288" y="4381"/>
                </a:lnTo>
                <a:lnTo>
                  <a:pt x="0" y="4381"/>
                </a:lnTo>
                <a:lnTo>
                  <a:pt x="4102" y="6057"/>
                </a:lnTo>
                <a:lnTo>
                  <a:pt x="8204" y="8978"/>
                </a:lnTo>
                <a:lnTo>
                  <a:pt x="8204" y="100711"/>
                </a:lnTo>
                <a:lnTo>
                  <a:pt x="14643" y="123786"/>
                </a:lnTo>
                <a:lnTo>
                  <a:pt x="31076" y="138506"/>
                </a:lnTo>
                <a:lnTo>
                  <a:pt x="53149" y="146278"/>
                </a:lnTo>
                <a:lnTo>
                  <a:pt x="76492" y="148564"/>
                </a:lnTo>
                <a:lnTo>
                  <a:pt x="100723" y="145846"/>
                </a:lnTo>
                <a:lnTo>
                  <a:pt x="120002" y="137223"/>
                </a:lnTo>
                <a:lnTo>
                  <a:pt x="132740" y="121932"/>
                </a:lnTo>
                <a:lnTo>
                  <a:pt x="137337" y="99250"/>
                </a:lnTo>
                <a:lnTo>
                  <a:pt x="138099" y="13792"/>
                </a:lnTo>
                <a:lnTo>
                  <a:pt x="138099" y="8978"/>
                </a:lnTo>
                <a:lnTo>
                  <a:pt x="140931" y="6057"/>
                </a:lnTo>
                <a:lnTo>
                  <a:pt x="144767" y="4381"/>
                </a:lnTo>
                <a:close/>
              </a:path>
              <a:path w="608965" h="339090">
                <a:moveTo>
                  <a:pt x="267449" y="104673"/>
                </a:moveTo>
                <a:lnTo>
                  <a:pt x="263182" y="86652"/>
                </a:lnTo>
                <a:lnTo>
                  <a:pt x="252006" y="74650"/>
                </a:lnTo>
                <a:lnTo>
                  <a:pt x="236359" y="66382"/>
                </a:lnTo>
                <a:lnTo>
                  <a:pt x="202996" y="53390"/>
                </a:lnTo>
                <a:lnTo>
                  <a:pt x="192036" y="47688"/>
                </a:lnTo>
                <a:lnTo>
                  <a:pt x="185597" y="41262"/>
                </a:lnTo>
                <a:lnTo>
                  <a:pt x="183502" y="33007"/>
                </a:lnTo>
                <a:lnTo>
                  <a:pt x="185000" y="26085"/>
                </a:lnTo>
                <a:lnTo>
                  <a:pt x="189788" y="19608"/>
                </a:lnTo>
                <a:lnTo>
                  <a:pt x="198234" y="14808"/>
                </a:lnTo>
                <a:lnTo>
                  <a:pt x="210718" y="12941"/>
                </a:lnTo>
                <a:lnTo>
                  <a:pt x="227304" y="15722"/>
                </a:lnTo>
                <a:lnTo>
                  <a:pt x="240042" y="22682"/>
                </a:lnTo>
                <a:lnTo>
                  <a:pt x="248831" y="31724"/>
                </a:lnTo>
                <a:lnTo>
                  <a:pt x="253580" y="40741"/>
                </a:lnTo>
                <a:lnTo>
                  <a:pt x="252310" y="9817"/>
                </a:lnTo>
                <a:lnTo>
                  <a:pt x="241947" y="5956"/>
                </a:lnTo>
                <a:lnTo>
                  <a:pt x="231279" y="3581"/>
                </a:lnTo>
                <a:lnTo>
                  <a:pt x="221437" y="2400"/>
                </a:lnTo>
                <a:lnTo>
                  <a:pt x="213537" y="2070"/>
                </a:lnTo>
                <a:lnTo>
                  <a:pt x="194932" y="4279"/>
                </a:lnTo>
                <a:lnTo>
                  <a:pt x="176796" y="11264"/>
                </a:lnTo>
                <a:lnTo>
                  <a:pt x="163029" y="23583"/>
                </a:lnTo>
                <a:lnTo>
                  <a:pt x="157581" y="41783"/>
                </a:lnTo>
                <a:lnTo>
                  <a:pt x="159550" y="52882"/>
                </a:lnTo>
                <a:lnTo>
                  <a:pt x="165658" y="62649"/>
                </a:lnTo>
                <a:lnTo>
                  <a:pt x="176199" y="71424"/>
                </a:lnTo>
                <a:lnTo>
                  <a:pt x="191465" y="79603"/>
                </a:lnTo>
                <a:lnTo>
                  <a:pt x="208457" y="86258"/>
                </a:lnTo>
                <a:lnTo>
                  <a:pt x="223062" y="92417"/>
                </a:lnTo>
                <a:lnTo>
                  <a:pt x="233299" y="100431"/>
                </a:lnTo>
                <a:lnTo>
                  <a:pt x="237159" y="112610"/>
                </a:lnTo>
                <a:lnTo>
                  <a:pt x="235559" y="120840"/>
                </a:lnTo>
                <a:lnTo>
                  <a:pt x="230124" y="128981"/>
                </a:lnTo>
                <a:lnTo>
                  <a:pt x="219938" y="135204"/>
                </a:lnTo>
                <a:lnTo>
                  <a:pt x="204050" y="137680"/>
                </a:lnTo>
                <a:lnTo>
                  <a:pt x="186131" y="134378"/>
                </a:lnTo>
                <a:lnTo>
                  <a:pt x="172377" y="126009"/>
                </a:lnTo>
                <a:lnTo>
                  <a:pt x="162712" y="114858"/>
                </a:lnTo>
                <a:lnTo>
                  <a:pt x="157073" y="103212"/>
                </a:lnTo>
                <a:lnTo>
                  <a:pt x="158343" y="138531"/>
                </a:lnTo>
                <a:lnTo>
                  <a:pt x="166547" y="141592"/>
                </a:lnTo>
                <a:lnTo>
                  <a:pt x="177596" y="144868"/>
                </a:lnTo>
                <a:lnTo>
                  <a:pt x="191338" y="147485"/>
                </a:lnTo>
                <a:lnTo>
                  <a:pt x="207632" y="148551"/>
                </a:lnTo>
                <a:lnTo>
                  <a:pt x="230301" y="145364"/>
                </a:lnTo>
                <a:lnTo>
                  <a:pt x="249377" y="136410"/>
                </a:lnTo>
                <a:lnTo>
                  <a:pt x="262534" y="122542"/>
                </a:lnTo>
                <a:lnTo>
                  <a:pt x="267449" y="104673"/>
                </a:lnTo>
                <a:close/>
              </a:path>
              <a:path w="608965" h="339090">
                <a:moveTo>
                  <a:pt x="454050" y="73317"/>
                </a:moveTo>
                <a:lnTo>
                  <a:pt x="450088" y="54000"/>
                </a:lnTo>
                <a:lnTo>
                  <a:pt x="435025" y="31254"/>
                </a:lnTo>
                <a:lnTo>
                  <a:pt x="418363" y="21043"/>
                </a:lnTo>
                <a:lnTo>
                  <a:pt x="418363" y="73317"/>
                </a:lnTo>
                <a:lnTo>
                  <a:pt x="414934" y="95923"/>
                </a:lnTo>
                <a:lnTo>
                  <a:pt x="403034" y="115900"/>
                </a:lnTo>
                <a:lnTo>
                  <a:pt x="380250" y="130162"/>
                </a:lnTo>
                <a:lnTo>
                  <a:pt x="344170" y="135597"/>
                </a:lnTo>
                <a:lnTo>
                  <a:pt x="323646" y="135597"/>
                </a:lnTo>
                <a:lnTo>
                  <a:pt x="323646" y="15240"/>
                </a:lnTo>
                <a:lnTo>
                  <a:pt x="327494" y="14820"/>
                </a:lnTo>
                <a:lnTo>
                  <a:pt x="347256" y="14820"/>
                </a:lnTo>
                <a:lnTo>
                  <a:pt x="380784" y="20434"/>
                </a:lnTo>
                <a:lnTo>
                  <a:pt x="402742" y="34671"/>
                </a:lnTo>
                <a:lnTo>
                  <a:pt x="414731" y="53606"/>
                </a:lnTo>
                <a:lnTo>
                  <a:pt x="418363" y="73317"/>
                </a:lnTo>
                <a:lnTo>
                  <a:pt x="418363" y="21043"/>
                </a:lnTo>
                <a:lnTo>
                  <a:pt x="408228" y="14820"/>
                </a:lnTo>
                <a:lnTo>
                  <a:pt x="404126" y="12306"/>
                </a:lnTo>
                <a:lnTo>
                  <a:pt x="352653" y="4381"/>
                </a:lnTo>
                <a:lnTo>
                  <a:pt x="284365" y="4381"/>
                </a:lnTo>
                <a:lnTo>
                  <a:pt x="288226" y="6045"/>
                </a:lnTo>
                <a:lnTo>
                  <a:pt x="291045" y="8978"/>
                </a:lnTo>
                <a:lnTo>
                  <a:pt x="291045" y="141655"/>
                </a:lnTo>
                <a:lnTo>
                  <a:pt x="288226" y="144576"/>
                </a:lnTo>
                <a:lnTo>
                  <a:pt x="284365" y="146456"/>
                </a:lnTo>
                <a:lnTo>
                  <a:pt x="350342" y="146456"/>
                </a:lnTo>
                <a:lnTo>
                  <a:pt x="395782" y="140144"/>
                </a:lnTo>
                <a:lnTo>
                  <a:pt x="404647" y="135597"/>
                </a:lnTo>
                <a:lnTo>
                  <a:pt x="428193" y="123520"/>
                </a:lnTo>
                <a:lnTo>
                  <a:pt x="447598" y="100088"/>
                </a:lnTo>
                <a:lnTo>
                  <a:pt x="454050" y="73317"/>
                </a:lnTo>
                <a:close/>
              </a:path>
              <a:path w="608965" h="339090">
                <a:moveTo>
                  <a:pt x="601065" y="166522"/>
                </a:moveTo>
                <a:lnTo>
                  <a:pt x="381635" y="163664"/>
                </a:lnTo>
                <a:lnTo>
                  <a:pt x="246545" y="171919"/>
                </a:lnTo>
                <a:lnTo>
                  <a:pt x="192138" y="186055"/>
                </a:lnTo>
                <a:lnTo>
                  <a:pt x="163144" y="177596"/>
                </a:lnTo>
                <a:lnTo>
                  <a:pt x="126174" y="170434"/>
                </a:lnTo>
                <a:lnTo>
                  <a:pt x="80264" y="167525"/>
                </a:lnTo>
                <a:lnTo>
                  <a:pt x="6286" y="166522"/>
                </a:lnTo>
                <a:lnTo>
                  <a:pt x="6286" y="185940"/>
                </a:lnTo>
                <a:lnTo>
                  <a:pt x="34061" y="182994"/>
                </a:lnTo>
                <a:lnTo>
                  <a:pt x="64579" y="182575"/>
                </a:lnTo>
                <a:lnTo>
                  <a:pt x="116941" y="185178"/>
                </a:lnTo>
                <a:lnTo>
                  <a:pt x="179590" y="189306"/>
                </a:lnTo>
                <a:lnTo>
                  <a:pt x="140017" y="199580"/>
                </a:lnTo>
                <a:lnTo>
                  <a:pt x="138645" y="200152"/>
                </a:lnTo>
                <a:lnTo>
                  <a:pt x="117868" y="198589"/>
                </a:lnTo>
                <a:lnTo>
                  <a:pt x="91897" y="197662"/>
                </a:lnTo>
                <a:lnTo>
                  <a:pt x="59220" y="198158"/>
                </a:lnTo>
                <a:lnTo>
                  <a:pt x="6286" y="199961"/>
                </a:lnTo>
                <a:lnTo>
                  <a:pt x="6286" y="219367"/>
                </a:lnTo>
                <a:lnTo>
                  <a:pt x="16002" y="216052"/>
                </a:lnTo>
                <a:lnTo>
                  <a:pt x="34277" y="213029"/>
                </a:lnTo>
                <a:lnTo>
                  <a:pt x="74650" y="208597"/>
                </a:lnTo>
                <a:lnTo>
                  <a:pt x="132003" y="202907"/>
                </a:lnTo>
                <a:lnTo>
                  <a:pt x="6299" y="254939"/>
                </a:lnTo>
                <a:lnTo>
                  <a:pt x="147472" y="211429"/>
                </a:lnTo>
                <a:lnTo>
                  <a:pt x="256476" y="189852"/>
                </a:lnTo>
                <a:lnTo>
                  <a:pt x="389089" y="183832"/>
                </a:lnTo>
                <a:lnTo>
                  <a:pt x="601065" y="187020"/>
                </a:lnTo>
                <a:lnTo>
                  <a:pt x="601065" y="166522"/>
                </a:lnTo>
                <a:close/>
              </a:path>
              <a:path w="608965" h="339090">
                <a:moveTo>
                  <a:pt x="601154" y="203250"/>
                </a:moveTo>
                <a:lnTo>
                  <a:pt x="576072" y="202831"/>
                </a:lnTo>
                <a:lnTo>
                  <a:pt x="539153" y="203250"/>
                </a:lnTo>
                <a:lnTo>
                  <a:pt x="504774" y="203987"/>
                </a:lnTo>
                <a:lnTo>
                  <a:pt x="424865" y="207403"/>
                </a:lnTo>
                <a:lnTo>
                  <a:pt x="378802" y="210439"/>
                </a:lnTo>
                <a:lnTo>
                  <a:pt x="329577" y="214566"/>
                </a:lnTo>
                <a:lnTo>
                  <a:pt x="277876" y="219951"/>
                </a:lnTo>
                <a:lnTo>
                  <a:pt x="224396" y="226771"/>
                </a:lnTo>
                <a:lnTo>
                  <a:pt x="169824" y="235178"/>
                </a:lnTo>
                <a:lnTo>
                  <a:pt x="114833" y="245338"/>
                </a:lnTo>
                <a:lnTo>
                  <a:pt x="60121" y="257416"/>
                </a:lnTo>
                <a:lnTo>
                  <a:pt x="6388" y="271564"/>
                </a:lnTo>
                <a:lnTo>
                  <a:pt x="6388" y="338937"/>
                </a:lnTo>
                <a:lnTo>
                  <a:pt x="601154" y="338836"/>
                </a:lnTo>
                <a:lnTo>
                  <a:pt x="601154" y="203250"/>
                </a:lnTo>
                <a:close/>
              </a:path>
              <a:path w="608965" h="339090">
                <a:moveTo>
                  <a:pt x="608774" y="146469"/>
                </a:moveTo>
                <a:lnTo>
                  <a:pt x="583349" y="113233"/>
                </a:lnTo>
                <a:lnTo>
                  <a:pt x="580123" y="107188"/>
                </a:lnTo>
                <a:lnTo>
                  <a:pt x="574319" y="96316"/>
                </a:lnTo>
                <a:lnTo>
                  <a:pt x="547052" y="45135"/>
                </a:lnTo>
                <a:lnTo>
                  <a:pt x="539470" y="30886"/>
                </a:lnTo>
                <a:lnTo>
                  <a:pt x="539470" y="96316"/>
                </a:lnTo>
                <a:lnTo>
                  <a:pt x="487616" y="96316"/>
                </a:lnTo>
                <a:lnTo>
                  <a:pt x="492633" y="86702"/>
                </a:lnTo>
                <a:lnTo>
                  <a:pt x="496976" y="78168"/>
                </a:lnTo>
                <a:lnTo>
                  <a:pt x="503059" y="65913"/>
                </a:lnTo>
                <a:lnTo>
                  <a:pt x="513283" y="45135"/>
                </a:lnTo>
                <a:lnTo>
                  <a:pt x="521843" y="62026"/>
                </a:lnTo>
                <a:lnTo>
                  <a:pt x="530275" y="78536"/>
                </a:lnTo>
                <a:lnTo>
                  <a:pt x="539470" y="96316"/>
                </a:lnTo>
                <a:lnTo>
                  <a:pt x="539470" y="30886"/>
                </a:lnTo>
                <a:lnTo>
                  <a:pt x="523036" y="0"/>
                </a:lnTo>
                <a:lnTo>
                  <a:pt x="464007" y="111582"/>
                </a:lnTo>
                <a:lnTo>
                  <a:pt x="450646" y="136220"/>
                </a:lnTo>
                <a:lnTo>
                  <a:pt x="448081" y="140195"/>
                </a:lnTo>
                <a:lnTo>
                  <a:pt x="445770" y="142494"/>
                </a:lnTo>
                <a:lnTo>
                  <a:pt x="438581" y="146469"/>
                </a:lnTo>
                <a:lnTo>
                  <a:pt x="474014" y="146469"/>
                </a:lnTo>
                <a:lnTo>
                  <a:pt x="467080" y="143954"/>
                </a:lnTo>
                <a:lnTo>
                  <a:pt x="465810" y="141033"/>
                </a:lnTo>
                <a:lnTo>
                  <a:pt x="468096" y="136017"/>
                </a:lnTo>
                <a:lnTo>
                  <a:pt x="469468" y="132537"/>
                </a:lnTo>
                <a:lnTo>
                  <a:pt x="472592" y="126060"/>
                </a:lnTo>
                <a:lnTo>
                  <a:pt x="477050" y="117348"/>
                </a:lnTo>
                <a:lnTo>
                  <a:pt x="482485" y="107188"/>
                </a:lnTo>
                <a:lnTo>
                  <a:pt x="545376" y="107188"/>
                </a:lnTo>
                <a:lnTo>
                  <a:pt x="555091" y="126238"/>
                </a:lnTo>
                <a:lnTo>
                  <a:pt x="558393" y="132791"/>
                </a:lnTo>
                <a:lnTo>
                  <a:pt x="560006" y="136220"/>
                </a:lnTo>
                <a:lnTo>
                  <a:pt x="561809" y="140614"/>
                </a:lnTo>
                <a:lnTo>
                  <a:pt x="560527" y="143535"/>
                </a:lnTo>
                <a:lnTo>
                  <a:pt x="553834" y="146469"/>
                </a:lnTo>
                <a:lnTo>
                  <a:pt x="608774" y="146469"/>
                </a:lnTo>
                <a:close/>
              </a:path>
            </a:pathLst>
          </a:custGeom>
          <a:solidFill>
            <a:srgbClr val="FFFFFF"/>
          </a:solidFill>
        </p:spPr>
        <p:txBody>
          <a:bodyPr wrap="square" lIns="0" tIns="0" rIns="0" bIns="0" rtlCol="0"/>
          <a:lstStyle/>
          <a:p>
            <a:endParaRPr dirty="0"/>
          </a:p>
        </p:txBody>
      </p:sp>
      <p:pic>
        <p:nvPicPr>
          <p:cNvPr id="20" name="Picture 19" descr="A close up of a sign&#10;&#10;Description automatically generated">
            <a:extLst>
              <a:ext uri="{FF2B5EF4-FFF2-40B4-BE49-F238E27FC236}">
                <a16:creationId xmlns:a16="http://schemas.microsoft.com/office/drawing/2014/main" id="{A61F41E4-3A05-412D-B44B-B711185DBC9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2901" y="9210821"/>
            <a:ext cx="455581" cy="461655"/>
          </a:xfrm>
          <a:prstGeom prst="rect">
            <a:avLst/>
          </a:prstGeom>
        </p:spPr>
      </p:pic>
      <p:sp>
        <p:nvSpPr>
          <p:cNvPr id="5" name="Rectangle 4">
            <a:extLst>
              <a:ext uri="{FF2B5EF4-FFF2-40B4-BE49-F238E27FC236}">
                <a16:creationId xmlns:a16="http://schemas.microsoft.com/office/drawing/2014/main" id="{22611D2C-670D-411B-B8F7-B5FE84687434}"/>
              </a:ext>
            </a:extLst>
          </p:cNvPr>
          <p:cNvSpPr/>
          <p:nvPr/>
        </p:nvSpPr>
        <p:spPr>
          <a:xfrm>
            <a:off x="685800" y="1401128"/>
            <a:ext cx="8305800" cy="1077218"/>
          </a:xfrm>
          <a:prstGeom prst="rect">
            <a:avLst/>
          </a:prstGeom>
        </p:spPr>
        <p:txBody>
          <a:bodyPr wrap="square">
            <a:spAutoFit/>
          </a:bodyPr>
          <a:lstStyle/>
          <a:p>
            <a:r>
              <a:rPr lang="en-US" sz="3200" dirty="0">
                <a:solidFill>
                  <a:srgbClr val="26282A"/>
                </a:solidFill>
                <a:latin typeface="Arial" panose="020B0604020202020204" pitchFamily="34" charset="0"/>
                <a:ea typeface="Calibri" panose="020F0502020204030204" pitchFamily="34" charset="0"/>
              </a:rPr>
              <a:t>Application can be found in </a:t>
            </a:r>
            <a:r>
              <a:rPr lang="en-US" sz="3200" u="sng" dirty="0">
                <a:solidFill>
                  <a:srgbClr val="26282A"/>
                </a:solidFill>
                <a:latin typeface="Arial" panose="020B0604020202020204" pitchFamily="34" charset="0"/>
                <a:ea typeface="Calibri" panose="020F0502020204030204" pitchFamily="34" charset="0"/>
                <a:hlinkClick r:id="rId5"/>
              </a:rPr>
              <a:t>www.grants.gov</a:t>
            </a:r>
            <a:r>
              <a:rPr lang="en-US" sz="3200" dirty="0">
                <a:solidFill>
                  <a:srgbClr val="26282A"/>
                </a:solidFill>
                <a:latin typeface="Arial" panose="020B0604020202020204" pitchFamily="34" charset="0"/>
                <a:ea typeface="Calibri" panose="020F0502020204030204" pitchFamily="34" charset="0"/>
              </a:rPr>
              <a:t>  </a:t>
            </a:r>
          </a:p>
          <a:p>
            <a:r>
              <a:rPr lang="en-US" sz="3200" dirty="0">
                <a:solidFill>
                  <a:srgbClr val="26282A"/>
                </a:solidFill>
                <a:latin typeface="Arial" panose="020B0604020202020204" pitchFamily="34" charset="0"/>
                <a:ea typeface="Calibri" panose="020F0502020204030204" pitchFamily="34" charset="0"/>
              </a:rPr>
              <a:t>RCPP in the Keyword.</a:t>
            </a:r>
            <a:endParaRPr lang="en-US" sz="3200" dirty="0">
              <a:effectLst/>
              <a:latin typeface="Calibri" panose="020F0502020204030204" pitchFamily="34" charset="0"/>
              <a:ea typeface="Calibri" panose="020F0502020204030204" pitchFamily="34" charset="0"/>
            </a:endParaRPr>
          </a:p>
        </p:txBody>
      </p:sp>
      <p:pic>
        <p:nvPicPr>
          <p:cNvPr id="2050" name="ydp176f9448yiv2603874248ydpd428e305yiv2879184112x_ydp89edfaa8yiv9662384386Picture 1">
            <a:extLst>
              <a:ext uri="{FF2B5EF4-FFF2-40B4-BE49-F238E27FC236}">
                <a16:creationId xmlns:a16="http://schemas.microsoft.com/office/drawing/2014/main" id="{B4BA2332-4FB8-45F2-9A88-F72CC0921E8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3508" y="2693467"/>
            <a:ext cx="12352540" cy="5632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7287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a:spLocks noGrp="1"/>
          </p:cNvSpPr>
          <p:nvPr>
            <p:ph type="title"/>
          </p:nvPr>
        </p:nvSpPr>
        <p:spPr>
          <a:xfrm>
            <a:off x="197225" y="2"/>
            <a:ext cx="13016753" cy="405239"/>
          </a:xfrm>
          <a:prstGeom prst="rect">
            <a:avLst/>
          </a:prstGeom>
        </p:spPr>
        <p:txBody>
          <a:bodyPr vert="horz" wrap="square" lIns="0" tIns="7620" rIns="0" bIns="0" rtlCol="0">
            <a:spAutoFit/>
          </a:bodyPr>
          <a:lstStyle/>
          <a:p>
            <a:pPr marL="5087093" marR="448263" indent="-864145" algn="r">
              <a:lnSpc>
                <a:spcPts val="3120"/>
              </a:lnSpc>
              <a:spcBef>
                <a:spcPts val="60"/>
              </a:spcBef>
            </a:pPr>
            <a:r>
              <a:rPr lang="en-US" sz="2650" spc="-25" dirty="0"/>
              <a:t>			         </a:t>
            </a:r>
            <a:r>
              <a:rPr sz="2800" spc="-30" dirty="0"/>
              <a:t>PROGRAMS</a:t>
            </a:r>
            <a:endParaRPr sz="2650" dirty="0"/>
          </a:p>
        </p:txBody>
      </p:sp>
      <p:sp>
        <p:nvSpPr>
          <p:cNvPr id="11" name="object 11"/>
          <p:cNvSpPr txBox="1">
            <a:spLocks noGrp="1"/>
          </p:cNvSpPr>
          <p:nvPr>
            <p:ph type="sldNum" sz="quarter" idx="7"/>
          </p:nvPr>
        </p:nvSpPr>
        <p:spPr>
          <a:xfrm>
            <a:off x="12627089" y="9525000"/>
            <a:ext cx="272826" cy="247504"/>
          </a:xfrm>
          <a:prstGeom prst="rect">
            <a:avLst/>
          </a:prstGeom>
        </p:spPr>
        <p:txBody>
          <a:bodyPr vert="horz" wrap="square" lIns="0" tIns="1270" rIns="0" bIns="0" rtlCol="0">
            <a:spAutoFit/>
          </a:bodyPr>
          <a:lstStyle/>
          <a:p>
            <a:pPr marL="38096">
              <a:spcBef>
                <a:spcPts val="10"/>
              </a:spcBef>
            </a:pPr>
            <a:fld id="{81D60167-4931-47E6-BA6A-407CBD079E47}" type="slidenum">
              <a:rPr sz="1600" dirty="0"/>
              <a:pPr marL="38096">
                <a:spcBef>
                  <a:spcPts val="10"/>
                </a:spcBef>
              </a:pPr>
              <a:t>3</a:t>
            </a:fld>
            <a:endParaRPr sz="1600" dirty="0"/>
          </a:p>
        </p:txBody>
      </p:sp>
      <p:grpSp>
        <p:nvGrpSpPr>
          <p:cNvPr id="12" name="object 5">
            <a:extLst>
              <a:ext uri="{FF2B5EF4-FFF2-40B4-BE49-F238E27FC236}">
                <a16:creationId xmlns:a16="http://schemas.microsoft.com/office/drawing/2014/main" id="{41D00E41-2381-460A-BDDB-786AA3C4838E}"/>
              </a:ext>
            </a:extLst>
          </p:cNvPr>
          <p:cNvGrpSpPr/>
          <p:nvPr/>
        </p:nvGrpSpPr>
        <p:grpSpPr>
          <a:xfrm>
            <a:off x="0" y="-45032"/>
            <a:ext cx="13411200" cy="959432"/>
            <a:chOff x="0" y="0"/>
            <a:chExt cx="7966006" cy="800608"/>
          </a:xfrm>
        </p:grpSpPr>
        <p:sp>
          <p:nvSpPr>
            <p:cNvPr id="13" name="object 6">
              <a:extLst>
                <a:ext uri="{FF2B5EF4-FFF2-40B4-BE49-F238E27FC236}">
                  <a16:creationId xmlns:a16="http://schemas.microsoft.com/office/drawing/2014/main" id="{5649D3C2-6109-41FB-A4C7-9AB1B118DDFA}"/>
                </a:ext>
              </a:extLst>
            </p:cNvPr>
            <p:cNvSpPr/>
            <p:nvPr/>
          </p:nvSpPr>
          <p:spPr>
            <a:xfrm>
              <a:off x="0" y="0"/>
              <a:ext cx="7966006" cy="635635"/>
            </a:xfrm>
            <a:custGeom>
              <a:avLst/>
              <a:gdLst/>
              <a:ahLst/>
              <a:cxnLst/>
              <a:rect l="l" t="t" r="r" b="b"/>
              <a:pathLst>
                <a:path w="7772400" h="635635">
                  <a:moveTo>
                    <a:pt x="7772400" y="0"/>
                  </a:moveTo>
                  <a:lnTo>
                    <a:pt x="0" y="0"/>
                  </a:lnTo>
                  <a:lnTo>
                    <a:pt x="0" y="635507"/>
                  </a:lnTo>
                  <a:lnTo>
                    <a:pt x="7772400" y="635507"/>
                  </a:lnTo>
                  <a:lnTo>
                    <a:pt x="7772400" y="0"/>
                  </a:lnTo>
                  <a:close/>
                </a:path>
              </a:pathLst>
            </a:custGeom>
            <a:solidFill>
              <a:srgbClr val="004685"/>
            </a:solidFill>
          </p:spPr>
          <p:txBody>
            <a:bodyPr wrap="square" lIns="0" tIns="0" rIns="0" bIns="0" rtlCol="0"/>
            <a:lstStyle/>
            <a:p>
              <a:endParaRPr dirty="0"/>
            </a:p>
          </p:txBody>
        </p:sp>
        <p:sp>
          <p:nvSpPr>
            <p:cNvPr id="14" name="object 7">
              <a:extLst>
                <a:ext uri="{FF2B5EF4-FFF2-40B4-BE49-F238E27FC236}">
                  <a16:creationId xmlns:a16="http://schemas.microsoft.com/office/drawing/2014/main" id="{B8C2E675-8347-45DB-B701-5263022EBEC3}"/>
                </a:ext>
              </a:extLst>
            </p:cNvPr>
            <p:cNvSpPr/>
            <p:nvPr/>
          </p:nvSpPr>
          <p:spPr>
            <a:xfrm>
              <a:off x="0" y="635508"/>
              <a:ext cx="7966005" cy="165100"/>
            </a:xfrm>
            <a:custGeom>
              <a:avLst/>
              <a:gdLst/>
              <a:ahLst/>
              <a:cxnLst/>
              <a:rect l="l" t="t" r="r" b="b"/>
              <a:pathLst>
                <a:path w="7772400" h="165100">
                  <a:moveTo>
                    <a:pt x="7772400" y="0"/>
                  </a:moveTo>
                  <a:lnTo>
                    <a:pt x="0" y="0"/>
                  </a:lnTo>
                  <a:lnTo>
                    <a:pt x="0" y="164592"/>
                  </a:lnTo>
                  <a:lnTo>
                    <a:pt x="7772400" y="164592"/>
                  </a:lnTo>
                  <a:lnTo>
                    <a:pt x="7772400" y="0"/>
                  </a:lnTo>
                  <a:close/>
                </a:path>
              </a:pathLst>
            </a:custGeom>
            <a:solidFill>
              <a:srgbClr val="00ABC0"/>
            </a:solidFill>
          </p:spPr>
          <p:txBody>
            <a:bodyPr wrap="square" lIns="0" tIns="0" rIns="0" bIns="0" rtlCol="0"/>
            <a:lstStyle/>
            <a:p>
              <a:endParaRPr/>
            </a:p>
          </p:txBody>
        </p:sp>
        <p:sp>
          <p:nvSpPr>
            <p:cNvPr id="16" name="object 9">
              <a:extLst>
                <a:ext uri="{FF2B5EF4-FFF2-40B4-BE49-F238E27FC236}">
                  <a16:creationId xmlns:a16="http://schemas.microsoft.com/office/drawing/2014/main" id="{96E82441-AB5E-4952-8D9B-BEDC8052EB6E}"/>
                </a:ext>
              </a:extLst>
            </p:cNvPr>
            <p:cNvSpPr/>
            <p:nvPr/>
          </p:nvSpPr>
          <p:spPr>
            <a:xfrm>
              <a:off x="874043" y="387786"/>
              <a:ext cx="2144471" cy="165100"/>
            </a:xfrm>
            <a:prstGeom prst="rect">
              <a:avLst/>
            </a:prstGeom>
            <a:blipFill>
              <a:blip r:embed="rId3" cstate="print"/>
              <a:stretch>
                <a:fillRect/>
              </a:stretch>
            </a:blipFill>
          </p:spPr>
          <p:txBody>
            <a:bodyPr wrap="square" lIns="0" tIns="0" rIns="0" bIns="0" rtlCol="0"/>
            <a:lstStyle/>
            <a:p>
              <a:endParaRPr/>
            </a:p>
          </p:txBody>
        </p:sp>
      </p:grpSp>
      <p:sp>
        <p:nvSpPr>
          <p:cNvPr id="17" name="object 10">
            <a:extLst>
              <a:ext uri="{FF2B5EF4-FFF2-40B4-BE49-F238E27FC236}">
                <a16:creationId xmlns:a16="http://schemas.microsoft.com/office/drawing/2014/main" id="{E3A898AC-2100-4042-8F7F-8E76C0B9EADA}"/>
              </a:ext>
            </a:extLst>
          </p:cNvPr>
          <p:cNvSpPr txBox="1">
            <a:spLocks/>
          </p:cNvSpPr>
          <p:nvPr/>
        </p:nvSpPr>
        <p:spPr>
          <a:xfrm>
            <a:off x="2819399" y="2"/>
            <a:ext cx="10591799" cy="649217"/>
          </a:xfrm>
          <a:prstGeom prst="rect">
            <a:avLst/>
          </a:prstGeom>
        </p:spPr>
        <p:txBody>
          <a:bodyPr vert="horz" wrap="square" lIns="0" tIns="215265" rIns="0" bIns="0" rtlCol="0">
            <a:spAutoFit/>
          </a:bodyPr>
          <a:lstStyle>
            <a:lvl1pPr>
              <a:defRPr sz="2750" b="0" i="1">
                <a:solidFill>
                  <a:schemeClr val="bg1"/>
                </a:solidFill>
                <a:latin typeface="Impact"/>
                <a:ea typeface="+mj-ea"/>
                <a:cs typeface="Impact"/>
              </a:defRPr>
            </a:lvl1pPr>
          </a:lstStyle>
          <a:p>
            <a:pPr marL="4868042">
              <a:lnSpc>
                <a:spcPts val="3304"/>
              </a:lnSpc>
              <a:spcBef>
                <a:spcPts val="1695"/>
              </a:spcBef>
            </a:pPr>
            <a:r>
              <a:rPr lang="en-US" sz="4300" kern="0" spc="-60" dirty="0"/>
              <a:t>			NM NRCS</a:t>
            </a:r>
            <a:endParaRPr lang="en-US" sz="4300" kern="0" dirty="0"/>
          </a:p>
        </p:txBody>
      </p:sp>
      <p:sp>
        <p:nvSpPr>
          <p:cNvPr id="18" name="Rectangle 17">
            <a:extLst>
              <a:ext uri="{FF2B5EF4-FFF2-40B4-BE49-F238E27FC236}">
                <a16:creationId xmlns:a16="http://schemas.microsoft.com/office/drawing/2014/main" id="{98ED35A7-9476-4C87-8715-55312076B898}"/>
              </a:ext>
            </a:extLst>
          </p:cNvPr>
          <p:cNvSpPr/>
          <p:nvPr/>
        </p:nvSpPr>
        <p:spPr>
          <a:xfrm>
            <a:off x="762000" y="9144000"/>
            <a:ext cx="592134" cy="704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bject 8">
            <a:extLst>
              <a:ext uri="{FF2B5EF4-FFF2-40B4-BE49-F238E27FC236}">
                <a16:creationId xmlns:a16="http://schemas.microsoft.com/office/drawing/2014/main" id="{05EF9E92-18E8-4E52-A1F3-1138E1F8CD8B}"/>
              </a:ext>
            </a:extLst>
          </p:cNvPr>
          <p:cNvSpPr/>
          <p:nvPr/>
        </p:nvSpPr>
        <p:spPr>
          <a:xfrm>
            <a:off x="389939" y="0"/>
            <a:ext cx="964195" cy="645985"/>
          </a:xfrm>
          <a:custGeom>
            <a:avLst/>
            <a:gdLst/>
            <a:ahLst/>
            <a:cxnLst/>
            <a:rect l="l" t="t" r="r" b="b"/>
            <a:pathLst>
              <a:path w="608965" h="339090">
                <a:moveTo>
                  <a:pt x="144767" y="4381"/>
                </a:moveTo>
                <a:lnTo>
                  <a:pt x="114998" y="4381"/>
                </a:lnTo>
                <a:lnTo>
                  <a:pt x="118846" y="6057"/>
                </a:lnTo>
                <a:lnTo>
                  <a:pt x="121920" y="8978"/>
                </a:lnTo>
                <a:lnTo>
                  <a:pt x="122440" y="99656"/>
                </a:lnTo>
                <a:lnTo>
                  <a:pt x="100241" y="133769"/>
                </a:lnTo>
                <a:lnTo>
                  <a:pt x="80860" y="136639"/>
                </a:lnTo>
                <a:lnTo>
                  <a:pt x="60604" y="133172"/>
                </a:lnTo>
                <a:lnTo>
                  <a:pt x="48577" y="124472"/>
                </a:lnTo>
                <a:lnTo>
                  <a:pt x="42799" y="113017"/>
                </a:lnTo>
                <a:lnTo>
                  <a:pt x="41325" y="101333"/>
                </a:lnTo>
                <a:lnTo>
                  <a:pt x="41325" y="8978"/>
                </a:lnTo>
                <a:lnTo>
                  <a:pt x="45173" y="6057"/>
                </a:lnTo>
                <a:lnTo>
                  <a:pt x="49288" y="4381"/>
                </a:lnTo>
                <a:lnTo>
                  <a:pt x="0" y="4381"/>
                </a:lnTo>
                <a:lnTo>
                  <a:pt x="4102" y="6057"/>
                </a:lnTo>
                <a:lnTo>
                  <a:pt x="8204" y="8978"/>
                </a:lnTo>
                <a:lnTo>
                  <a:pt x="8204" y="100711"/>
                </a:lnTo>
                <a:lnTo>
                  <a:pt x="14643" y="123786"/>
                </a:lnTo>
                <a:lnTo>
                  <a:pt x="31076" y="138506"/>
                </a:lnTo>
                <a:lnTo>
                  <a:pt x="53149" y="146278"/>
                </a:lnTo>
                <a:lnTo>
                  <a:pt x="76492" y="148564"/>
                </a:lnTo>
                <a:lnTo>
                  <a:pt x="100723" y="145846"/>
                </a:lnTo>
                <a:lnTo>
                  <a:pt x="120002" y="137223"/>
                </a:lnTo>
                <a:lnTo>
                  <a:pt x="132740" y="121932"/>
                </a:lnTo>
                <a:lnTo>
                  <a:pt x="137337" y="99250"/>
                </a:lnTo>
                <a:lnTo>
                  <a:pt x="138099" y="13792"/>
                </a:lnTo>
                <a:lnTo>
                  <a:pt x="138099" y="8978"/>
                </a:lnTo>
                <a:lnTo>
                  <a:pt x="140931" y="6057"/>
                </a:lnTo>
                <a:lnTo>
                  <a:pt x="144767" y="4381"/>
                </a:lnTo>
                <a:close/>
              </a:path>
              <a:path w="608965" h="339090">
                <a:moveTo>
                  <a:pt x="267449" y="104673"/>
                </a:moveTo>
                <a:lnTo>
                  <a:pt x="263182" y="86652"/>
                </a:lnTo>
                <a:lnTo>
                  <a:pt x="252006" y="74650"/>
                </a:lnTo>
                <a:lnTo>
                  <a:pt x="236359" y="66382"/>
                </a:lnTo>
                <a:lnTo>
                  <a:pt x="202996" y="53390"/>
                </a:lnTo>
                <a:lnTo>
                  <a:pt x="192036" y="47688"/>
                </a:lnTo>
                <a:lnTo>
                  <a:pt x="185597" y="41262"/>
                </a:lnTo>
                <a:lnTo>
                  <a:pt x="183502" y="33007"/>
                </a:lnTo>
                <a:lnTo>
                  <a:pt x="185000" y="26085"/>
                </a:lnTo>
                <a:lnTo>
                  <a:pt x="189788" y="19608"/>
                </a:lnTo>
                <a:lnTo>
                  <a:pt x="198234" y="14808"/>
                </a:lnTo>
                <a:lnTo>
                  <a:pt x="210718" y="12941"/>
                </a:lnTo>
                <a:lnTo>
                  <a:pt x="227304" y="15722"/>
                </a:lnTo>
                <a:lnTo>
                  <a:pt x="240042" y="22682"/>
                </a:lnTo>
                <a:lnTo>
                  <a:pt x="248831" y="31724"/>
                </a:lnTo>
                <a:lnTo>
                  <a:pt x="253580" y="40741"/>
                </a:lnTo>
                <a:lnTo>
                  <a:pt x="252310" y="9817"/>
                </a:lnTo>
                <a:lnTo>
                  <a:pt x="241947" y="5956"/>
                </a:lnTo>
                <a:lnTo>
                  <a:pt x="231279" y="3581"/>
                </a:lnTo>
                <a:lnTo>
                  <a:pt x="221437" y="2400"/>
                </a:lnTo>
                <a:lnTo>
                  <a:pt x="213537" y="2070"/>
                </a:lnTo>
                <a:lnTo>
                  <a:pt x="194932" y="4279"/>
                </a:lnTo>
                <a:lnTo>
                  <a:pt x="176796" y="11264"/>
                </a:lnTo>
                <a:lnTo>
                  <a:pt x="163029" y="23583"/>
                </a:lnTo>
                <a:lnTo>
                  <a:pt x="157581" y="41783"/>
                </a:lnTo>
                <a:lnTo>
                  <a:pt x="159550" y="52882"/>
                </a:lnTo>
                <a:lnTo>
                  <a:pt x="165658" y="62649"/>
                </a:lnTo>
                <a:lnTo>
                  <a:pt x="176199" y="71424"/>
                </a:lnTo>
                <a:lnTo>
                  <a:pt x="191465" y="79603"/>
                </a:lnTo>
                <a:lnTo>
                  <a:pt x="208457" y="86258"/>
                </a:lnTo>
                <a:lnTo>
                  <a:pt x="223062" y="92417"/>
                </a:lnTo>
                <a:lnTo>
                  <a:pt x="233299" y="100431"/>
                </a:lnTo>
                <a:lnTo>
                  <a:pt x="237159" y="112610"/>
                </a:lnTo>
                <a:lnTo>
                  <a:pt x="235559" y="120840"/>
                </a:lnTo>
                <a:lnTo>
                  <a:pt x="230124" y="128981"/>
                </a:lnTo>
                <a:lnTo>
                  <a:pt x="219938" y="135204"/>
                </a:lnTo>
                <a:lnTo>
                  <a:pt x="204050" y="137680"/>
                </a:lnTo>
                <a:lnTo>
                  <a:pt x="186131" y="134378"/>
                </a:lnTo>
                <a:lnTo>
                  <a:pt x="172377" y="126009"/>
                </a:lnTo>
                <a:lnTo>
                  <a:pt x="162712" y="114858"/>
                </a:lnTo>
                <a:lnTo>
                  <a:pt x="157073" y="103212"/>
                </a:lnTo>
                <a:lnTo>
                  <a:pt x="158343" y="138531"/>
                </a:lnTo>
                <a:lnTo>
                  <a:pt x="166547" y="141592"/>
                </a:lnTo>
                <a:lnTo>
                  <a:pt x="177596" y="144868"/>
                </a:lnTo>
                <a:lnTo>
                  <a:pt x="191338" y="147485"/>
                </a:lnTo>
                <a:lnTo>
                  <a:pt x="207632" y="148551"/>
                </a:lnTo>
                <a:lnTo>
                  <a:pt x="230301" y="145364"/>
                </a:lnTo>
                <a:lnTo>
                  <a:pt x="249377" y="136410"/>
                </a:lnTo>
                <a:lnTo>
                  <a:pt x="262534" y="122542"/>
                </a:lnTo>
                <a:lnTo>
                  <a:pt x="267449" y="104673"/>
                </a:lnTo>
                <a:close/>
              </a:path>
              <a:path w="608965" h="339090">
                <a:moveTo>
                  <a:pt x="454050" y="73317"/>
                </a:moveTo>
                <a:lnTo>
                  <a:pt x="450088" y="54000"/>
                </a:lnTo>
                <a:lnTo>
                  <a:pt x="435025" y="31254"/>
                </a:lnTo>
                <a:lnTo>
                  <a:pt x="418363" y="21043"/>
                </a:lnTo>
                <a:lnTo>
                  <a:pt x="418363" y="73317"/>
                </a:lnTo>
                <a:lnTo>
                  <a:pt x="414934" y="95923"/>
                </a:lnTo>
                <a:lnTo>
                  <a:pt x="403034" y="115900"/>
                </a:lnTo>
                <a:lnTo>
                  <a:pt x="380250" y="130162"/>
                </a:lnTo>
                <a:lnTo>
                  <a:pt x="344170" y="135597"/>
                </a:lnTo>
                <a:lnTo>
                  <a:pt x="323646" y="135597"/>
                </a:lnTo>
                <a:lnTo>
                  <a:pt x="323646" y="15240"/>
                </a:lnTo>
                <a:lnTo>
                  <a:pt x="327494" y="14820"/>
                </a:lnTo>
                <a:lnTo>
                  <a:pt x="347256" y="14820"/>
                </a:lnTo>
                <a:lnTo>
                  <a:pt x="380784" y="20434"/>
                </a:lnTo>
                <a:lnTo>
                  <a:pt x="402742" y="34671"/>
                </a:lnTo>
                <a:lnTo>
                  <a:pt x="414731" y="53606"/>
                </a:lnTo>
                <a:lnTo>
                  <a:pt x="418363" y="73317"/>
                </a:lnTo>
                <a:lnTo>
                  <a:pt x="418363" y="21043"/>
                </a:lnTo>
                <a:lnTo>
                  <a:pt x="408228" y="14820"/>
                </a:lnTo>
                <a:lnTo>
                  <a:pt x="404126" y="12306"/>
                </a:lnTo>
                <a:lnTo>
                  <a:pt x="352653" y="4381"/>
                </a:lnTo>
                <a:lnTo>
                  <a:pt x="284365" y="4381"/>
                </a:lnTo>
                <a:lnTo>
                  <a:pt x="288226" y="6045"/>
                </a:lnTo>
                <a:lnTo>
                  <a:pt x="291045" y="8978"/>
                </a:lnTo>
                <a:lnTo>
                  <a:pt x="291045" y="141655"/>
                </a:lnTo>
                <a:lnTo>
                  <a:pt x="288226" y="144576"/>
                </a:lnTo>
                <a:lnTo>
                  <a:pt x="284365" y="146456"/>
                </a:lnTo>
                <a:lnTo>
                  <a:pt x="350342" y="146456"/>
                </a:lnTo>
                <a:lnTo>
                  <a:pt x="395782" y="140144"/>
                </a:lnTo>
                <a:lnTo>
                  <a:pt x="404647" y="135597"/>
                </a:lnTo>
                <a:lnTo>
                  <a:pt x="428193" y="123520"/>
                </a:lnTo>
                <a:lnTo>
                  <a:pt x="447598" y="100088"/>
                </a:lnTo>
                <a:lnTo>
                  <a:pt x="454050" y="73317"/>
                </a:lnTo>
                <a:close/>
              </a:path>
              <a:path w="608965" h="339090">
                <a:moveTo>
                  <a:pt x="601065" y="166522"/>
                </a:moveTo>
                <a:lnTo>
                  <a:pt x="381635" y="163664"/>
                </a:lnTo>
                <a:lnTo>
                  <a:pt x="246545" y="171919"/>
                </a:lnTo>
                <a:lnTo>
                  <a:pt x="192138" y="186055"/>
                </a:lnTo>
                <a:lnTo>
                  <a:pt x="163144" y="177596"/>
                </a:lnTo>
                <a:lnTo>
                  <a:pt x="126174" y="170434"/>
                </a:lnTo>
                <a:lnTo>
                  <a:pt x="80264" y="167525"/>
                </a:lnTo>
                <a:lnTo>
                  <a:pt x="6286" y="166522"/>
                </a:lnTo>
                <a:lnTo>
                  <a:pt x="6286" y="185940"/>
                </a:lnTo>
                <a:lnTo>
                  <a:pt x="34061" y="182994"/>
                </a:lnTo>
                <a:lnTo>
                  <a:pt x="64579" y="182575"/>
                </a:lnTo>
                <a:lnTo>
                  <a:pt x="116941" y="185178"/>
                </a:lnTo>
                <a:lnTo>
                  <a:pt x="179590" y="189306"/>
                </a:lnTo>
                <a:lnTo>
                  <a:pt x="140017" y="199580"/>
                </a:lnTo>
                <a:lnTo>
                  <a:pt x="138645" y="200152"/>
                </a:lnTo>
                <a:lnTo>
                  <a:pt x="117868" y="198589"/>
                </a:lnTo>
                <a:lnTo>
                  <a:pt x="91897" y="197662"/>
                </a:lnTo>
                <a:lnTo>
                  <a:pt x="59220" y="198158"/>
                </a:lnTo>
                <a:lnTo>
                  <a:pt x="6286" y="199961"/>
                </a:lnTo>
                <a:lnTo>
                  <a:pt x="6286" y="219367"/>
                </a:lnTo>
                <a:lnTo>
                  <a:pt x="16002" y="216052"/>
                </a:lnTo>
                <a:lnTo>
                  <a:pt x="34277" y="213029"/>
                </a:lnTo>
                <a:lnTo>
                  <a:pt x="74650" y="208597"/>
                </a:lnTo>
                <a:lnTo>
                  <a:pt x="132003" y="202907"/>
                </a:lnTo>
                <a:lnTo>
                  <a:pt x="6299" y="254939"/>
                </a:lnTo>
                <a:lnTo>
                  <a:pt x="147472" y="211429"/>
                </a:lnTo>
                <a:lnTo>
                  <a:pt x="256476" y="189852"/>
                </a:lnTo>
                <a:lnTo>
                  <a:pt x="389089" y="183832"/>
                </a:lnTo>
                <a:lnTo>
                  <a:pt x="601065" y="187020"/>
                </a:lnTo>
                <a:lnTo>
                  <a:pt x="601065" y="166522"/>
                </a:lnTo>
                <a:close/>
              </a:path>
              <a:path w="608965" h="339090">
                <a:moveTo>
                  <a:pt x="601154" y="203250"/>
                </a:moveTo>
                <a:lnTo>
                  <a:pt x="576072" y="202831"/>
                </a:lnTo>
                <a:lnTo>
                  <a:pt x="539153" y="203250"/>
                </a:lnTo>
                <a:lnTo>
                  <a:pt x="504774" y="203987"/>
                </a:lnTo>
                <a:lnTo>
                  <a:pt x="424865" y="207403"/>
                </a:lnTo>
                <a:lnTo>
                  <a:pt x="378802" y="210439"/>
                </a:lnTo>
                <a:lnTo>
                  <a:pt x="329577" y="214566"/>
                </a:lnTo>
                <a:lnTo>
                  <a:pt x="277876" y="219951"/>
                </a:lnTo>
                <a:lnTo>
                  <a:pt x="224396" y="226771"/>
                </a:lnTo>
                <a:lnTo>
                  <a:pt x="169824" y="235178"/>
                </a:lnTo>
                <a:lnTo>
                  <a:pt x="114833" y="245338"/>
                </a:lnTo>
                <a:lnTo>
                  <a:pt x="60121" y="257416"/>
                </a:lnTo>
                <a:lnTo>
                  <a:pt x="6388" y="271564"/>
                </a:lnTo>
                <a:lnTo>
                  <a:pt x="6388" y="338937"/>
                </a:lnTo>
                <a:lnTo>
                  <a:pt x="601154" y="338836"/>
                </a:lnTo>
                <a:lnTo>
                  <a:pt x="601154" y="203250"/>
                </a:lnTo>
                <a:close/>
              </a:path>
              <a:path w="608965" h="339090">
                <a:moveTo>
                  <a:pt x="608774" y="146469"/>
                </a:moveTo>
                <a:lnTo>
                  <a:pt x="583349" y="113233"/>
                </a:lnTo>
                <a:lnTo>
                  <a:pt x="580123" y="107188"/>
                </a:lnTo>
                <a:lnTo>
                  <a:pt x="574319" y="96316"/>
                </a:lnTo>
                <a:lnTo>
                  <a:pt x="547052" y="45135"/>
                </a:lnTo>
                <a:lnTo>
                  <a:pt x="539470" y="30886"/>
                </a:lnTo>
                <a:lnTo>
                  <a:pt x="539470" y="96316"/>
                </a:lnTo>
                <a:lnTo>
                  <a:pt x="487616" y="96316"/>
                </a:lnTo>
                <a:lnTo>
                  <a:pt x="492633" y="86702"/>
                </a:lnTo>
                <a:lnTo>
                  <a:pt x="496976" y="78168"/>
                </a:lnTo>
                <a:lnTo>
                  <a:pt x="503059" y="65913"/>
                </a:lnTo>
                <a:lnTo>
                  <a:pt x="513283" y="45135"/>
                </a:lnTo>
                <a:lnTo>
                  <a:pt x="521843" y="62026"/>
                </a:lnTo>
                <a:lnTo>
                  <a:pt x="530275" y="78536"/>
                </a:lnTo>
                <a:lnTo>
                  <a:pt x="539470" y="96316"/>
                </a:lnTo>
                <a:lnTo>
                  <a:pt x="539470" y="30886"/>
                </a:lnTo>
                <a:lnTo>
                  <a:pt x="523036" y="0"/>
                </a:lnTo>
                <a:lnTo>
                  <a:pt x="464007" y="111582"/>
                </a:lnTo>
                <a:lnTo>
                  <a:pt x="450646" y="136220"/>
                </a:lnTo>
                <a:lnTo>
                  <a:pt x="448081" y="140195"/>
                </a:lnTo>
                <a:lnTo>
                  <a:pt x="445770" y="142494"/>
                </a:lnTo>
                <a:lnTo>
                  <a:pt x="438581" y="146469"/>
                </a:lnTo>
                <a:lnTo>
                  <a:pt x="474014" y="146469"/>
                </a:lnTo>
                <a:lnTo>
                  <a:pt x="467080" y="143954"/>
                </a:lnTo>
                <a:lnTo>
                  <a:pt x="465810" y="141033"/>
                </a:lnTo>
                <a:lnTo>
                  <a:pt x="468096" y="136017"/>
                </a:lnTo>
                <a:lnTo>
                  <a:pt x="469468" y="132537"/>
                </a:lnTo>
                <a:lnTo>
                  <a:pt x="472592" y="126060"/>
                </a:lnTo>
                <a:lnTo>
                  <a:pt x="477050" y="117348"/>
                </a:lnTo>
                <a:lnTo>
                  <a:pt x="482485" y="107188"/>
                </a:lnTo>
                <a:lnTo>
                  <a:pt x="545376" y="107188"/>
                </a:lnTo>
                <a:lnTo>
                  <a:pt x="555091" y="126238"/>
                </a:lnTo>
                <a:lnTo>
                  <a:pt x="558393" y="132791"/>
                </a:lnTo>
                <a:lnTo>
                  <a:pt x="560006" y="136220"/>
                </a:lnTo>
                <a:lnTo>
                  <a:pt x="561809" y="140614"/>
                </a:lnTo>
                <a:lnTo>
                  <a:pt x="560527" y="143535"/>
                </a:lnTo>
                <a:lnTo>
                  <a:pt x="553834" y="146469"/>
                </a:lnTo>
                <a:lnTo>
                  <a:pt x="608774" y="146469"/>
                </a:lnTo>
                <a:close/>
              </a:path>
            </a:pathLst>
          </a:custGeom>
          <a:solidFill>
            <a:srgbClr val="FFFFFF"/>
          </a:solidFill>
        </p:spPr>
        <p:txBody>
          <a:bodyPr wrap="square" lIns="0" tIns="0" rIns="0" bIns="0" rtlCol="0"/>
          <a:lstStyle/>
          <a:p>
            <a:endParaRPr dirty="0"/>
          </a:p>
        </p:txBody>
      </p:sp>
      <p:pic>
        <p:nvPicPr>
          <p:cNvPr id="20" name="Picture 19" descr="A close up of a sign&#10;&#10;Description automatically generated">
            <a:extLst>
              <a:ext uri="{FF2B5EF4-FFF2-40B4-BE49-F238E27FC236}">
                <a16:creationId xmlns:a16="http://schemas.microsoft.com/office/drawing/2014/main" id="{A61F41E4-3A05-412D-B44B-B711185DBC9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2901" y="9210821"/>
            <a:ext cx="455581" cy="461655"/>
          </a:xfrm>
          <a:prstGeom prst="rect">
            <a:avLst/>
          </a:prstGeom>
        </p:spPr>
      </p:pic>
      <p:sp>
        <p:nvSpPr>
          <p:cNvPr id="2" name="Rectangle 1">
            <a:extLst>
              <a:ext uri="{FF2B5EF4-FFF2-40B4-BE49-F238E27FC236}">
                <a16:creationId xmlns:a16="http://schemas.microsoft.com/office/drawing/2014/main" id="{1751C239-E889-4A4C-9F52-D42D114A666F}"/>
              </a:ext>
            </a:extLst>
          </p:cNvPr>
          <p:cNvSpPr/>
          <p:nvPr/>
        </p:nvSpPr>
        <p:spPr>
          <a:xfrm>
            <a:off x="576335" y="2441244"/>
            <a:ext cx="4508317" cy="3046988"/>
          </a:xfrm>
          <a:prstGeom prst="rect">
            <a:avLst/>
          </a:prstGeom>
        </p:spPr>
        <p:txBody>
          <a:bodyPr wrap="square">
            <a:spAutoFit/>
          </a:bodyPr>
          <a:lstStyle/>
          <a:p>
            <a:r>
              <a:rPr lang="en-US" sz="3200" dirty="0">
                <a:solidFill>
                  <a:srgbClr val="26282A"/>
                </a:solidFill>
                <a:latin typeface="Arial" panose="020B0604020202020204" pitchFamily="34" charset="0"/>
                <a:ea typeface="Calibri" panose="020F0502020204030204" pitchFamily="34" charset="0"/>
              </a:rPr>
              <a:t>General Information: </a:t>
            </a:r>
            <a:r>
              <a:rPr lang="en-US" sz="3200" u="sng" dirty="0">
                <a:solidFill>
                  <a:srgbClr val="26282A"/>
                </a:solidFill>
                <a:latin typeface="Arial" panose="020B0604020202020204" pitchFamily="34" charset="0"/>
                <a:ea typeface="Calibri" panose="020F0502020204030204" pitchFamily="34" charset="0"/>
                <a:hlinkClick r:id="rId5"/>
              </a:rPr>
              <a:t>https://www.nrcs.usda.gov/wps/portal/nrcs/main/national/programs/financial/rcpp/</a:t>
            </a:r>
            <a:endParaRPr lang="en-US" sz="3200" u="sng" dirty="0">
              <a:solidFill>
                <a:srgbClr val="26282A"/>
              </a:solidFill>
              <a:latin typeface="Arial" panose="020B0604020202020204" pitchFamily="34" charset="0"/>
              <a:ea typeface="Calibri" panose="020F0502020204030204" pitchFamily="34" charset="0"/>
            </a:endParaRPr>
          </a:p>
          <a:p>
            <a:endParaRPr lang="en-US" sz="3200" dirty="0">
              <a:effectLst/>
              <a:latin typeface="Calibri" panose="020F0502020204030204" pitchFamily="34" charset="0"/>
              <a:ea typeface="Calibri" panose="020F0502020204030204" pitchFamily="34" charset="0"/>
            </a:endParaRPr>
          </a:p>
        </p:txBody>
      </p:sp>
      <p:pic>
        <p:nvPicPr>
          <p:cNvPr id="4" name="Picture 3">
            <a:extLst>
              <a:ext uri="{FF2B5EF4-FFF2-40B4-BE49-F238E27FC236}">
                <a16:creationId xmlns:a16="http://schemas.microsoft.com/office/drawing/2014/main" id="{CB62D3DC-382C-4FC8-9C24-2CE0AF93679E}"/>
              </a:ext>
            </a:extLst>
          </p:cNvPr>
          <p:cNvPicPr>
            <a:picLocks noChangeAspect="1"/>
          </p:cNvPicPr>
          <p:nvPr/>
        </p:nvPicPr>
        <p:blipFill>
          <a:blip r:embed="rId6"/>
          <a:stretch>
            <a:fillRect/>
          </a:stretch>
        </p:blipFill>
        <p:spPr>
          <a:xfrm>
            <a:off x="5867400" y="1230895"/>
            <a:ext cx="6438427" cy="8110957"/>
          </a:xfrm>
          <a:prstGeom prst="rect">
            <a:avLst/>
          </a:prstGeom>
        </p:spPr>
      </p:pic>
    </p:spTree>
    <p:extLst>
      <p:ext uri="{BB962C8B-B14F-4D97-AF65-F5344CB8AC3E}">
        <p14:creationId xmlns:p14="http://schemas.microsoft.com/office/powerpoint/2010/main" val="2056277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a:spLocks noGrp="1"/>
          </p:cNvSpPr>
          <p:nvPr>
            <p:ph type="title"/>
          </p:nvPr>
        </p:nvSpPr>
        <p:spPr>
          <a:xfrm>
            <a:off x="197225" y="2"/>
            <a:ext cx="13016753" cy="405239"/>
          </a:xfrm>
          <a:prstGeom prst="rect">
            <a:avLst/>
          </a:prstGeom>
        </p:spPr>
        <p:txBody>
          <a:bodyPr vert="horz" wrap="square" lIns="0" tIns="7620" rIns="0" bIns="0" rtlCol="0">
            <a:spAutoFit/>
          </a:bodyPr>
          <a:lstStyle/>
          <a:p>
            <a:pPr marL="5087093" marR="448263" indent="-864145" algn="r">
              <a:lnSpc>
                <a:spcPts val="3120"/>
              </a:lnSpc>
              <a:spcBef>
                <a:spcPts val="60"/>
              </a:spcBef>
            </a:pPr>
            <a:r>
              <a:rPr lang="en-US" sz="2650" spc="-25" dirty="0"/>
              <a:t>			         </a:t>
            </a:r>
            <a:r>
              <a:rPr sz="2800" spc="-30" dirty="0"/>
              <a:t>PROGRAMS</a:t>
            </a:r>
            <a:endParaRPr sz="2650" dirty="0"/>
          </a:p>
        </p:txBody>
      </p:sp>
      <p:sp>
        <p:nvSpPr>
          <p:cNvPr id="11" name="object 11"/>
          <p:cNvSpPr txBox="1">
            <a:spLocks noGrp="1"/>
          </p:cNvSpPr>
          <p:nvPr>
            <p:ph type="sldNum" sz="quarter" idx="7"/>
          </p:nvPr>
        </p:nvSpPr>
        <p:spPr>
          <a:xfrm>
            <a:off x="12627089" y="9525000"/>
            <a:ext cx="272826" cy="247504"/>
          </a:xfrm>
          <a:prstGeom prst="rect">
            <a:avLst/>
          </a:prstGeom>
        </p:spPr>
        <p:txBody>
          <a:bodyPr vert="horz" wrap="square" lIns="0" tIns="1270" rIns="0" bIns="0" rtlCol="0">
            <a:spAutoFit/>
          </a:bodyPr>
          <a:lstStyle/>
          <a:p>
            <a:pPr marL="38096">
              <a:spcBef>
                <a:spcPts val="10"/>
              </a:spcBef>
            </a:pPr>
            <a:fld id="{81D60167-4931-47E6-BA6A-407CBD079E47}" type="slidenum">
              <a:rPr sz="1600" dirty="0"/>
              <a:pPr marL="38096">
                <a:spcBef>
                  <a:spcPts val="10"/>
                </a:spcBef>
              </a:pPr>
              <a:t>4</a:t>
            </a:fld>
            <a:endParaRPr sz="1600" dirty="0"/>
          </a:p>
        </p:txBody>
      </p:sp>
      <p:grpSp>
        <p:nvGrpSpPr>
          <p:cNvPr id="12" name="object 5">
            <a:extLst>
              <a:ext uri="{FF2B5EF4-FFF2-40B4-BE49-F238E27FC236}">
                <a16:creationId xmlns:a16="http://schemas.microsoft.com/office/drawing/2014/main" id="{41D00E41-2381-460A-BDDB-786AA3C4838E}"/>
              </a:ext>
            </a:extLst>
          </p:cNvPr>
          <p:cNvGrpSpPr/>
          <p:nvPr/>
        </p:nvGrpSpPr>
        <p:grpSpPr>
          <a:xfrm>
            <a:off x="0" y="-45032"/>
            <a:ext cx="13411200" cy="959432"/>
            <a:chOff x="0" y="0"/>
            <a:chExt cx="7966006" cy="800608"/>
          </a:xfrm>
        </p:grpSpPr>
        <p:sp>
          <p:nvSpPr>
            <p:cNvPr id="13" name="object 6">
              <a:extLst>
                <a:ext uri="{FF2B5EF4-FFF2-40B4-BE49-F238E27FC236}">
                  <a16:creationId xmlns:a16="http://schemas.microsoft.com/office/drawing/2014/main" id="{5649D3C2-6109-41FB-A4C7-9AB1B118DDFA}"/>
                </a:ext>
              </a:extLst>
            </p:cNvPr>
            <p:cNvSpPr/>
            <p:nvPr/>
          </p:nvSpPr>
          <p:spPr>
            <a:xfrm>
              <a:off x="0" y="0"/>
              <a:ext cx="7966006" cy="635635"/>
            </a:xfrm>
            <a:custGeom>
              <a:avLst/>
              <a:gdLst/>
              <a:ahLst/>
              <a:cxnLst/>
              <a:rect l="l" t="t" r="r" b="b"/>
              <a:pathLst>
                <a:path w="7772400" h="635635">
                  <a:moveTo>
                    <a:pt x="7772400" y="0"/>
                  </a:moveTo>
                  <a:lnTo>
                    <a:pt x="0" y="0"/>
                  </a:lnTo>
                  <a:lnTo>
                    <a:pt x="0" y="635507"/>
                  </a:lnTo>
                  <a:lnTo>
                    <a:pt x="7772400" y="635507"/>
                  </a:lnTo>
                  <a:lnTo>
                    <a:pt x="7772400" y="0"/>
                  </a:lnTo>
                  <a:close/>
                </a:path>
              </a:pathLst>
            </a:custGeom>
            <a:solidFill>
              <a:srgbClr val="004685"/>
            </a:solidFill>
          </p:spPr>
          <p:txBody>
            <a:bodyPr wrap="square" lIns="0" tIns="0" rIns="0" bIns="0" rtlCol="0"/>
            <a:lstStyle/>
            <a:p>
              <a:endParaRPr dirty="0"/>
            </a:p>
          </p:txBody>
        </p:sp>
        <p:sp>
          <p:nvSpPr>
            <p:cNvPr id="14" name="object 7">
              <a:extLst>
                <a:ext uri="{FF2B5EF4-FFF2-40B4-BE49-F238E27FC236}">
                  <a16:creationId xmlns:a16="http://schemas.microsoft.com/office/drawing/2014/main" id="{B8C2E675-8347-45DB-B701-5263022EBEC3}"/>
                </a:ext>
              </a:extLst>
            </p:cNvPr>
            <p:cNvSpPr/>
            <p:nvPr/>
          </p:nvSpPr>
          <p:spPr>
            <a:xfrm>
              <a:off x="0" y="635508"/>
              <a:ext cx="7966005" cy="165100"/>
            </a:xfrm>
            <a:custGeom>
              <a:avLst/>
              <a:gdLst/>
              <a:ahLst/>
              <a:cxnLst/>
              <a:rect l="l" t="t" r="r" b="b"/>
              <a:pathLst>
                <a:path w="7772400" h="165100">
                  <a:moveTo>
                    <a:pt x="7772400" y="0"/>
                  </a:moveTo>
                  <a:lnTo>
                    <a:pt x="0" y="0"/>
                  </a:lnTo>
                  <a:lnTo>
                    <a:pt x="0" y="164592"/>
                  </a:lnTo>
                  <a:lnTo>
                    <a:pt x="7772400" y="164592"/>
                  </a:lnTo>
                  <a:lnTo>
                    <a:pt x="7772400" y="0"/>
                  </a:lnTo>
                  <a:close/>
                </a:path>
              </a:pathLst>
            </a:custGeom>
            <a:solidFill>
              <a:srgbClr val="00ABC0"/>
            </a:solidFill>
          </p:spPr>
          <p:txBody>
            <a:bodyPr wrap="square" lIns="0" tIns="0" rIns="0" bIns="0" rtlCol="0"/>
            <a:lstStyle/>
            <a:p>
              <a:endParaRPr/>
            </a:p>
          </p:txBody>
        </p:sp>
        <p:sp>
          <p:nvSpPr>
            <p:cNvPr id="16" name="object 9">
              <a:extLst>
                <a:ext uri="{FF2B5EF4-FFF2-40B4-BE49-F238E27FC236}">
                  <a16:creationId xmlns:a16="http://schemas.microsoft.com/office/drawing/2014/main" id="{96E82441-AB5E-4952-8D9B-BEDC8052EB6E}"/>
                </a:ext>
              </a:extLst>
            </p:cNvPr>
            <p:cNvSpPr/>
            <p:nvPr/>
          </p:nvSpPr>
          <p:spPr>
            <a:xfrm>
              <a:off x="874043" y="387786"/>
              <a:ext cx="2144471" cy="165100"/>
            </a:xfrm>
            <a:prstGeom prst="rect">
              <a:avLst/>
            </a:prstGeom>
            <a:blipFill>
              <a:blip r:embed="rId3" cstate="print"/>
              <a:stretch>
                <a:fillRect/>
              </a:stretch>
            </a:blipFill>
          </p:spPr>
          <p:txBody>
            <a:bodyPr wrap="square" lIns="0" tIns="0" rIns="0" bIns="0" rtlCol="0"/>
            <a:lstStyle/>
            <a:p>
              <a:endParaRPr/>
            </a:p>
          </p:txBody>
        </p:sp>
      </p:grpSp>
      <p:sp>
        <p:nvSpPr>
          <p:cNvPr id="17" name="object 10">
            <a:extLst>
              <a:ext uri="{FF2B5EF4-FFF2-40B4-BE49-F238E27FC236}">
                <a16:creationId xmlns:a16="http://schemas.microsoft.com/office/drawing/2014/main" id="{E3A898AC-2100-4042-8F7F-8E76C0B9EADA}"/>
              </a:ext>
            </a:extLst>
          </p:cNvPr>
          <p:cNvSpPr txBox="1">
            <a:spLocks/>
          </p:cNvSpPr>
          <p:nvPr/>
        </p:nvSpPr>
        <p:spPr>
          <a:xfrm>
            <a:off x="2819399" y="2"/>
            <a:ext cx="10591799" cy="649217"/>
          </a:xfrm>
          <a:prstGeom prst="rect">
            <a:avLst/>
          </a:prstGeom>
        </p:spPr>
        <p:txBody>
          <a:bodyPr vert="horz" wrap="square" lIns="0" tIns="215265" rIns="0" bIns="0" rtlCol="0">
            <a:spAutoFit/>
          </a:bodyPr>
          <a:lstStyle>
            <a:lvl1pPr>
              <a:defRPr sz="2750" b="0" i="1">
                <a:solidFill>
                  <a:schemeClr val="bg1"/>
                </a:solidFill>
                <a:latin typeface="Impact"/>
                <a:ea typeface="+mj-ea"/>
                <a:cs typeface="Impact"/>
              </a:defRPr>
            </a:lvl1pPr>
          </a:lstStyle>
          <a:p>
            <a:pPr marL="4868042">
              <a:lnSpc>
                <a:spcPts val="3304"/>
              </a:lnSpc>
              <a:spcBef>
                <a:spcPts val="1695"/>
              </a:spcBef>
            </a:pPr>
            <a:r>
              <a:rPr lang="en-US" sz="4300" kern="0" spc="-60" dirty="0"/>
              <a:t>			NM NRCS</a:t>
            </a:r>
            <a:endParaRPr lang="en-US" sz="4300" kern="0" dirty="0"/>
          </a:p>
        </p:txBody>
      </p:sp>
      <p:sp>
        <p:nvSpPr>
          <p:cNvPr id="18" name="Rectangle 17">
            <a:extLst>
              <a:ext uri="{FF2B5EF4-FFF2-40B4-BE49-F238E27FC236}">
                <a16:creationId xmlns:a16="http://schemas.microsoft.com/office/drawing/2014/main" id="{98ED35A7-9476-4C87-8715-55312076B898}"/>
              </a:ext>
            </a:extLst>
          </p:cNvPr>
          <p:cNvSpPr/>
          <p:nvPr/>
        </p:nvSpPr>
        <p:spPr>
          <a:xfrm>
            <a:off x="762000" y="9144000"/>
            <a:ext cx="592134" cy="704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bject 8">
            <a:extLst>
              <a:ext uri="{FF2B5EF4-FFF2-40B4-BE49-F238E27FC236}">
                <a16:creationId xmlns:a16="http://schemas.microsoft.com/office/drawing/2014/main" id="{05EF9E92-18E8-4E52-A1F3-1138E1F8CD8B}"/>
              </a:ext>
            </a:extLst>
          </p:cNvPr>
          <p:cNvSpPr/>
          <p:nvPr/>
        </p:nvSpPr>
        <p:spPr>
          <a:xfrm>
            <a:off x="389939" y="0"/>
            <a:ext cx="964195" cy="645985"/>
          </a:xfrm>
          <a:custGeom>
            <a:avLst/>
            <a:gdLst/>
            <a:ahLst/>
            <a:cxnLst/>
            <a:rect l="l" t="t" r="r" b="b"/>
            <a:pathLst>
              <a:path w="608965" h="339090">
                <a:moveTo>
                  <a:pt x="144767" y="4381"/>
                </a:moveTo>
                <a:lnTo>
                  <a:pt x="114998" y="4381"/>
                </a:lnTo>
                <a:lnTo>
                  <a:pt x="118846" y="6057"/>
                </a:lnTo>
                <a:lnTo>
                  <a:pt x="121920" y="8978"/>
                </a:lnTo>
                <a:lnTo>
                  <a:pt x="122440" y="99656"/>
                </a:lnTo>
                <a:lnTo>
                  <a:pt x="100241" y="133769"/>
                </a:lnTo>
                <a:lnTo>
                  <a:pt x="80860" y="136639"/>
                </a:lnTo>
                <a:lnTo>
                  <a:pt x="60604" y="133172"/>
                </a:lnTo>
                <a:lnTo>
                  <a:pt x="48577" y="124472"/>
                </a:lnTo>
                <a:lnTo>
                  <a:pt x="42799" y="113017"/>
                </a:lnTo>
                <a:lnTo>
                  <a:pt x="41325" y="101333"/>
                </a:lnTo>
                <a:lnTo>
                  <a:pt x="41325" y="8978"/>
                </a:lnTo>
                <a:lnTo>
                  <a:pt x="45173" y="6057"/>
                </a:lnTo>
                <a:lnTo>
                  <a:pt x="49288" y="4381"/>
                </a:lnTo>
                <a:lnTo>
                  <a:pt x="0" y="4381"/>
                </a:lnTo>
                <a:lnTo>
                  <a:pt x="4102" y="6057"/>
                </a:lnTo>
                <a:lnTo>
                  <a:pt x="8204" y="8978"/>
                </a:lnTo>
                <a:lnTo>
                  <a:pt x="8204" y="100711"/>
                </a:lnTo>
                <a:lnTo>
                  <a:pt x="14643" y="123786"/>
                </a:lnTo>
                <a:lnTo>
                  <a:pt x="31076" y="138506"/>
                </a:lnTo>
                <a:lnTo>
                  <a:pt x="53149" y="146278"/>
                </a:lnTo>
                <a:lnTo>
                  <a:pt x="76492" y="148564"/>
                </a:lnTo>
                <a:lnTo>
                  <a:pt x="100723" y="145846"/>
                </a:lnTo>
                <a:lnTo>
                  <a:pt x="120002" y="137223"/>
                </a:lnTo>
                <a:lnTo>
                  <a:pt x="132740" y="121932"/>
                </a:lnTo>
                <a:lnTo>
                  <a:pt x="137337" y="99250"/>
                </a:lnTo>
                <a:lnTo>
                  <a:pt x="138099" y="13792"/>
                </a:lnTo>
                <a:lnTo>
                  <a:pt x="138099" y="8978"/>
                </a:lnTo>
                <a:lnTo>
                  <a:pt x="140931" y="6057"/>
                </a:lnTo>
                <a:lnTo>
                  <a:pt x="144767" y="4381"/>
                </a:lnTo>
                <a:close/>
              </a:path>
              <a:path w="608965" h="339090">
                <a:moveTo>
                  <a:pt x="267449" y="104673"/>
                </a:moveTo>
                <a:lnTo>
                  <a:pt x="263182" y="86652"/>
                </a:lnTo>
                <a:lnTo>
                  <a:pt x="252006" y="74650"/>
                </a:lnTo>
                <a:lnTo>
                  <a:pt x="236359" y="66382"/>
                </a:lnTo>
                <a:lnTo>
                  <a:pt x="202996" y="53390"/>
                </a:lnTo>
                <a:lnTo>
                  <a:pt x="192036" y="47688"/>
                </a:lnTo>
                <a:lnTo>
                  <a:pt x="185597" y="41262"/>
                </a:lnTo>
                <a:lnTo>
                  <a:pt x="183502" y="33007"/>
                </a:lnTo>
                <a:lnTo>
                  <a:pt x="185000" y="26085"/>
                </a:lnTo>
                <a:lnTo>
                  <a:pt x="189788" y="19608"/>
                </a:lnTo>
                <a:lnTo>
                  <a:pt x="198234" y="14808"/>
                </a:lnTo>
                <a:lnTo>
                  <a:pt x="210718" y="12941"/>
                </a:lnTo>
                <a:lnTo>
                  <a:pt x="227304" y="15722"/>
                </a:lnTo>
                <a:lnTo>
                  <a:pt x="240042" y="22682"/>
                </a:lnTo>
                <a:lnTo>
                  <a:pt x="248831" y="31724"/>
                </a:lnTo>
                <a:lnTo>
                  <a:pt x="253580" y="40741"/>
                </a:lnTo>
                <a:lnTo>
                  <a:pt x="252310" y="9817"/>
                </a:lnTo>
                <a:lnTo>
                  <a:pt x="241947" y="5956"/>
                </a:lnTo>
                <a:lnTo>
                  <a:pt x="231279" y="3581"/>
                </a:lnTo>
                <a:lnTo>
                  <a:pt x="221437" y="2400"/>
                </a:lnTo>
                <a:lnTo>
                  <a:pt x="213537" y="2070"/>
                </a:lnTo>
                <a:lnTo>
                  <a:pt x="194932" y="4279"/>
                </a:lnTo>
                <a:lnTo>
                  <a:pt x="176796" y="11264"/>
                </a:lnTo>
                <a:lnTo>
                  <a:pt x="163029" y="23583"/>
                </a:lnTo>
                <a:lnTo>
                  <a:pt x="157581" y="41783"/>
                </a:lnTo>
                <a:lnTo>
                  <a:pt x="159550" y="52882"/>
                </a:lnTo>
                <a:lnTo>
                  <a:pt x="165658" y="62649"/>
                </a:lnTo>
                <a:lnTo>
                  <a:pt x="176199" y="71424"/>
                </a:lnTo>
                <a:lnTo>
                  <a:pt x="191465" y="79603"/>
                </a:lnTo>
                <a:lnTo>
                  <a:pt x="208457" y="86258"/>
                </a:lnTo>
                <a:lnTo>
                  <a:pt x="223062" y="92417"/>
                </a:lnTo>
                <a:lnTo>
                  <a:pt x="233299" y="100431"/>
                </a:lnTo>
                <a:lnTo>
                  <a:pt x="237159" y="112610"/>
                </a:lnTo>
                <a:lnTo>
                  <a:pt x="235559" y="120840"/>
                </a:lnTo>
                <a:lnTo>
                  <a:pt x="230124" y="128981"/>
                </a:lnTo>
                <a:lnTo>
                  <a:pt x="219938" y="135204"/>
                </a:lnTo>
                <a:lnTo>
                  <a:pt x="204050" y="137680"/>
                </a:lnTo>
                <a:lnTo>
                  <a:pt x="186131" y="134378"/>
                </a:lnTo>
                <a:lnTo>
                  <a:pt x="172377" y="126009"/>
                </a:lnTo>
                <a:lnTo>
                  <a:pt x="162712" y="114858"/>
                </a:lnTo>
                <a:lnTo>
                  <a:pt x="157073" y="103212"/>
                </a:lnTo>
                <a:lnTo>
                  <a:pt x="158343" y="138531"/>
                </a:lnTo>
                <a:lnTo>
                  <a:pt x="166547" y="141592"/>
                </a:lnTo>
                <a:lnTo>
                  <a:pt x="177596" y="144868"/>
                </a:lnTo>
                <a:lnTo>
                  <a:pt x="191338" y="147485"/>
                </a:lnTo>
                <a:lnTo>
                  <a:pt x="207632" y="148551"/>
                </a:lnTo>
                <a:lnTo>
                  <a:pt x="230301" y="145364"/>
                </a:lnTo>
                <a:lnTo>
                  <a:pt x="249377" y="136410"/>
                </a:lnTo>
                <a:lnTo>
                  <a:pt x="262534" y="122542"/>
                </a:lnTo>
                <a:lnTo>
                  <a:pt x="267449" y="104673"/>
                </a:lnTo>
                <a:close/>
              </a:path>
              <a:path w="608965" h="339090">
                <a:moveTo>
                  <a:pt x="454050" y="73317"/>
                </a:moveTo>
                <a:lnTo>
                  <a:pt x="450088" y="54000"/>
                </a:lnTo>
                <a:lnTo>
                  <a:pt x="435025" y="31254"/>
                </a:lnTo>
                <a:lnTo>
                  <a:pt x="418363" y="21043"/>
                </a:lnTo>
                <a:lnTo>
                  <a:pt x="418363" y="73317"/>
                </a:lnTo>
                <a:lnTo>
                  <a:pt x="414934" y="95923"/>
                </a:lnTo>
                <a:lnTo>
                  <a:pt x="403034" y="115900"/>
                </a:lnTo>
                <a:lnTo>
                  <a:pt x="380250" y="130162"/>
                </a:lnTo>
                <a:lnTo>
                  <a:pt x="344170" y="135597"/>
                </a:lnTo>
                <a:lnTo>
                  <a:pt x="323646" y="135597"/>
                </a:lnTo>
                <a:lnTo>
                  <a:pt x="323646" y="15240"/>
                </a:lnTo>
                <a:lnTo>
                  <a:pt x="327494" y="14820"/>
                </a:lnTo>
                <a:lnTo>
                  <a:pt x="347256" y="14820"/>
                </a:lnTo>
                <a:lnTo>
                  <a:pt x="380784" y="20434"/>
                </a:lnTo>
                <a:lnTo>
                  <a:pt x="402742" y="34671"/>
                </a:lnTo>
                <a:lnTo>
                  <a:pt x="414731" y="53606"/>
                </a:lnTo>
                <a:lnTo>
                  <a:pt x="418363" y="73317"/>
                </a:lnTo>
                <a:lnTo>
                  <a:pt x="418363" y="21043"/>
                </a:lnTo>
                <a:lnTo>
                  <a:pt x="408228" y="14820"/>
                </a:lnTo>
                <a:lnTo>
                  <a:pt x="404126" y="12306"/>
                </a:lnTo>
                <a:lnTo>
                  <a:pt x="352653" y="4381"/>
                </a:lnTo>
                <a:lnTo>
                  <a:pt x="284365" y="4381"/>
                </a:lnTo>
                <a:lnTo>
                  <a:pt x="288226" y="6045"/>
                </a:lnTo>
                <a:lnTo>
                  <a:pt x="291045" y="8978"/>
                </a:lnTo>
                <a:lnTo>
                  <a:pt x="291045" y="141655"/>
                </a:lnTo>
                <a:lnTo>
                  <a:pt x="288226" y="144576"/>
                </a:lnTo>
                <a:lnTo>
                  <a:pt x="284365" y="146456"/>
                </a:lnTo>
                <a:lnTo>
                  <a:pt x="350342" y="146456"/>
                </a:lnTo>
                <a:lnTo>
                  <a:pt x="395782" y="140144"/>
                </a:lnTo>
                <a:lnTo>
                  <a:pt x="404647" y="135597"/>
                </a:lnTo>
                <a:lnTo>
                  <a:pt x="428193" y="123520"/>
                </a:lnTo>
                <a:lnTo>
                  <a:pt x="447598" y="100088"/>
                </a:lnTo>
                <a:lnTo>
                  <a:pt x="454050" y="73317"/>
                </a:lnTo>
                <a:close/>
              </a:path>
              <a:path w="608965" h="339090">
                <a:moveTo>
                  <a:pt x="601065" y="166522"/>
                </a:moveTo>
                <a:lnTo>
                  <a:pt x="381635" y="163664"/>
                </a:lnTo>
                <a:lnTo>
                  <a:pt x="246545" y="171919"/>
                </a:lnTo>
                <a:lnTo>
                  <a:pt x="192138" y="186055"/>
                </a:lnTo>
                <a:lnTo>
                  <a:pt x="163144" y="177596"/>
                </a:lnTo>
                <a:lnTo>
                  <a:pt x="126174" y="170434"/>
                </a:lnTo>
                <a:lnTo>
                  <a:pt x="80264" y="167525"/>
                </a:lnTo>
                <a:lnTo>
                  <a:pt x="6286" y="166522"/>
                </a:lnTo>
                <a:lnTo>
                  <a:pt x="6286" y="185940"/>
                </a:lnTo>
                <a:lnTo>
                  <a:pt x="34061" y="182994"/>
                </a:lnTo>
                <a:lnTo>
                  <a:pt x="64579" y="182575"/>
                </a:lnTo>
                <a:lnTo>
                  <a:pt x="116941" y="185178"/>
                </a:lnTo>
                <a:lnTo>
                  <a:pt x="179590" y="189306"/>
                </a:lnTo>
                <a:lnTo>
                  <a:pt x="140017" y="199580"/>
                </a:lnTo>
                <a:lnTo>
                  <a:pt x="138645" y="200152"/>
                </a:lnTo>
                <a:lnTo>
                  <a:pt x="117868" y="198589"/>
                </a:lnTo>
                <a:lnTo>
                  <a:pt x="91897" y="197662"/>
                </a:lnTo>
                <a:lnTo>
                  <a:pt x="59220" y="198158"/>
                </a:lnTo>
                <a:lnTo>
                  <a:pt x="6286" y="199961"/>
                </a:lnTo>
                <a:lnTo>
                  <a:pt x="6286" y="219367"/>
                </a:lnTo>
                <a:lnTo>
                  <a:pt x="16002" y="216052"/>
                </a:lnTo>
                <a:lnTo>
                  <a:pt x="34277" y="213029"/>
                </a:lnTo>
                <a:lnTo>
                  <a:pt x="74650" y="208597"/>
                </a:lnTo>
                <a:lnTo>
                  <a:pt x="132003" y="202907"/>
                </a:lnTo>
                <a:lnTo>
                  <a:pt x="6299" y="254939"/>
                </a:lnTo>
                <a:lnTo>
                  <a:pt x="147472" y="211429"/>
                </a:lnTo>
                <a:lnTo>
                  <a:pt x="256476" y="189852"/>
                </a:lnTo>
                <a:lnTo>
                  <a:pt x="389089" y="183832"/>
                </a:lnTo>
                <a:lnTo>
                  <a:pt x="601065" y="187020"/>
                </a:lnTo>
                <a:lnTo>
                  <a:pt x="601065" y="166522"/>
                </a:lnTo>
                <a:close/>
              </a:path>
              <a:path w="608965" h="339090">
                <a:moveTo>
                  <a:pt x="601154" y="203250"/>
                </a:moveTo>
                <a:lnTo>
                  <a:pt x="576072" y="202831"/>
                </a:lnTo>
                <a:lnTo>
                  <a:pt x="539153" y="203250"/>
                </a:lnTo>
                <a:lnTo>
                  <a:pt x="504774" y="203987"/>
                </a:lnTo>
                <a:lnTo>
                  <a:pt x="424865" y="207403"/>
                </a:lnTo>
                <a:lnTo>
                  <a:pt x="378802" y="210439"/>
                </a:lnTo>
                <a:lnTo>
                  <a:pt x="329577" y="214566"/>
                </a:lnTo>
                <a:lnTo>
                  <a:pt x="277876" y="219951"/>
                </a:lnTo>
                <a:lnTo>
                  <a:pt x="224396" y="226771"/>
                </a:lnTo>
                <a:lnTo>
                  <a:pt x="169824" y="235178"/>
                </a:lnTo>
                <a:lnTo>
                  <a:pt x="114833" y="245338"/>
                </a:lnTo>
                <a:lnTo>
                  <a:pt x="60121" y="257416"/>
                </a:lnTo>
                <a:lnTo>
                  <a:pt x="6388" y="271564"/>
                </a:lnTo>
                <a:lnTo>
                  <a:pt x="6388" y="338937"/>
                </a:lnTo>
                <a:lnTo>
                  <a:pt x="601154" y="338836"/>
                </a:lnTo>
                <a:lnTo>
                  <a:pt x="601154" y="203250"/>
                </a:lnTo>
                <a:close/>
              </a:path>
              <a:path w="608965" h="339090">
                <a:moveTo>
                  <a:pt x="608774" y="146469"/>
                </a:moveTo>
                <a:lnTo>
                  <a:pt x="583349" y="113233"/>
                </a:lnTo>
                <a:lnTo>
                  <a:pt x="580123" y="107188"/>
                </a:lnTo>
                <a:lnTo>
                  <a:pt x="574319" y="96316"/>
                </a:lnTo>
                <a:lnTo>
                  <a:pt x="547052" y="45135"/>
                </a:lnTo>
                <a:lnTo>
                  <a:pt x="539470" y="30886"/>
                </a:lnTo>
                <a:lnTo>
                  <a:pt x="539470" y="96316"/>
                </a:lnTo>
                <a:lnTo>
                  <a:pt x="487616" y="96316"/>
                </a:lnTo>
                <a:lnTo>
                  <a:pt x="492633" y="86702"/>
                </a:lnTo>
                <a:lnTo>
                  <a:pt x="496976" y="78168"/>
                </a:lnTo>
                <a:lnTo>
                  <a:pt x="503059" y="65913"/>
                </a:lnTo>
                <a:lnTo>
                  <a:pt x="513283" y="45135"/>
                </a:lnTo>
                <a:lnTo>
                  <a:pt x="521843" y="62026"/>
                </a:lnTo>
                <a:lnTo>
                  <a:pt x="530275" y="78536"/>
                </a:lnTo>
                <a:lnTo>
                  <a:pt x="539470" y="96316"/>
                </a:lnTo>
                <a:lnTo>
                  <a:pt x="539470" y="30886"/>
                </a:lnTo>
                <a:lnTo>
                  <a:pt x="523036" y="0"/>
                </a:lnTo>
                <a:lnTo>
                  <a:pt x="464007" y="111582"/>
                </a:lnTo>
                <a:lnTo>
                  <a:pt x="450646" y="136220"/>
                </a:lnTo>
                <a:lnTo>
                  <a:pt x="448081" y="140195"/>
                </a:lnTo>
                <a:lnTo>
                  <a:pt x="445770" y="142494"/>
                </a:lnTo>
                <a:lnTo>
                  <a:pt x="438581" y="146469"/>
                </a:lnTo>
                <a:lnTo>
                  <a:pt x="474014" y="146469"/>
                </a:lnTo>
                <a:lnTo>
                  <a:pt x="467080" y="143954"/>
                </a:lnTo>
                <a:lnTo>
                  <a:pt x="465810" y="141033"/>
                </a:lnTo>
                <a:lnTo>
                  <a:pt x="468096" y="136017"/>
                </a:lnTo>
                <a:lnTo>
                  <a:pt x="469468" y="132537"/>
                </a:lnTo>
                <a:lnTo>
                  <a:pt x="472592" y="126060"/>
                </a:lnTo>
                <a:lnTo>
                  <a:pt x="477050" y="117348"/>
                </a:lnTo>
                <a:lnTo>
                  <a:pt x="482485" y="107188"/>
                </a:lnTo>
                <a:lnTo>
                  <a:pt x="545376" y="107188"/>
                </a:lnTo>
                <a:lnTo>
                  <a:pt x="555091" y="126238"/>
                </a:lnTo>
                <a:lnTo>
                  <a:pt x="558393" y="132791"/>
                </a:lnTo>
                <a:lnTo>
                  <a:pt x="560006" y="136220"/>
                </a:lnTo>
                <a:lnTo>
                  <a:pt x="561809" y="140614"/>
                </a:lnTo>
                <a:lnTo>
                  <a:pt x="560527" y="143535"/>
                </a:lnTo>
                <a:lnTo>
                  <a:pt x="553834" y="146469"/>
                </a:lnTo>
                <a:lnTo>
                  <a:pt x="608774" y="146469"/>
                </a:lnTo>
                <a:close/>
              </a:path>
            </a:pathLst>
          </a:custGeom>
          <a:solidFill>
            <a:srgbClr val="FFFFFF"/>
          </a:solidFill>
        </p:spPr>
        <p:txBody>
          <a:bodyPr wrap="square" lIns="0" tIns="0" rIns="0" bIns="0" rtlCol="0"/>
          <a:lstStyle/>
          <a:p>
            <a:endParaRPr dirty="0"/>
          </a:p>
        </p:txBody>
      </p:sp>
      <p:pic>
        <p:nvPicPr>
          <p:cNvPr id="20" name="Picture 19" descr="A close up of a sign&#10;&#10;Description automatically generated">
            <a:extLst>
              <a:ext uri="{FF2B5EF4-FFF2-40B4-BE49-F238E27FC236}">
                <a16:creationId xmlns:a16="http://schemas.microsoft.com/office/drawing/2014/main" id="{A61F41E4-3A05-412D-B44B-B711185DBC9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2901" y="9210821"/>
            <a:ext cx="455581" cy="461655"/>
          </a:xfrm>
          <a:prstGeom prst="rect">
            <a:avLst/>
          </a:prstGeom>
        </p:spPr>
      </p:pic>
      <p:sp>
        <p:nvSpPr>
          <p:cNvPr id="2" name="Rectangle 1">
            <a:extLst>
              <a:ext uri="{FF2B5EF4-FFF2-40B4-BE49-F238E27FC236}">
                <a16:creationId xmlns:a16="http://schemas.microsoft.com/office/drawing/2014/main" id="{1751C239-E889-4A4C-9F52-D42D114A666F}"/>
              </a:ext>
            </a:extLst>
          </p:cNvPr>
          <p:cNvSpPr/>
          <p:nvPr/>
        </p:nvSpPr>
        <p:spPr>
          <a:xfrm>
            <a:off x="565240" y="2914125"/>
            <a:ext cx="4508317" cy="5170646"/>
          </a:xfrm>
          <a:prstGeom prst="rect">
            <a:avLst/>
          </a:prstGeom>
        </p:spPr>
        <p:txBody>
          <a:bodyPr wrap="square">
            <a:spAutoFit/>
          </a:bodyPr>
          <a:lstStyle/>
          <a:p>
            <a:r>
              <a:rPr lang="en-US" sz="3200" dirty="0">
                <a:solidFill>
                  <a:srgbClr val="26282A"/>
                </a:solidFill>
                <a:latin typeface="Arial" panose="020B0604020202020204" pitchFamily="34" charset="0"/>
                <a:ea typeface="Calibri" panose="020F0502020204030204" pitchFamily="34" charset="0"/>
              </a:rPr>
              <a:t>How to Apply:  </a:t>
            </a:r>
            <a:r>
              <a:rPr lang="en-US" sz="3200" u="sng" dirty="0">
                <a:solidFill>
                  <a:srgbClr val="26282A"/>
                </a:solidFill>
                <a:latin typeface="Arial" panose="020B0604020202020204" pitchFamily="34" charset="0"/>
                <a:ea typeface="Calibri" panose="020F0502020204030204" pitchFamily="34" charset="0"/>
                <a:hlinkClick r:id="rId5"/>
              </a:rPr>
              <a:t>https://www.nrcs.usda.gov/wps/portal/nrcs/detail/national/programs/financial/rcpp/?cid=nrcseprd1477816</a:t>
            </a:r>
            <a:endParaRPr lang="en-US" sz="3200" u="sng" dirty="0">
              <a:solidFill>
                <a:srgbClr val="26282A"/>
              </a:solidFill>
              <a:latin typeface="Arial" panose="020B0604020202020204" pitchFamily="34" charset="0"/>
              <a:ea typeface="Calibri" panose="020F0502020204030204" pitchFamily="34" charset="0"/>
            </a:endParaRPr>
          </a:p>
          <a:p>
            <a:endParaRPr lang="en-US" sz="3200" u="sng" dirty="0">
              <a:solidFill>
                <a:srgbClr val="26282A"/>
              </a:solidFill>
              <a:latin typeface="Arial" panose="020B0604020202020204" pitchFamily="34" charset="0"/>
              <a:ea typeface="Calibri" panose="020F0502020204030204" pitchFamily="34" charset="0"/>
            </a:endParaRPr>
          </a:p>
          <a:p>
            <a:endParaRPr lang="en-US" sz="3200" u="sng" dirty="0">
              <a:solidFill>
                <a:srgbClr val="26282A"/>
              </a:solidFill>
              <a:latin typeface="Arial" panose="020B0604020202020204" pitchFamily="34" charset="0"/>
              <a:ea typeface="Calibri" panose="020F0502020204030204" pitchFamily="34" charset="0"/>
            </a:endParaRPr>
          </a:p>
          <a:p>
            <a:endParaRPr lang="en-US" sz="3200" u="sng" dirty="0">
              <a:solidFill>
                <a:srgbClr val="26282A"/>
              </a:solidFill>
              <a:latin typeface="Arial" panose="020B0604020202020204" pitchFamily="34" charset="0"/>
              <a:ea typeface="Calibri" panose="020F0502020204030204" pitchFamily="34" charset="0"/>
            </a:endParaRPr>
          </a:p>
          <a:p>
            <a:endParaRPr lang="en-US" sz="2400" dirty="0">
              <a:latin typeface="Calibri" panose="020F0502020204030204" pitchFamily="34" charset="0"/>
              <a:ea typeface="Calibri" panose="020F0502020204030204" pitchFamily="34" charset="0"/>
            </a:endParaRPr>
          </a:p>
          <a:p>
            <a:r>
              <a:rPr lang="en-US" dirty="0">
                <a:solidFill>
                  <a:srgbClr val="26282A"/>
                </a:solidFill>
                <a:latin typeface="Arial" panose="020B0604020202020204" pitchFamily="34" charset="0"/>
                <a:ea typeface="Calibri" panose="020F0502020204030204" pitchFamily="34" charset="0"/>
              </a:rPr>
              <a:t> </a:t>
            </a:r>
            <a:endParaRPr lang="en-US" sz="2400" dirty="0">
              <a:latin typeface="Calibri" panose="020F0502020204030204" pitchFamily="34" charset="0"/>
              <a:ea typeface="Calibri" panose="020F0502020204030204" pitchFamily="34" charset="0"/>
            </a:endParaRPr>
          </a:p>
        </p:txBody>
      </p:sp>
      <p:pic>
        <p:nvPicPr>
          <p:cNvPr id="3" name="Picture 2">
            <a:extLst>
              <a:ext uri="{FF2B5EF4-FFF2-40B4-BE49-F238E27FC236}">
                <a16:creationId xmlns:a16="http://schemas.microsoft.com/office/drawing/2014/main" id="{4B614629-C268-439F-BA2A-3DA35CDFAFED}"/>
              </a:ext>
            </a:extLst>
          </p:cNvPr>
          <p:cNvPicPr>
            <a:picLocks noChangeAspect="1"/>
          </p:cNvPicPr>
          <p:nvPr/>
        </p:nvPicPr>
        <p:blipFill>
          <a:blip r:embed="rId6"/>
          <a:stretch>
            <a:fillRect/>
          </a:stretch>
        </p:blipFill>
        <p:spPr>
          <a:xfrm>
            <a:off x="5601054" y="1396688"/>
            <a:ext cx="7304505" cy="8007176"/>
          </a:xfrm>
          <a:prstGeom prst="rect">
            <a:avLst/>
          </a:prstGeom>
        </p:spPr>
      </p:pic>
    </p:spTree>
    <p:extLst>
      <p:ext uri="{BB962C8B-B14F-4D97-AF65-F5344CB8AC3E}">
        <p14:creationId xmlns:p14="http://schemas.microsoft.com/office/powerpoint/2010/main" val="861183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a:spLocks noGrp="1"/>
          </p:cNvSpPr>
          <p:nvPr>
            <p:ph type="title"/>
          </p:nvPr>
        </p:nvSpPr>
        <p:spPr>
          <a:xfrm>
            <a:off x="197225" y="2"/>
            <a:ext cx="13016753" cy="405239"/>
          </a:xfrm>
          <a:prstGeom prst="rect">
            <a:avLst/>
          </a:prstGeom>
        </p:spPr>
        <p:txBody>
          <a:bodyPr vert="horz" wrap="square" lIns="0" tIns="7620" rIns="0" bIns="0" rtlCol="0">
            <a:spAutoFit/>
          </a:bodyPr>
          <a:lstStyle/>
          <a:p>
            <a:pPr marL="5087093" marR="448263" indent="-864145" algn="r">
              <a:lnSpc>
                <a:spcPts val="3120"/>
              </a:lnSpc>
              <a:spcBef>
                <a:spcPts val="60"/>
              </a:spcBef>
            </a:pPr>
            <a:r>
              <a:rPr lang="en-US" sz="2650" spc="-25" dirty="0"/>
              <a:t>			         </a:t>
            </a:r>
            <a:r>
              <a:rPr sz="2800" spc="-30" dirty="0"/>
              <a:t>PROGRAMS</a:t>
            </a:r>
            <a:endParaRPr sz="2650" dirty="0"/>
          </a:p>
        </p:txBody>
      </p:sp>
      <p:sp>
        <p:nvSpPr>
          <p:cNvPr id="11" name="object 11"/>
          <p:cNvSpPr txBox="1">
            <a:spLocks noGrp="1"/>
          </p:cNvSpPr>
          <p:nvPr>
            <p:ph type="sldNum" sz="quarter" idx="7"/>
          </p:nvPr>
        </p:nvSpPr>
        <p:spPr>
          <a:xfrm>
            <a:off x="12627089" y="9525000"/>
            <a:ext cx="272826" cy="247504"/>
          </a:xfrm>
          <a:prstGeom prst="rect">
            <a:avLst/>
          </a:prstGeom>
        </p:spPr>
        <p:txBody>
          <a:bodyPr vert="horz" wrap="square" lIns="0" tIns="1270" rIns="0" bIns="0" rtlCol="0">
            <a:spAutoFit/>
          </a:bodyPr>
          <a:lstStyle/>
          <a:p>
            <a:pPr marL="38096">
              <a:spcBef>
                <a:spcPts val="10"/>
              </a:spcBef>
            </a:pPr>
            <a:fld id="{81D60167-4931-47E6-BA6A-407CBD079E47}" type="slidenum">
              <a:rPr sz="1600" dirty="0"/>
              <a:pPr marL="38096">
                <a:spcBef>
                  <a:spcPts val="10"/>
                </a:spcBef>
              </a:pPr>
              <a:t>5</a:t>
            </a:fld>
            <a:endParaRPr sz="1600" dirty="0"/>
          </a:p>
        </p:txBody>
      </p:sp>
      <p:grpSp>
        <p:nvGrpSpPr>
          <p:cNvPr id="12" name="object 5">
            <a:extLst>
              <a:ext uri="{FF2B5EF4-FFF2-40B4-BE49-F238E27FC236}">
                <a16:creationId xmlns:a16="http://schemas.microsoft.com/office/drawing/2014/main" id="{41D00E41-2381-460A-BDDB-786AA3C4838E}"/>
              </a:ext>
            </a:extLst>
          </p:cNvPr>
          <p:cNvGrpSpPr/>
          <p:nvPr/>
        </p:nvGrpSpPr>
        <p:grpSpPr>
          <a:xfrm>
            <a:off x="0" y="-45032"/>
            <a:ext cx="13411200" cy="959432"/>
            <a:chOff x="0" y="0"/>
            <a:chExt cx="7966006" cy="800608"/>
          </a:xfrm>
        </p:grpSpPr>
        <p:sp>
          <p:nvSpPr>
            <p:cNvPr id="13" name="object 6">
              <a:extLst>
                <a:ext uri="{FF2B5EF4-FFF2-40B4-BE49-F238E27FC236}">
                  <a16:creationId xmlns:a16="http://schemas.microsoft.com/office/drawing/2014/main" id="{5649D3C2-6109-41FB-A4C7-9AB1B118DDFA}"/>
                </a:ext>
              </a:extLst>
            </p:cNvPr>
            <p:cNvSpPr/>
            <p:nvPr/>
          </p:nvSpPr>
          <p:spPr>
            <a:xfrm>
              <a:off x="0" y="0"/>
              <a:ext cx="7966006" cy="635635"/>
            </a:xfrm>
            <a:custGeom>
              <a:avLst/>
              <a:gdLst/>
              <a:ahLst/>
              <a:cxnLst/>
              <a:rect l="l" t="t" r="r" b="b"/>
              <a:pathLst>
                <a:path w="7772400" h="635635">
                  <a:moveTo>
                    <a:pt x="7772400" y="0"/>
                  </a:moveTo>
                  <a:lnTo>
                    <a:pt x="0" y="0"/>
                  </a:lnTo>
                  <a:lnTo>
                    <a:pt x="0" y="635507"/>
                  </a:lnTo>
                  <a:lnTo>
                    <a:pt x="7772400" y="635507"/>
                  </a:lnTo>
                  <a:lnTo>
                    <a:pt x="7772400" y="0"/>
                  </a:lnTo>
                  <a:close/>
                </a:path>
              </a:pathLst>
            </a:custGeom>
            <a:solidFill>
              <a:srgbClr val="004685"/>
            </a:solidFill>
          </p:spPr>
          <p:txBody>
            <a:bodyPr wrap="square" lIns="0" tIns="0" rIns="0" bIns="0" rtlCol="0"/>
            <a:lstStyle/>
            <a:p>
              <a:endParaRPr dirty="0"/>
            </a:p>
          </p:txBody>
        </p:sp>
        <p:sp>
          <p:nvSpPr>
            <p:cNvPr id="14" name="object 7">
              <a:extLst>
                <a:ext uri="{FF2B5EF4-FFF2-40B4-BE49-F238E27FC236}">
                  <a16:creationId xmlns:a16="http://schemas.microsoft.com/office/drawing/2014/main" id="{B8C2E675-8347-45DB-B701-5263022EBEC3}"/>
                </a:ext>
              </a:extLst>
            </p:cNvPr>
            <p:cNvSpPr/>
            <p:nvPr/>
          </p:nvSpPr>
          <p:spPr>
            <a:xfrm>
              <a:off x="0" y="635508"/>
              <a:ext cx="7966005" cy="165100"/>
            </a:xfrm>
            <a:custGeom>
              <a:avLst/>
              <a:gdLst/>
              <a:ahLst/>
              <a:cxnLst/>
              <a:rect l="l" t="t" r="r" b="b"/>
              <a:pathLst>
                <a:path w="7772400" h="165100">
                  <a:moveTo>
                    <a:pt x="7772400" y="0"/>
                  </a:moveTo>
                  <a:lnTo>
                    <a:pt x="0" y="0"/>
                  </a:lnTo>
                  <a:lnTo>
                    <a:pt x="0" y="164592"/>
                  </a:lnTo>
                  <a:lnTo>
                    <a:pt x="7772400" y="164592"/>
                  </a:lnTo>
                  <a:lnTo>
                    <a:pt x="7772400" y="0"/>
                  </a:lnTo>
                  <a:close/>
                </a:path>
              </a:pathLst>
            </a:custGeom>
            <a:solidFill>
              <a:srgbClr val="00ABC0"/>
            </a:solidFill>
          </p:spPr>
          <p:txBody>
            <a:bodyPr wrap="square" lIns="0" tIns="0" rIns="0" bIns="0" rtlCol="0"/>
            <a:lstStyle/>
            <a:p>
              <a:endParaRPr/>
            </a:p>
          </p:txBody>
        </p:sp>
        <p:sp>
          <p:nvSpPr>
            <p:cNvPr id="16" name="object 9">
              <a:extLst>
                <a:ext uri="{FF2B5EF4-FFF2-40B4-BE49-F238E27FC236}">
                  <a16:creationId xmlns:a16="http://schemas.microsoft.com/office/drawing/2014/main" id="{96E82441-AB5E-4952-8D9B-BEDC8052EB6E}"/>
                </a:ext>
              </a:extLst>
            </p:cNvPr>
            <p:cNvSpPr/>
            <p:nvPr/>
          </p:nvSpPr>
          <p:spPr>
            <a:xfrm>
              <a:off x="874043" y="387786"/>
              <a:ext cx="2144471" cy="165100"/>
            </a:xfrm>
            <a:prstGeom prst="rect">
              <a:avLst/>
            </a:prstGeom>
            <a:blipFill>
              <a:blip r:embed="rId3" cstate="print"/>
              <a:stretch>
                <a:fillRect/>
              </a:stretch>
            </a:blipFill>
          </p:spPr>
          <p:txBody>
            <a:bodyPr wrap="square" lIns="0" tIns="0" rIns="0" bIns="0" rtlCol="0"/>
            <a:lstStyle/>
            <a:p>
              <a:endParaRPr/>
            </a:p>
          </p:txBody>
        </p:sp>
      </p:grpSp>
      <p:sp>
        <p:nvSpPr>
          <p:cNvPr id="17" name="object 10">
            <a:extLst>
              <a:ext uri="{FF2B5EF4-FFF2-40B4-BE49-F238E27FC236}">
                <a16:creationId xmlns:a16="http://schemas.microsoft.com/office/drawing/2014/main" id="{E3A898AC-2100-4042-8F7F-8E76C0B9EADA}"/>
              </a:ext>
            </a:extLst>
          </p:cNvPr>
          <p:cNvSpPr txBox="1">
            <a:spLocks/>
          </p:cNvSpPr>
          <p:nvPr/>
        </p:nvSpPr>
        <p:spPr>
          <a:xfrm>
            <a:off x="2819399" y="2"/>
            <a:ext cx="10591799" cy="649217"/>
          </a:xfrm>
          <a:prstGeom prst="rect">
            <a:avLst/>
          </a:prstGeom>
        </p:spPr>
        <p:txBody>
          <a:bodyPr vert="horz" wrap="square" lIns="0" tIns="215265" rIns="0" bIns="0" rtlCol="0">
            <a:spAutoFit/>
          </a:bodyPr>
          <a:lstStyle>
            <a:lvl1pPr>
              <a:defRPr sz="2750" b="0" i="1">
                <a:solidFill>
                  <a:schemeClr val="bg1"/>
                </a:solidFill>
                <a:latin typeface="Impact"/>
                <a:ea typeface="+mj-ea"/>
                <a:cs typeface="Impact"/>
              </a:defRPr>
            </a:lvl1pPr>
          </a:lstStyle>
          <a:p>
            <a:pPr marL="4868042">
              <a:lnSpc>
                <a:spcPts val="3304"/>
              </a:lnSpc>
              <a:spcBef>
                <a:spcPts val="1695"/>
              </a:spcBef>
            </a:pPr>
            <a:r>
              <a:rPr lang="en-US" sz="4300" kern="0" spc="-60" dirty="0"/>
              <a:t>			NM NRCS</a:t>
            </a:r>
            <a:endParaRPr lang="en-US" sz="4300" kern="0" dirty="0"/>
          </a:p>
        </p:txBody>
      </p:sp>
      <p:sp>
        <p:nvSpPr>
          <p:cNvPr id="18" name="Rectangle 17">
            <a:extLst>
              <a:ext uri="{FF2B5EF4-FFF2-40B4-BE49-F238E27FC236}">
                <a16:creationId xmlns:a16="http://schemas.microsoft.com/office/drawing/2014/main" id="{98ED35A7-9476-4C87-8715-55312076B898}"/>
              </a:ext>
            </a:extLst>
          </p:cNvPr>
          <p:cNvSpPr/>
          <p:nvPr/>
        </p:nvSpPr>
        <p:spPr>
          <a:xfrm>
            <a:off x="762000" y="9144000"/>
            <a:ext cx="592134" cy="704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bject 8">
            <a:extLst>
              <a:ext uri="{FF2B5EF4-FFF2-40B4-BE49-F238E27FC236}">
                <a16:creationId xmlns:a16="http://schemas.microsoft.com/office/drawing/2014/main" id="{05EF9E92-18E8-4E52-A1F3-1138E1F8CD8B}"/>
              </a:ext>
            </a:extLst>
          </p:cNvPr>
          <p:cNvSpPr/>
          <p:nvPr/>
        </p:nvSpPr>
        <p:spPr>
          <a:xfrm>
            <a:off x="389939" y="0"/>
            <a:ext cx="964195" cy="645985"/>
          </a:xfrm>
          <a:custGeom>
            <a:avLst/>
            <a:gdLst/>
            <a:ahLst/>
            <a:cxnLst/>
            <a:rect l="l" t="t" r="r" b="b"/>
            <a:pathLst>
              <a:path w="608965" h="339090">
                <a:moveTo>
                  <a:pt x="144767" y="4381"/>
                </a:moveTo>
                <a:lnTo>
                  <a:pt x="114998" y="4381"/>
                </a:lnTo>
                <a:lnTo>
                  <a:pt x="118846" y="6057"/>
                </a:lnTo>
                <a:lnTo>
                  <a:pt x="121920" y="8978"/>
                </a:lnTo>
                <a:lnTo>
                  <a:pt x="122440" y="99656"/>
                </a:lnTo>
                <a:lnTo>
                  <a:pt x="100241" y="133769"/>
                </a:lnTo>
                <a:lnTo>
                  <a:pt x="80860" y="136639"/>
                </a:lnTo>
                <a:lnTo>
                  <a:pt x="60604" y="133172"/>
                </a:lnTo>
                <a:lnTo>
                  <a:pt x="48577" y="124472"/>
                </a:lnTo>
                <a:lnTo>
                  <a:pt x="42799" y="113017"/>
                </a:lnTo>
                <a:lnTo>
                  <a:pt x="41325" y="101333"/>
                </a:lnTo>
                <a:lnTo>
                  <a:pt x="41325" y="8978"/>
                </a:lnTo>
                <a:lnTo>
                  <a:pt x="45173" y="6057"/>
                </a:lnTo>
                <a:lnTo>
                  <a:pt x="49288" y="4381"/>
                </a:lnTo>
                <a:lnTo>
                  <a:pt x="0" y="4381"/>
                </a:lnTo>
                <a:lnTo>
                  <a:pt x="4102" y="6057"/>
                </a:lnTo>
                <a:lnTo>
                  <a:pt x="8204" y="8978"/>
                </a:lnTo>
                <a:lnTo>
                  <a:pt x="8204" y="100711"/>
                </a:lnTo>
                <a:lnTo>
                  <a:pt x="14643" y="123786"/>
                </a:lnTo>
                <a:lnTo>
                  <a:pt x="31076" y="138506"/>
                </a:lnTo>
                <a:lnTo>
                  <a:pt x="53149" y="146278"/>
                </a:lnTo>
                <a:lnTo>
                  <a:pt x="76492" y="148564"/>
                </a:lnTo>
                <a:lnTo>
                  <a:pt x="100723" y="145846"/>
                </a:lnTo>
                <a:lnTo>
                  <a:pt x="120002" y="137223"/>
                </a:lnTo>
                <a:lnTo>
                  <a:pt x="132740" y="121932"/>
                </a:lnTo>
                <a:lnTo>
                  <a:pt x="137337" y="99250"/>
                </a:lnTo>
                <a:lnTo>
                  <a:pt x="138099" y="13792"/>
                </a:lnTo>
                <a:lnTo>
                  <a:pt x="138099" y="8978"/>
                </a:lnTo>
                <a:lnTo>
                  <a:pt x="140931" y="6057"/>
                </a:lnTo>
                <a:lnTo>
                  <a:pt x="144767" y="4381"/>
                </a:lnTo>
                <a:close/>
              </a:path>
              <a:path w="608965" h="339090">
                <a:moveTo>
                  <a:pt x="267449" y="104673"/>
                </a:moveTo>
                <a:lnTo>
                  <a:pt x="263182" y="86652"/>
                </a:lnTo>
                <a:lnTo>
                  <a:pt x="252006" y="74650"/>
                </a:lnTo>
                <a:lnTo>
                  <a:pt x="236359" y="66382"/>
                </a:lnTo>
                <a:lnTo>
                  <a:pt x="202996" y="53390"/>
                </a:lnTo>
                <a:lnTo>
                  <a:pt x="192036" y="47688"/>
                </a:lnTo>
                <a:lnTo>
                  <a:pt x="185597" y="41262"/>
                </a:lnTo>
                <a:lnTo>
                  <a:pt x="183502" y="33007"/>
                </a:lnTo>
                <a:lnTo>
                  <a:pt x="185000" y="26085"/>
                </a:lnTo>
                <a:lnTo>
                  <a:pt x="189788" y="19608"/>
                </a:lnTo>
                <a:lnTo>
                  <a:pt x="198234" y="14808"/>
                </a:lnTo>
                <a:lnTo>
                  <a:pt x="210718" y="12941"/>
                </a:lnTo>
                <a:lnTo>
                  <a:pt x="227304" y="15722"/>
                </a:lnTo>
                <a:lnTo>
                  <a:pt x="240042" y="22682"/>
                </a:lnTo>
                <a:lnTo>
                  <a:pt x="248831" y="31724"/>
                </a:lnTo>
                <a:lnTo>
                  <a:pt x="253580" y="40741"/>
                </a:lnTo>
                <a:lnTo>
                  <a:pt x="252310" y="9817"/>
                </a:lnTo>
                <a:lnTo>
                  <a:pt x="241947" y="5956"/>
                </a:lnTo>
                <a:lnTo>
                  <a:pt x="231279" y="3581"/>
                </a:lnTo>
                <a:lnTo>
                  <a:pt x="221437" y="2400"/>
                </a:lnTo>
                <a:lnTo>
                  <a:pt x="213537" y="2070"/>
                </a:lnTo>
                <a:lnTo>
                  <a:pt x="194932" y="4279"/>
                </a:lnTo>
                <a:lnTo>
                  <a:pt x="176796" y="11264"/>
                </a:lnTo>
                <a:lnTo>
                  <a:pt x="163029" y="23583"/>
                </a:lnTo>
                <a:lnTo>
                  <a:pt x="157581" y="41783"/>
                </a:lnTo>
                <a:lnTo>
                  <a:pt x="159550" y="52882"/>
                </a:lnTo>
                <a:lnTo>
                  <a:pt x="165658" y="62649"/>
                </a:lnTo>
                <a:lnTo>
                  <a:pt x="176199" y="71424"/>
                </a:lnTo>
                <a:lnTo>
                  <a:pt x="191465" y="79603"/>
                </a:lnTo>
                <a:lnTo>
                  <a:pt x="208457" y="86258"/>
                </a:lnTo>
                <a:lnTo>
                  <a:pt x="223062" y="92417"/>
                </a:lnTo>
                <a:lnTo>
                  <a:pt x="233299" y="100431"/>
                </a:lnTo>
                <a:lnTo>
                  <a:pt x="237159" y="112610"/>
                </a:lnTo>
                <a:lnTo>
                  <a:pt x="235559" y="120840"/>
                </a:lnTo>
                <a:lnTo>
                  <a:pt x="230124" y="128981"/>
                </a:lnTo>
                <a:lnTo>
                  <a:pt x="219938" y="135204"/>
                </a:lnTo>
                <a:lnTo>
                  <a:pt x="204050" y="137680"/>
                </a:lnTo>
                <a:lnTo>
                  <a:pt x="186131" y="134378"/>
                </a:lnTo>
                <a:lnTo>
                  <a:pt x="172377" y="126009"/>
                </a:lnTo>
                <a:lnTo>
                  <a:pt x="162712" y="114858"/>
                </a:lnTo>
                <a:lnTo>
                  <a:pt x="157073" y="103212"/>
                </a:lnTo>
                <a:lnTo>
                  <a:pt x="158343" y="138531"/>
                </a:lnTo>
                <a:lnTo>
                  <a:pt x="166547" y="141592"/>
                </a:lnTo>
                <a:lnTo>
                  <a:pt x="177596" y="144868"/>
                </a:lnTo>
                <a:lnTo>
                  <a:pt x="191338" y="147485"/>
                </a:lnTo>
                <a:lnTo>
                  <a:pt x="207632" y="148551"/>
                </a:lnTo>
                <a:lnTo>
                  <a:pt x="230301" y="145364"/>
                </a:lnTo>
                <a:lnTo>
                  <a:pt x="249377" y="136410"/>
                </a:lnTo>
                <a:lnTo>
                  <a:pt x="262534" y="122542"/>
                </a:lnTo>
                <a:lnTo>
                  <a:pt x="267449" y="104673"/>
                </a:lnTo>
                <a:close/>
              </a:path>
              <a:path w="608965" h="339090">
                <a:moveTo>
                  <a:pt x="454050" y="73317"/>
                </a:moveTo>
                <a:lnTo>
                  <a:pt x="450088" y="54000"/>
                </a:lnTo>
                <a:lnTo>
                  <a:pt x="435025" y="31254"/>
                </a:lnTo>
                <a:lnTo>
                  <a:pt x="418363" y="21043"/>
                </a:lnTo>
                <a:lnTo>
                  <a:pt x="418363" y="73317"/>
                </a:lnTo>
                <a:lnTo>
                  <a:pt x="414934" y="95923"/>
                </a:lnTo>
                <a:lnTo>
                  <a:pt x="403034" y="115900"/>
                </a:lnTo>
                <a:lnTo>
                  <a:pt x="380250" y="130162"/>
                </a:lnTo>
                <a:lnTo>
                  <a:pt x="344170" y="135597"/>
                </a:lnTo>
                <a:lnTo>
                  <a:pt x="323646" y="135597"/>
                </a:lnTo>
                <a:lnTo>
                  <a:pt x="323646" y="15240"/>
                </a:lnTo>
                <a:lnTo>
                  <a:pt x="327494" y="14820"/>
                </a:lnTo>
                <a:lnTo>
                  <a:pt x="347256" y="14820"/>
                </a:lnTo>
                <a:lnTo>
                  <a:pt x="380784" y="20434"/>
                </a:lnTo>
                <a:lnTo>
                  <a:pt x="402742" y="34671"/>
                </a:lnTo>
                <a:lnTo>
                  <a:pt x="414731" y="53606"/>
                </a:lnTo>
                <a:lnTo>
                  <a:pt x="418363" y="73317"/>
                </a:lnTo>
                <a:lnTo>
                  <a:pt x="418363" y="21043"/>
                </a:lnTo>
                <a:lnTo>
                  <a:pt x="408228" y="14820"/>
                </a:lnTo>
                <a:lnTo>
                  <a:pt x="404126" y="12306"/>
                </a:lnTo>
                <a:lnTo>
                  <a:pt x="352653" y="4381"/>
                </a:lnTo>
                <a:lnTo>
                  <a:pt x="284365" y="4381"/>
                </a:lnTo>
                <a:lnTo>
                  <a:pt x="288226" y="6045"/>
                </a:lnTo>
                <a:lnTo>
                  <a:pt x="291045" y="8978"/>
                </a:lnTo>
                <a:lnTo>
                  <a:pt x="291045" y="141655"/>
                </a:lnTo>
                <a:lnTo>
                  <a:pt x="288226" y="144576"/>
                </a:lnTo>
                <a:lnTo>
                  <a:pt x="284365" y="146456"/>
                </a:lnTo>
                <a:lnTo>
                  <a:pt x="350342" y="146456"/>
                </a:lnTo>
                <a:lnTo>
                  <a:pt x="395782" y="140144"/>
                </a:lnTo>
                <a:lnTo>
                  <a:pt x="404647" y="135597"/>
                </a:lnTo>
                <a:lnTo>
                  <a:pt x="428193" y="123520"/>
                </a:lnTo>
                <a:lnTo>
                  <a:pt x="447598" y="100088"/>
                </a:lnTo>
                <a:lnTo>
                  <a:pt x="454050" y="73317"/>
                </a:lnTo>
                <a:close/>
              </a:path>
              <a:path w="608965" h="339090">
                <a:moveTo>
                  <a:pt x="601065" y="166522"/>
                </a:moveTo>
                <a:lnTo>
                  <a:pt x="381635" y="163664"/>
                </a:lnTo>
                <a:lnTo>
                  <a:pt x="246545" y="171919"/>
                </a:lnTo>
                <a:lnTo>
                  <a:pt x="192138" y="186055"/>
                </a:lnTo>
                <a:lnTo>
                  <a:pt x="163144" y="177596"/>
                </a:lnTo>
                <a:lnTo>
                  <a:pt x="126174" y="170434"/>
                </a:lnTo>
                <a:lnTo>
                  <a:pt x="80264" y="167525"/>
                </a:lnTo>
                <a:lnTo>
                  <a:pt x="6286" y="166522"/>
                </a:lnTo>
                <a:lnTo>
                  <a:pt x="6286" y="185940"/>
                </a:lnTo>
                <a:lnTo>
                  <a:pt x="34061" y="182994"/>
                </a:lnTo>
                <a:lnTo>
                  <a:pt x="64579" y="182575"/>
                </a:lnTo>
                <a:lnTo>
                  <a:pt x="116941" y="185178"/>
                </a:lnTo>
                <a:lnTo>
                  <a:pt x="179590" y="189306"/>
                </a:lnTo>
                <a:lnTo>
                  <a:pt x="140017" y="199580"/>
                </a:lnTo>
                <a:lnTo>
                  <a:pt x="138645" y="200152"/>
                </a:lnTo>
                <a:lnTo>
                  <a:pt x="117868" y="198589"/>
                </a:lnTo>
                <a:lnTo>
                  <a:pt x="91897" y="197662"/>
                </a:lnTo>
                <a:lnTo>
                  <a:pt x="59220" y="198158"/>
                </a:lnTo>
                <a:lnTo>
                  <a:pt x="6286" y="199961"/>
                </a:lnTo>
                <a:lnTo>
                  <a:pt x="6286" y="219367"/>
                </a:lnTo>
                <a:lnTo>
                  <a:pt x="16002" y="216052"/>
                </a:lnTo>
                <a:lnTo>
                  <a:pt x="34277" y="213029"/>
                </a:lnTo>
                <a:lnTo>
                  <a:pt x="74650" y="208597"/>
                </a:lnTo>
                <a:lnTo>
                  <a:pt x="132003" y="202907"/>
                </a:lnTo>
                <a:lnTo>
                  <a:pt x="6299" y="254939"/>
                </a:lnTo>
                <a:lnTo>
                  <a:pt x="147472" y="211429"/>
                </a:lnTo>
                <a:lnTo>
                  <a:pt x="256476" y="189852"/>
                </a:lnTo>
                <a:lnTo>
                  <a:pt x="389089" y="183832"/>
                </a:lnTo>
                <a:lnTo>
                  <a:pt x="601065" y="187020"/>
                </a:lnTo>
                <a:lnTo>
                  <a:pt x="601065" y="166522"/>
                </a:lnTo>
                <a:close/>
              </a:path>
              <a:path w="608965" h="339090">
                <a:moveTo>
                  <a:pt x="601154" y="203250"/>
                </a:moveTo>
                <a:lnTo>
                  <a:pt x="576072" y="202831"/>
                </a:lnTo>
                <a:lnTo>
                  <a:pt x="539153" y="203250"/>
                </a:lnTo>
                <a:lnTo>
                  <a:pt x="504774" y="203987"/>
                </a:lnTo>
                <a:lnTo>
                  <a:pt x="424865" y="207403"/>
                </a:lnTo>
                <a:lnTo>
                  <a:pt x="378802" y="210439"/>
                </a:lnTo>
                <a:lnTo>
                  <a:pt x="329577" y="214566"/>
                </a:lnTo>
                <a:lnTo>
                  <a:pt x="277876" y="219951"/>
                </a:lnTo>
                <a:lnTo>
                  <a:pt x="224396" y="226771"/>
                </a:lnTo>
                <a:lnTo>
                  <a:pt x="169824" y="235178"/>
                </a:lnTo>
                <a:lnTo>
                  <a:pt x="114833" y="245338"/>
                </a:lnTo>
                <a:lnTo>
                  <a:pt x="60121" y="257416"/>
                </a:lnTo>
                <a:lnTo>
                  <a:pt x="6388" y="271564"/>
                </a:lnTo>
                <a:lnTo>
                  <a:pt x="6388" y="338937"/>
                </a:lnTo>
                <a:lnTo>
                  <a:pt x="601154" y="338836"/>
                </a:lnTo>
                <a:lnTo>
                  <a:pt x="601154" y="203250"/>
                </a:lnTo>
                <a:close/>
              </a:path>
              <a:path w="608965" h="339090">
                <a:moveTo>
                  <a:pt x="608774" y="146469"/>
                </a:moveTo>
                <a:lnTo>
                  <a:pt x="583349" y="113233"/>
                </a:lnTo>
                <a:lnTo>
                  <a:pt x="580123" y="107188"/>
                </a:lnTo>
                <a:lnTo>
                  <a:pt x="574319" y="96316"/>
                </a:lnTo>
                <a:lnTo>
                  <a:pt x="547052" y="45135"/>
                </a:lnTo>
                <a:lnTo>
                  <a:pt x="539470" y="30886"/>
                </a:lnTo>
                <a:lnTo>
                  <a:pt x="539470" y="96316"/>
                </a:lnTo>
                <a:lnTo>
                  <a:pt x="487616" y="96316"/>
                </a:lnTo>
                <a:lnTo>
                  <a:pt x="492633" y="86702"/>
                </a:lnTo>
                <a:lnTo>
                  <a:pt x="496976" y="78168"/>
                </a:lnTo>
                <a:lnTo>
                  <a:pt x="503059" y="65913"/>
                </a:lnTo>
                <a:lnTo>
                  <a:pt x="513283" y="45135"/>
                </a:lnTo>
                <a:lnTo>
                  <a:pt x="521843" y="62026"/>
                </a:lnTo>
                <a:lnTo>
                  <a:pt x="530275" y="78536"/>
                </a:lnTo>
                <a:lnTo>
                  <a:pt x="539470" y="96316"/>
                </a:lnTo>
                <a:lnTo>
                  <a:pt x="539470" y="30886"/>
                </a:lnTo>
                <a:lnTo>
                  <a:pt x="523036" y="0"/>
                </a:lnTo>
                <a:lnTo>
                  <a:pt x="464007" y="111582"/>
                </a:lnTo>
                <a:lnTo>
                  <a:pt x="450646" y="136220"/>
                </a:lnTo>
                <a:lnTo>
                  <a:pt x="448081" y="140195"/>
                </a:lnTo>
                <a:lnTo>
                  <a:pt x="445770" y="142494"/>
                </a:lnTo>
                <a:lnTo>
                  <a:pt x="438581" y="146469"/>
                </a:lnTo>
                <a:lnTo>
                  <a:pt x="474014" y="146469"/>
                </a:lnTo>
                <a:lnTo>
                  <a:pt x="467080" y="143954"/>
                </a:lnTo>
                <a:lnTo>
                  <a:pt x="465810" y="141033"/>
                </a:lnTo>
                <a:lnTo>
                  <a:pt x="468096" y="136017"/>
                </a:lnTo>
                <a:lnTo>
                  <a:pt x="469468" y="132537"/>
                </a:lnTo>
                <a:lnTo>
                  <a:pt x="472592" y="126060"/>
                </a:lnTo>
                <a:lnTo>
                  <a:pt x="477050" y="117348"/>
                </a:lnTo>
                <a:lnTo>
                  <a:pt x="482485" y="107188"/>
                </a:lnTo>
                <a:lnTo>
                  <a:pt x="545376" y="107188"/>
                </a:lnTo>
                <a:lnTo>
                  <a:pt x="555091" y="126238"/>
                </a:lnTo>
                <a:lnTo>
                  <a:pt x="558393" y="132791"/>
                </a:lnTo>
                <a:lnTo>
                  <a:pt x="560006" y="136220"/>
                </a:lnTo>
                <a:lnTo>
                  <a:pt x="561809" y="140614"/>
                </a:lnTo>
                <a:lnTo>
                  <a:pt x="560527" y="143535"/>
                </a:lnTo>
                <a:lnTo>
                  <a:pt x="553834" y="146469"/>
                </a:lnTo>
                <a:lnTo>
                  <a:pt x="608774" y="146469"/>
                </a:lnTo>
                <a:close/>
              </a:path>
            </a:pathLst>
          </a:custGeom>
          <a:solidFill>
            <a:srgbClr val="FFFFFF"/>
          </a:solidFill>
        </p:spPr>
        <p:txBody>
          <a:bodyPr wrap="square" lIns="0" tIns="0" rIns="0" bIns="0" rtlCol="0"/>
          <a:lstStyle/>
          <a:p>
            <a:endParaRPr dirty="0"/>
          </a:p>
        </p:txBody>
      </p:sp>
      <p:pic>
        <p:nvPicPr>
          <p:cNvPr id="20" name="Picture 19" descr="A close up of a sign&#10;&#10;Description automatically generated">
            <a:extLst>
              <a:ext uri="{FF2B5EF4-FFF2-40B4-BE49-F238E27FC236}">
                <a16:creationId xmlns:a16="http://schemas.microsoft.com/office/drawing/2014/main" id="{A61F41E4-3A05-412D-B44B-B711185DBC9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2901" y="9210821"/>
            <a:ext cx="455581" cy="461655"/>
          </a:xfrm>
          <a:prstGeom prst="rect">
            <a:avLst/>
          </a:prstGeom>
        </p:spPr>
      </p:pic>
      <p:sp>
        <p:nvSpPr>
          <p:cNvPr id="2" name="TextBox 1">
            <a:extLst>
              <a:ext uri="{FF2B5EF4-FFF2-40B4-BE49-F238E27FC236}">
                <a16:creationId xmlns:a16="http://schemas.microsoft.com/office/drawing/2014/main" id="{BCDDF2FA-C1D1-41A6-9E43-9F3BB792E776}"/>
              </a:ext>
            </a:extLst>
          </p:cNvPr>
          <p:cNvSpPr txBox="1"/>
          <p:nvPr/>
        </p:nvSpPr>
        <p:spPr>
          <a:xfrm>
            <a:off x="328388" y="1023281"/>
            <a:ext cx="12237150" cy="1384995"/>
          </a:xfrm>
          <a:prstGeom prst="rect">
            <a:avLst/>
          </a:prstGeom>
          <a:noFill/>
        </p:spPr>
        <p:txBody>
          <a:bodyPr wrap="square" rtlCol="0">
            <a:spAutoFit/>
          </a:bodyPr>
          <a:lstStyle/>
          <a:p>
            <a:endParaRPr lang="en-US" sz="2000" dirty="0">
              <a:latin typeface="Arial Black" panose="020B0A04020102020204" pitchFamily="34" charset="0"/>
            </a:endParaRPr>
          </a:p>
          <a:p>
            <a:r>
              <a:rPr lang="en-US" sz="3200" dirty="0">
                <a:latin typeface="Arial Black" panose="020B0A04020102020204" pitchFamily="34" charset="0"/>
              </a:rPr>
              <a:t>FY 19/20 RCPP Classic</a:t>
            </a:r>
          </a:p>
          <a:p>
            <a:endParaRPr lang="en-US" sz="3200" dirty="0">
              <a:latin typeface="Arial Black" panose="020B0A04020102020204" pitchFamily="34" charset="0"/>
            </a:endParaRPr>
          </a:p>
        </p:txBody>
      </p:sp>
      <p:graphicFrame>
        <p:nvGraphicFramePr>
          <p:cNvPr id="5" name="Table 5">
            <a:extLst>
              <a:ext uri="{FF2B5EF4-FFF2-40B4-BE49-F238E27FC236}">
                <a16:creationId xmlns:a16="http://schemas.microsoft.com/office/drawing/2014/main" id="{8C75982E-FBCC-4A33-BCA7-2995D611FBE7}"/>
              </a:ext>
            </a:extLst>
          </p:cNvPr>
          <p:cNvGraphicFramePr>
            <a:graphicFrameLocks noGrp="1"/>
          </p:cNvGraphicFramePr>
          <p:nvPr>
            <p:extLst>
              <p:ext uri="{D42A27DB-BD31-4B8C-83A1-F6EECF244321}">
                <p14:modId xmlns:p14="http://schemas.microsoft.com/office/powerpoint/2010/main" val="1852714251"/>
              </p:ext>
            </p:extLst>
          </p:nvPr>
        </p:nvGraphicFramePr>
        <p:xfrm>
          <a:off x="381940" y="2133600"/>
          <a:ext cx="12647317" cy="6403271"/>
        </p:xfrm>
        <a:graphic>
          <a:graphicData uri="http://schemas.openxmlformats.org/drawingml/2006/table">
            <a:tbl>
              <a:tblPr firstRow="1" bandRow="1">
                <a:tableStyleId>{5C22544A-7EE6-4342-B048-85BDC9FD1C3A}</a:tableStyleId>
              </a:tblPr>
              <a:tblGrid>
                <a:gridCol w="978138">
                  <a:extLst>
                    <a:ext uri="{9D8B030D-6E8A-4147-A177-3AD203B41FA5}">
                      <a16:colId xmlns:a16="http://schemas.microsoft.com/office/drawing/2014/main" val="2885229247"/>
                    </a:ext>
                  </a:extLst>
                </a:gridCol>
                <a:gridCol w="1594456">
                  <a:extLst>
                    <a:ext uri="{9D8B030D-6E8A-4147-A177-3AD203B41FA5}">
                      <a16:colId xmlns:a16="http://schemas.microsoft.com/office/drawing/2014/main" val="3364911759"/>
                    </a:ext>
                  </a:extLst>
                </a:gridCol>
                <a:gridCol w="1214823">
                  <a:extLst>
                    <a:ext uri="{9D8B030D-6E8A-4147-A177-3AD203B41FA5}">
                      <a16:colId xmlns:a16="http://schemas.microsoft.com/office/drawing/2014/main" val="3213094500"/>
                    </a:ext>
                  </a:extLst>
                </a:gridCol>
                <a:gridCol w="835192">
                  <a:extLst>
                    <a:ext uri="{9D8B030D-6E8A-4147-A177-3AD203B41FA5}">
                      <a16:colId xmlns:a16="http://schemas.microsoft.com/office/drawing/2014/main" val="1162904343"/>
                    </a:ext>
                  </a:extLst>
                </a:gridCol>
                <a:gridCol w="1117562">
                  <a:extLst>
                    <a:ext uri="{9D8B030D-6E8A-4147-A177-3AD203B41FA5}">
                      <a16:colId xmlns:a16="http://schemas.microsoft.com/office/drawing/2014/main" val="1632967949"/>
                    </a:ext>
                  </a:extLst>
                </a:gridCol>
                <a:gridCol w="1388014">
                  <a:extLst>
                    <a:ext uri="{9D8B030D-6E8A-4147-A177-3AD203B41FA5}">
                      <a16:colId xmlns:a16="http://schemas.microsoft.com/office/drawing/2014/main" val="2167203008"/>
                    </a:ext>
                  </a:extLst>
                </a:gridCol>
                <a:gridCol w="1290750">
                  <a:extLst>
                    <a:ext uri="{9D8B030D-6E8A-4147-A177-3AD203B41FA5}">
                      <a16:colId xmlns:a16="http://schemas.microsoft.com/office/drawing/2014/main" val="2500512820"/>
                    </a:ext>
                  </a:extLst>
                </a:gridCol>
                <a:gridCol w="4228382">
                  <a:extLst>
                    <a:ext uri="{9D8B030D-6E8A-4147-A177-3AD203B41FA5}">
                      <a16:colId xmlns:a16="http://schemas.microsoft.com/office/drawing/2014/main" val="78957574"/>
                    </a:ext>
                  </a:extLst>
                </a:gridCol>
              </a:tblGrid>
              <a:tr h="733991">
                <a:tc>
                  <a:txBody>
                    <a:bodyPr/>
                    <a:lstStyle/>
                    <a:p>
                      <a:pPr algn="l"/>
                      <a:r>
                        <a:rPr lang="en-US" sz="2000" dirty="0"/>
                        <a:t>Project #</a:t>
                      </a:r>
                    </a:p>
                  </a:txBody>
                  <a:tcPr/>
                </a:tc>
                <a:tc>
                  <a:txBody>
                    <a:bodyPr/>
                    <a:lstStyle/>
                    <a:p>
                      <a:pPr algn="l"/>
                      <a:r>
                        <a:rPr lang="en-US" sz="2000" dirty="0"/>
                        <a:t>Project Title</a:t>
                      </a:r>
                    </a:p>
                  </a:txBody>
                  <a:tcPr/>
                </a:tc>
                <a:tc>
                  <a:txBody>
                    <a:bodyPr/>
                    <a:lstStyle/>
                    <a:p>
                      <a:pPr algn="l"/>
                      <a:r>
                        <a:rPr lang="en-US" sz="2000" dirty="0"/>
                        <a:t>Lead Partner</a:t>
                      </a:r>
                    </a:p>
                  </a:txBody>
                  <a:tcPr/>
                </a:tc>
                <a:tc>
                  <a:txBody>
                    <a:bodyPr/>
                    <a:lstStyle/>
                    <a:p>
                      <a:pPr algn="l"/>
                      <a:r>
                        <a:rPr lang="en-US" sz="2000" dirty="0"/>
                        <a:t>Lead State</a:t>
                      </a:r>
                    </a:p>
                  </a:txBody>
                  <a:tcPr/>
                </a:tc>
                <a:tc>
                  <a:txBody>
                    <a:bodyPr/>
                    <a:lstStyle/>
                    <a:p>
                      <a:pPr algn="l"/>
                      <a:r>
                        <a:rPr lang="en-US" sz="2000" dirty="0"/>
                        <a:t>Funding Amount</a:t>
                      </a:r>
                    </a:p>
                  </a:txBody>
                  <a:tcPr/>
                </a:tc>
                <a:tc>
                  <a:txBody>
                    <a:bodyPr/>
                    <a:lstStyle/>
                    <a:p>
                      <a:pPr algn="l"/>
                      <a:r>
                        <a:rPr lang="en-US" sz="2000" dirty="0"/>
                        <a:t>Funding Pool</a:t>
                      </a:r>
                    </a:p>
                  </a:txBody>
                  <a:tcPr/>
                </a:tc>
                <a:tc>
                  <a:txBody>
                    <a:bodyPr/>
                    <a:lstStyle/>
                    <a:p>
                      <a:pPr algn="l"/>
                      <a:r>
                        <a:rPr lang="en-US" sz="2000" dirty="0"/>
                        <a:t>CCA</a:t>
                      </a:r>
                    </a:p>
                  </a:txBody>
                  <a:tcPr/>
                </a:tc>
                <a:tc>
                  <a:txBody>
                    <a:bodyPr/>
                    <a:lstStyle/>
                    <a:p>
                      <a:pPr algn="l"/>
                      <a:r>
                        <a:rPr lang="en-US" sz="2000" dirty="0"/>
                        <a:t>Summary</a:t>
                      </a:r>
                    </a:p>
                  </a:txBody>
                  <a:tcPr/>
                </a:tc>
                <a:extLst>
                  <a:ext uri="{0D108BD9-81ED-4DB2-BD59-A6C34878D82A}">
                    <a16:rowId xmlns:a16="http://schemas.microsoft.com/office/drawing/2014/main" val="2251300515"/>
                  </a:ext>
                </a:extLst>
              </a:tr>
              <a:tr h="2513364">
                <a:tc>
                  <a:txBody>
                    <a:bodyPr/>
                    <a:lstStyle/>
                    <a:p>
                      <a:r>
                        <a:rPr lang="en-US" sz="2000" dirty="0"/>
                        <a:t>1893</a:t>
                      </a:r>
                    </a:p>
                    <a:p>
                      <a:r>
                        <a:rPr lang="en-US" sz="2000" dirty="0"/>
                        <a:t>A-0040</a:t>
                      </a:r>
                    </a:p>
                  </a:txBody>
                  <a:tcPr/>
                </a:tc>
                <a:tc>
                  <a:txBody>
                    <a:bodyPr/>
                    <a:lstStyle/>
                    <a:p>
                      <a:r>
                        <a:rPr lang="en-US" sz="2000" dirty="0"/>
                        <a:t>San Juan Non-Native Phreatophyte Removal Program</a:t>
                      </a:r>
                    </a:p>
                  </a:txBody>
                  <a:tcPr/>
                </a:tc>
                <a:tc>
                  <a:txBody>
                    <a:bodyPr/>
                    <a:lstStyle/>
                    <a:p>
                      <a:r>
                        <a:rPr lang="en-US" sz="2000" dirty="0"/>
                        <a:t>San Juan SWCD</a:t>
                      </a:r>
                    </a:p>
                  </a:txBody>
                  <a:tcPr/>
                </a:tc>
                <a:tc>
                  <a:txBody>
                    <a:bodyPr/>
                    <a:lstStyle/>
                    <a:p>
                      <a:r>
                        <a:rPr lang="en-US" sz="2000" dirty="0"/>
                        <a:t>NM</a:t>
                      </a:r>
                    </a:p>
                  </a:txBody>
                  <a:tcPr/>
                </a:tc>
                <a:tc>
                  <a:txBody>
                    <a:bodyPr/>
                    <a:lstStyle/>
                    <a:p>
                      <a:r>
                        <a:rPr lang="en-US" sz="2000" dirty="0"/>
                        <a:t>$1,042,208</a:t>
                      </a:r>
                    </a:p>
                  </a:txBody>
                  <a:tcPr/>
                </a:tc>
                <a:tc>
                  <a:txBody>
                    <a:bodyPr/>
                    <a:lstStyle/>
                    <a:p>
                      <a:r>
                        <a:rPr lang="en-US" sz="2000" dirty="0"/>
                        <a:t>State</a:t>
                      </a:r>
                    </a:p>
                  </a:txBody>
                  <a:tcPr/>
                </a:tc>
                <a:tc>
                  <a:txBody>
                    <a:bodyPr/>
                    <a:lstStyle/>
                    <a:p>
                      <a:r>
                        <a:rPr lang="en-US" sz="2000" dirty="0"/>
                        <a:t>N/A</a:t>
                      </a:r>
                    </a:p>
                  </a:txBody>
                  <a:tcPr/>
                </a:tc>
                <a:tc>
                  <a:txBody>
                    <a:bodyPr/>
                    <a:lstStyle/>
                    <a:p>
                      <a:r>
                        <a:rPr lang="en-US" sz="2000" dirty="0"/>
                        <a:t>The San Juan Soil and Water Conservation District aims to protect, reduce wildfire risk by removing non-native Russian olive and Salt Cedar infestations in identified high priority areas. The project will also undertake native plant and tree restoration activities, and to encourage a renewed connection with the river.</a:t>
                      </a:r>
                    </a:p>
                  </a:txBody>
                  <a:tcPr/>
                </a:tc>
                <a:extLst>
                  <a:ext uri="{0D108BD9-81ED-4DB2-BD59-A6C34878D82A}">
                    <a16:rowId xmlns:a16="http://schemas.microsoft.com/office/drawing/2014/main" val="3640576285"/>
                  </a:ext>
                </a:extLst>
              </a:tr>
              <a:tr h="2513364">
                <a:tc>
                  <a:txBody>
                    <a:bodyPr/>
                    <a:lstStyle/>
                    <a:p>
                      <a:r>
                        <a:rPr lang="en-US" sz="2000" dirty="0"/>
                        <a:t>1905</a:t>
                      </a:r>
                    </a:p>
                    <a:p>
                      <a:r>
                        <a:rPr lang="en-US" sz="2000" dirty="0"/>
                        <a:t>A-0056</a:t>
                      </a:r>
                    </a:p>
                  </a:txBody>
                  <a:tcPr/>
                </a:tc>
                <a:tc>
                  <a:txBody>
                    <a:bodyPr/>
                    <a:lstStyle/>
                    <a:p>
                      <a:r>
                        <a:rPr lang="en-US" sz="2000" dirty="0"/>
                        <a:t>Eastern New Mexico Prairie Grassland Initiative</a:t>
                      </a:r>
                    </a:p>
                  </a:txBody>
                  <a:tcPr/>
                </a:tc>
                <a:tc>
                  <a:txBody>
                    <a:bodyPr/>
                    <a:lstStyle/>
                    <a:p>
                      <a:r>
                        <a:rPr lang="en-US" sz="2000" dirty="0"/>
                        <a:t>NMACD</a:t>
                      </a:r>
                    </a:p>
                  </a:txBody>
                  <a:tcPr/>
                </a:tc>
                <a:tc>
                  <a:txBody>
                    <a:bodyPr/>
                    <a:lstStyle/>
                    <a:p>
                      <a:r>
                        <a:rPr lang="en-US" sz="2000" dirty="0"/>
                        <a:t>NM</a:t>
                      </a:r>
                    </a:p>
                  </a:txBody>
                  <a:tcPr/>
                </a:tc>
                <a:tc>
                  <a:txBody>
                    <a:bodyPr/>
                    <a:lstStyle/>
                    <a:p>
                      <a:r>
                        <a:rPr lang="en-US" sz="2000" dirty="0"/>
                        <a:t>$2,025,974</a:t>
                      </a:r>
                    </a:p>
                  </a:txBody>
                  <a:tcPr/>
                </a:tc>
                <a:tc>
                  <a:txBody>
                    <a:bodyPr/>
                    <a:lstStyle/>
                    <a:p>
                      <a:r>
                        <a:rPr lang="en-US" sz="2000" dirty="0"/>
                        <a:t>CCA</a:t>
                      </a:r>
                    </a:p>
                  </a:txBody>
                  <a:tcPr/>
                </a:tc>
                <a:tc>
                  <a:txBody>
                    <a:bodyPr/>
                    <a:lstStyle/>
                    <a:p>
                      <a:r>
                        <a:rPr lang="en-US" sz="2000" dirty="0"/>
                        <a:t>Prairie Grassland</a:t>
                      </a:r>
                    </a:p>
                  </a:txBody>
                  <a:tcPr/>
                </a:tc>
                <a:tc>
                  <a:txBody>
                    <a:bodyPr/>
                    <a:lstStyle/>
                    <a:p>
                      <a:r>
                        <a:rPr lang="en-US" sz="2000" dirty="0"/>
                        <a:t>To increase suitable and occupied habitat to meet critical habitat needs of Lesser Prairie-chicken. Habitat improvements will occur through chemical and physical destruction of Mesquite patches across five priority areas identified using a mesquite density model and a study by scientists at New Mexico State University. </a:t>
                      </a:r>
                    </a:p>
                  </a:txBody>
                  <a:tcPr/>
                </a:tc>
                <a:extLst>
                  <a:ext uri="{0D108BD9-81ED-4DB2-BD59-A6C34878D82A}">
                    <a16:rowId xmlns:a16="http://schemas.microsoft.com/office/drawing/2014/main" val="3659157117"/>
                  </a:ext>
                </a:extLst>
              </a:tr>
            </a:tbl>
          </a:graphicData>
        </a:graphic>
      </p:graphicFrame>
    </p:spTree>
    <p:extLst>
      <p:ext uri="{BB962C8B-B14F-4D97-AF65-F5344CB8AC3E}">
        <p14:creationId xmlns:p14="http://schemas.microsoft.com/office/powerpoint/2010/main" val="233387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a:spLocks noGrp="1"/>
          </p:cNvSpPr>
          <p:nvPr>
            <p:ph type="title"/>
          </p:nvPr>
        </p:nvSpPr>
        <p:spPr>
          <a:xfrm>
            <a:off x="197225" y="2"/>
            <a:ext cx="13016753" cy="405239"/>
          </a:xfrm>
          <a:prstGeom prst="rect">
            <a:avLst/>
          </a:prstGeom>
        </p:spPr>
        <p:txBody>
          <a:bodyPr vert="horz" wrap="square" lIns="0" tIns="7620" rIns="0" bIns="0" rtlCol="0">
            <a:spAutoFit/>
          </a:bodyPr>
          <a:lstStyle/>
          <a:p>
            <a:pPr marL="5087093" marR="448263" indent="-864145" algn="r">
              <a:lnSpc>
                <a:spcPts val="3120"/>
              </a:lnSpc>
              <a:spcBef>
                <a:spcPts val="60"/>
              </a:spcBef>
            </a:pPr>
            <a:r>
              <a:rPr lang="en-US" sz="2650" spc="-25" dirty="0"/>
              <a:t>			         </a:t>
            </a:r>
            <a:r>
              <a:rPr sz="2800" spc="-30" dirty="0"/>
              <a:t>PROGRAMS</a:t>
            </a:r>
            <a:endParaRPr sz="2650" dirty="0"/>
          </a:p>
        </p:txBody>
      </p:sp>
      <p:sp>
        <p:nvSpPr>
          <p:cNvPr id="11" name="object 11"/>
          <p:cNvSpPr txBox="1">
            <a:spLocks noGrp="1"/>
          </p:cNvSpPr>
          <p:nvPr>
            <p:ph type="sldNum" sz="quarter" idx="7"/>
          </p:nvPr>
        </p:nvSpPr>
        <p:spPr>
          <a:xfrm>
            <a:off x="12627089" y="9525000"/>
            <a:ext cx="272826" cy="247504"/>
          </a:xfrm>
          <a:prstGeom prst="rect">
            <a:avLst/>
          </a:prstGeom>
        </p:spPr>
        <p:txBody>
          <a:bodyPr vert="horz" wrap="square" lIns="0" tIns="1270" rIns="0" bIns="0" rtlCol="0">
            <a:spAutoFit/>
          </a:bodyPr>
          <a:lstStyle/>
          <a:p>
            <a:pPr marL="38096">
              <a:spcBef>
                <a:spcPts val="10"/>
              </a:spcBef>
            </a:pPr>
            <a:fld id="{81D60167-4931-47E6-BA6A-407CBD079E47}" type="slidenum">
              <a:rPr sz="1600" dirty="0"/>
              <a:pPr marL="38096">
                <a:spcBef>
                  <a:spcPts val="10"/>
                </a:spcBef>
              </a:pPr>
              <a:t>6</a:t>
            </a:fld>
            <a:endParaRPr sz="1600" dirty="0"/>
          </a:p>
        </p:txBody>
      </p:sp>
      <p:grpSp>
        <p:nvGrpSpPr>
          <p:cNvPr id="12" name="object 5">
            <a:extLst>
              <a:ext uri="{FF2B5EF4-FFF2-40B4-BE49-F238E27FC236}">
                <a16:creationId xmlns:a16="http://schemas.microsoft.com/office/drawing/2014/main" id="{41D00E41-2381-460A-BDDB-786AA3C4838E}"/>
              </a:ext>
            </a:extLst>
          </p:cNvPr>
          <p:cNvGrpSpPr/>
          <p:nvPr/>
        </p:nvGrpSpPr>
        <p:grpSpPr>
          <a:xfrm>
            <a:off x="0" y="-45032"/>
            <a:ext cx="13411200" cy="959432"/>
            <a:chOff x="0" y="0"/>
            <a:chExt cx="7966006" cy="800608"/>
          </a:xfrm>
        </p:grpSpPr>
        <p:sp>
          <p:nvSpPr>
            <p:cNvPr id="13" name="object 6">
              <a:extLst>
                <a:ext uri="{FF2B5EF4-FFF2-40B4-BE49-F238E27FC236}">
                  <a16:creationId xmlns:a16="http://schemas.microsoft.com/office/drawing/2014/main" id="{5649D3C2-6109-41FB-A4C7-9AB1B118DDFA}"/>
                </a:ext>
              </a:extLst>
            </p:cNvPr>
            <p:cNvSpPr/>
            <p:nvPr/>
          </p:nvSpPr>
          <p:spPr>
            <a:xfrm>
              <a:off x="0" y="0"/>
              <a:ext cx="7966006" cy="635635"/>
            </a:xfrm>
            <a:custGeom>
              <a:avLst/>
              <a:gdLst/>
              <a:ahLst/>
              <a:cxnLst/>
              <a:rect l="l" t="t" r="r" b="b"/>
              <a:pathLst>
                <a:path w="7772400" h="635635">
                  <a:moveTo>
                    <a:pt x="7772400" y="0"/>
                  </a:moveTo>
                  <a:lnTo>
                    <a:pt x="0" y="0"/>
                  </a:lnTo>
                  <a:lnTo>
                    <a:pt x="0" y="635507"/>
                  </a:lnTo>
                  <a:lnTo>
                    <a:pt x="7772400" y="635507"/>
                  </a:lnTo>
                  <a:lnTo>
                    <a:pt x="7772400" y="0"/>
                  </a:lnTo>
                  <a:close/>
                </a:path>
              </a:pathLst>
            </a:custGeom>
            <a:solidFill>
              <a:srgbClr val="004685"/>
            </a:solidFill>
          </p:spPr>
          <p:txBody>
            <a:bodyPr wrap="square" lIns="0" tIns="0" rIns="0" bIns="0" rtlCol="0"/>
            <a:lstStyle/>
            <a:p>
              <a:endParaRPr dirty="0"/>
            </a:p>
          </p:txBody>
        </p:sp>
        <p:sp>
          <p:nvSpPr>
            <p:cNvPr id="14" name="object 7">
              <a:extLst>
                <a:ext uri="{FF2B5EF4-FFF2-40B4-BE49-F238E27FC236}">
                  <a16:creationId xmlns:a16="http://schemas.microsoft.com/office/drawing/2014/main" id="{B8C2E675-8347-45DB-B701-5263022EBEC3}"/>
                </a:ext>
              </a:extLst>
            </p:cNvPr>
            <p:cNvSpPr/>
            <p:nvPr/>
          </p:nvSpPr>
          <p:spPr>
            <a:xfrm>
              <a:off x="0" y="635508"/>
              <a:ext cx="7966005" cy="165100"/>
            </a:xfrm>
            <a:custGeom>
              <a:avLst/>
              <a:gdLst/>
              <a:ahLst/>
              <a:cxnLst/>
              <a:rect l="l" t="t" r="r" b="b"/>
              <a:pathLst>
                <a:path w="7772400" h="165100">
                  <a:moveTo>
                    <a:pt x="7772400" y="0"/>
                  </a:moveTo>
                  <a:lnTo>
                    <a:pt x="0" y="0"/>
                  </a:lnTo>
                  <a:lnTo>
                    <a:pt x="0" y="164592"/>
                  </a:lnTo>
                  <a:lnTo>
                    <a:pt x="7772400" y="164592"/>
                  </a:lnTo>
                  <a:lnTo>
                    <a:pt x="7772400" y="0"/>
                  </a:lnTo>
                  <a:close/>
                </a:path>
              </a:pathLst>
            </a:custGeom>
            <a:solidFill>
              <a:srgbClr val="00ABC0"/>
            </a:solidFill>
          </p:spPr>
          <p:txBody>
            <a:bodyPr wrap="square" lIns="0" tIns="0" rIns="0" bIns="0" rtlCol="0"/>
            <a:lstStyle/>
            <a:p>
              <a:endParaRPr/>
            </a:p>
          </p:txBody>
        </p:sp>
        <p:sp>
          <p:nvSpPr>
            <p:cNvPr id="16" name="object 9">
              <a:extLst>
                <a:ext uri="{FF2B5EF4-FFF2-40B4-BE49-F238E27FC236}">
                  <a16:creationId xmlns:a16="http://schemas.microsoft.com/office/drawing/2014/main" id="{96E82441-AB5E-4952-8D9B-BEDC8052EB6E}"/>
                </a:ext>
              </a:extLst>
            </p:cNvPr>
            <p:cNvSpPr/>
            <p:nvPr/>
          </p:nvSpPr>
          <p:spPr>
            <a:xfrm>
              <a:off x="874043" y="387786"/>
              <a:ext cx="2144471" cy="165100"/>
            </a:xfrm>
            <a:prstGeom prst="rect">
              <a:avLst/>
            </a:prstGeom>
            <a:blipFill>
              <a:blip r:embed="rId3" cstate="print"/>
              <a:stretch>
                <a:fillRect/>
              </a:stretch>
            </a:blipFill>
          </p:spPr>
          <p:txBody>
            <a:bodyPr wrap="square" lIns="0" tIns="0" rIns="0" bIns="0" rtlCol="0"/>
            <a:lstStyle/>
            <a:p>
              <a:endParaRPr/>
            </a:p>
          </p:txBody>
        </p:sp>
      </p:grpSp>
      <p:sp>
        <p:nvSpPr>
          <p:cNvPr id="17" name="object 10">
            <a:extLst>
              <a:ext uri="{FF2B5EF4-FFF2-40B4-BE49-F238E27FC236}">
                <a16:creationId xmlns:a16="http://schemas.microsoft.com/office/drawing/2014/main" id="{E3A898AC-2100-4042-8F7F-8E76C0B9EADA}"/>
              </a:ext>
            </a:extLst>
          </p:cNvPr>
          <p:cNvSpPr txBox="1">
            <a:spLocks/>
          </p:cNvSpPr>
          <p:nvPr/>
        </p:nvSpPr>
        <p:spPr>
          <a:xfrm>
            <a:off x="2819399" y="2"/>
            <a:ext cx="10591799" cy="649217"/>
          </a:xfrm>
          <a:prstGeom prst="rect">
            <a:avLst/>
          </a:prstGeom>
        </p:spPr>
        <p:txBody>
          <a:bodyPr vert="horz" wrap="square" lIns="0" tIns="215265" rIns="0" bIns="0" rtlCol="0">
            <a:spAutoFit/>
          </a:bodyPr>
          <a:lstStyle>
            <a:lvl1pPr>
              <a:defRPr sz="2750" b="0" i="1">
                <a:solidFill>
                  <a:schemeClr val="bg1"/>
                </a:solidFill>
                <a:latin typeface="Impact"/>
                <a:ea typeface="+mj-ea"/>
                <a:cs typeface="Impact"/>
              </a:defRPr>
            </a:lvl1pPr>
          </a:lstStyle>
          <a:p>
            <a:pPr marL="4868042">
              <a:lnSpc>
                <a:spcPts val="3304"/>
              </a:lnSpc>
              <a:spcBef>
                <a:spcPts val="1695"/>
              </a:spcBef>
            </a:pPr>
            <a:r>
              <a:rPr lang="en-US" sz="4300" kern="0" spc="-60" dirty="0"/>
              <a:t>			NM NRCS</a:t>
            </a:r>
            <a:endParaRPr lang="en-US" sz="4300" kern="0" dirty="0"/>
          </a:p>
        </p:txBody>
      </p:sp>
      <p:sp>
        <p:nvSpPr>
          <p:cNvPr id="18" name="Rectangle 17">
            <a:extLst>
              <a:ext uri="{FF2B5EF4-FFF2-40B4-BE49-F238E27FC236}">
                <a16:creationId xmlns:a16="http://schemas.microsoft.com/office/drawing/2014/main" id="{98ED35A7-9476-4C87-8715-55312076B898}"/>
              </a:ext>
            </a:extLst>
          </p:cNvPr>
          <p:cNvSpPr/>
          <p:nvPr/>
        </p:nvSpPr>
        <p:spPr>
          <a:xfrm>
            <a:off x="762000" y="9144000"/>
            <a:ext cx="592134" cy="704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bject 8">
            <a:extLst>
              <a:ext uri="{FF2B5EF4-FFF2-40B4-BE49-F238E27FC236}">
                <a16:creationId xmlns:a16="http://schemas.microsoft.com/office/drawing/2014/main" id="{05EF9E92-18E8-4E52-A1F3-1138E1F8CD8B}"/>
              </a:ext>
            </a:extLst>
          </p:cNvPr>
          <p:cNvSpPr/>
          <p:nvPr/>
        </p:nvSpPr>
        <p:spPr>
          <a:xfrm>
            <a:off x="389939" y="0"/>
            <a:ext cx="964195" cy="645985"/>
          </a:xfrm>
          <a:custGeom>
            <a:avLst/>
            <a:gdLst/>
            <a:ahLst/>
            <a:cxnLst/>
            <a:rect l="l" t="t" r="r" b="b"/>
            <a:pathLst>
              <a:path w="608965" h="339090">
                <a:moveTo>
                  <a:pt x="144767" y="4381"/>
                </a:moveTo>
                <a:lnTo>
                  <a:pt x="114998" y="4381"/>
                </a:lnTo>
                <a:lnTo>
                  <a:pt x="118846" y="6057"/>
                </a:lnTo>
                <a:lnTo>
                  <a:pt x="121920" y="8978"/>
                </a:lnTo>
                <a:lnTo>
                  <a:pt x="122440" y="99656"/>
                </a:lnTo>
                <a:lnTo>
                  <a:pt x="100241" y="133769"/>
                </a:lnTo>
                <a:lnTo>
                  <a:pt x="80860" y="136639"/>
                </a:lnTo>
                <a:lnTo>
                  <a:pt x="60604" y="133172"/>
                </a:lnTo>
                <a:lnTo>
                  <a:pt x="48577" y="124472"/>
                </a:lnTo>
                <a:lnTo>
                  <a:pt x="42799" y="113017"/>
                </a:lnTo>
                <a:lnTo>
                  <a:pt x="41325" y="101333"/>
                </a:lnTo>
                <a:lnTo>
                  <a:pt x="41325" y="8978"/>
                </a:lnTo>
                <a:lnTo>
                  <a:pt x="45173" y="6057"/>
                </a:lnTo>
                <a:lnTo>
                  <a:pt x="49288" y="4381"/>
                </a:lnTo>
                <a:lnTo>
                  <a:pt x="0" y="4381"/>
                </a:lnTo>
                <a:lnTo>
                  <a:pt x="4102" y="6057"/>
                </a:lnTo>
                <a:lnTo>
                  <a:pt x="8204" y="8978"/>
                </a:lnTo>
                <a:lnTo>
                  <a:pt x="8204" y="100711"/>
                </a:lnTo>
                <a:lnTo>
                  <a:pt x="14643" y="123786"/>
                </a:lnTo>
                <a:lnTo>
                  <a:pt x="31076" y="138506"/>
                </a:lnTo>
                <a:lnTo>
                  <a:pt x="53149" y="146278"/>
                </a:lnTo>
                <a:lnTo>
                  <a:pt x="76492" y="148564"/>
                </a:lnTo>
                <a:lnTo>
                  <a:pt x="100723" y="145846"/>
                </a:lnTo>
                <a:lnTo>
                  <a:pt x="120002" y="137223"/>
                </a:lnTo>
                <a:lnTo>
                  <a:pt x="132740" y="121932"/>
                </a:lnTo>
                <a:lnTo>
                  <a:pt x="137337" y="99250"/>
                </a:lnTo>
                <a:lnTo>
                  <a:pt x="138099" y="13792"/>
                </a:lnTo>
                <a:lnTo>
                  <a:pt x="138099" y="8978"/>
                </a:lnTo>
                <a:lnTo>
                  <a:pt x="140931" y="6057"/>
                </a:lnTo>
                <a:lnTo>
                  <a:pt x="144767" y="4381"/>
                </a:lnTo>
                <a:close/>
              </a:path>
              <a:path w="608965" h="339090">
                <a:moveTo>
                  <a:pt x="267449" y="104673"/>
                </a:moveTo>
                <a:lnTo>
                  <a:pt x="263182" y="86652"/>
                </a:lnTo>
                <a:lnTo>
                  <a:pt x="252006" y="74650"/>
                </a:lnTo>
                <a:lnTo>
                  <a:pt x="236359" y="66382"/>
                </a:lnTo>
                <a:lnTo>
                  <a:pt x="202996" y="53390"/>
                </a:lnTo>
                <a:lnTo>
                  <a:pt x="192036" y="47688"/>
                </a:lnTo>
                <a:lnTo>
                  <a:pt x="185597" y="41262"/>
                </a:lnTo>
                <a:lnTo>
                  <a:pt x="183502" y="33007"/>
                </a:lnTo>
                <a:lnTo>
                  <a:pt x="185000" y="26085"/>
                </a:lnTo>
                <a:lnTo>
                  <a:pt x="189788" y="19608"/>
                </a:lnTo>
                <a:lnTo>
                  <a:pt x="198234" y="14808"/>
                </a:lnTo>
                <a:lnTo>
                  <a:pt x="210718" y="12941"/>
                </a:lnTo>
                <a:lnTo>
                  <a:pt x="227304" y="15722"/>
                </a:lnTo>
                <a:lnTo>
                  <a:pt x="240042" y="22682"/>
                </a:lnTo>
                <a:lnTo>
                  <a:pt x="248831" y="31724"/>
                </a:lnTo>
                <a:lnTo>
                  <a:pt x="253580" y="40741"/>
                </a:lnTo>
                <a:lnTo>
                  <a:pt x="252310" y="9817"/>
                </a:lnTo>
                <a:lnTo>
                  <a:pt x="241947" y="5956"/>
                </a:lnTo>
                <a:lnTo>
                  <a:pt x="231279" y="3581"/>
                </a:lnTo>
                <a:lnTo>
                  <a:pt x="221437" y="2400"/>
                </a:lnTo>
                <a:lnTo>
                  <a:pt x="213537" y="2070"/>
                </a:lnTo>
                <a:lnTo>
                  <a:pt x="194932" y="4279"/>
                </a:lnTo>
                <a:lnTo>
                  <a:pt x="176796" y="11264"/>
                </a:lnTo>
                <a:lnTo>
                  <a:pt x="163029" y="23583"/>
                </a:lnTo>
                <a:lnTo>
                  <a:pt x="157581" y="41783"/>
                </a:lnTo>
                <a:lnTo>
                  <a:pt x="159550" y="52882"/>
                </a:lnTo>
                <a:lnTo>
                  <a:pt x="165658" y="62649"/>
                </a:lnTo>
                <a:lnTo>
                  <a:pt x="176199" y="71424"/>
                </a:lnTo>
                <a:lnTo>
                  <a:pt x="191465" y="79603"/>
                </a:lnTo>
                <a:lnTo>
                  <a:pt x="208457" y="86258"/>
                </a:lnTo>
                <a:lnTo>
                  <a:pt x="223062" y="92417"/>
                </a:lnTo>
                <a:lnTo>
                  <a:pt x="233299" y="100431"/>
                </a:lnTo>
                <a:lnTo>
                  <a:pt x="237159" y="112610"/>
                </a:lnTo>
                <a:lnTo>
                  <a:pt x="235559" y="120840"/>
                </a:lnTo>
                <a:lnTo>
                  <a:pt x="230124" y="128981"/>
                </a:lnTo>
                <a:lnTo>
                  <a:pt x="219938" y="135204"/>
                </a:lnTo>
                <a:lnTo>
                  <a:pt x="204050" y="137680"/>
                </a:lnTo>
                <a:lnTo>
                  <a:pt x="186131" y="134378"/>
                </a:lnTo>
                <a:lnTo>
                  <a:pt x="172377" y="126009"/>
                </a:lnTo>
                <a:lnTo>
                  <a:pt x="162712" y="114858"/>
                </a:lnTo>
                <a:lnTo>
                  <a:pt x="157073" y="103212"/>
                </a:lnTo>
                <a:lnTo>
                  <a:pt x="158343" y="138531"/>
                </a:lnTo>
                <a:lnTo>
                  <a:pt x="166547" y="141592"/>
                </a:lnTo>
                <a:lnTo>
                  <a:pt x="177596" y="144868"/>
                </a:lnTo>
                <a:lnTo>
                  <a:pt x="191338" y="147485"/>
                </a:lnTo>
                <a:lnTo>
                  <a:pt x="207632" y="148551"/>
                </a:lnTo>
                <a:lnTo>
                  <a:pt x="230301" y="145364"/>
                </a:lnTo>
                <a:lnTo>
                  <a:pt x="249377" y="136410"/>
                </a:lnTo>
                <a:lnTo>
                  <a:pt x="262534" y="122542"/>
                </a:lnTo>
                <a:lnTo>
                  <a:pt x="267449" y="104673"/>
                </a:lnTo>
                <a:close/>
              </a:path>
              <a:path w="608965" h="339090">
                <a:moveTo>
                  <a:pt x="454050" y="73317"/>
                </a:moveTo>
                <a:lnTo>
                  <a:pt x="450088" y="54000"/>
                </a:lnTo>
                <a:lnTo>
                  <a:pt x="435025" y="31254"/>
                </a:lnTo>
                <a:lnTo>
                  <a:pt x="418363" y="21043"/>
                </a:lnTo>
                <a:lnTo>
                  <a:pt x="418363" y="73317"/>
                </a:lnTo>
                <a:lnTo>
                  <a:pt x="414934" y="95923"/>
                </a:lnTo>
                <a:lnTo>
                  <a:pt x="403034" y="115900"/>
                </a:lnTo>
                <a:lnTo>
                  <a:pt x="380250" y="130162"/>
                </a:lnTo>
                <a:lnTo>
                  <a:pt x="344170" y="135597"/>
                </a:lnTo>
                <a:lnTo>
                  <a:pt x="323646" y="135597"/>
                </a:lnTo>
                <a:lnTo>
                  <a:pt x="323646" y="15240"/>
                </a:lnTo>
                <a:lnTo>
                  <a:pt x="327494" y="14820"/>
                </a:lnTo>
                <a:lnTo>
                  <a:pt x="347256" y="14820"/>
                </a:lnTo>
                <a:lnTo>
                  <a:pt x="380784" y="20434"/>
                </a:lnTo>
                <a:lnTo>
                  <a:pt x="402742" y="34671"/>
                </a:lnTo>
                <a:lnTo>
                  <a:pt x="414731" y="53606"/>
                </a:lnTo>
                <a:lnTo>
                  <a:pt x="418363" y="73317"/>
                </a:lnTo>
                <a:lnTo>
                  <a:pt x="418363" y="21043"/>
                </a:lnTo>
                <a:lnTo>
                  <a:pt x="408228" y="14820"/>
                </a:lnTo>
                <a:lnTo>
                  <a:pt x="404126" y="12306"/>
                </a:lnTo>
                <a:lnTo>
                  <a:pt x="352653" y="4381"/>
                </a:lnTo>
                <a:lnTo>
                  <a:pt x="284365" y="4381"/>
                </a:lnTo>
                <a:lnTo>
                  <a:pt x="288226" y="6045"/>
                </a:lnTo>
                <a:lnTo>
                  <a:pt x="291045" y="8978"/>
                </a:lnTo>
                <a:lnTo>
                  <a:pt x="291045" y="141655"/>
                </a:lnTo>
                <a:lnTo>
                  <a:pt x="288226" y="144576"/>
                </a:lnTo>
                <a:lnTo>
                  <a:pt x="284365" y="146456"/>
                </a:lnTo>
                <a:lnTo>
                  <a:pt x="350342" y="146456"/>
                </a:lnTo>
                <a:lnTo>
                  <a:pt x="395782" y="140144"/>
                </a:lnTo>
                <a:lnTo>
                  <a:pt x="404647" y="135597"/>
                </a:lnTo>
                <a:lnTo>
                  <a:pt x="428193" y="123520"/>
                </a:lnTo>
                <a:lnTo>
                  <a:pt x="447598" y="100088"/>
                </a:lnTo>
                <a:lnTo>
                  <a:pt x="454050" y="73317"/>
                </a:lnTo>
                <a:close/>
              </a:path>
              <a:path w="608965" h="339090">
                <a:moveTo>
                  <a:pt x="601065" y="166522"/>
                </a:moveTo>
                <a:lnTo>
                  <a:pt x="381635" y="163664"/>
                </a:lnTo>
                <a:lnTo>
                  <a:pt x="246545" y="171919"/>
                </a:lnTo>
                <a:lnTo>
                  <a:pt x="192138" y="186055"/>
                </a:lnTo>
                <a:lnTo>
                  <a:pt x="163144" y="177596"/>
                </a:lnTo>
                <a:lnTo>
                  <a:pt x="126174" y="170434"/>
                </a:lnTo>
                <a:lnTo>
                  <a:pt x="80264" y="167525"/>
                </a:lnTo>
                <a:lnTo>
                  <a:pt x="6286" y="166522"/>
                </a:lnTo>
                <a:lnTo>
                  <a:pt x="6286" y="185940"/>
                </a:lnTo>
                <a:lnTo>
                  <a:pt x="34061" y="182994"/>
                </a:lnTo>
                <a:lnTo>
                  <a:pt x="64579" y="182575"/>
                </a:lnTo>
                <a:lnTo>
                  <a:pt x="116941" y="185178"/>
                </a:lnTo>
                <a:lnTo>
                  <a:pt x="179590" y="189306"/>
                </a:lnTo>
                <a:lnTo>
                  <a:pt x="140017" y="199580"/>
                </a:lnTo>
                <a:lnTo>
                  <a:pt x="138645" y="200152"/>
                </a:lnTo>
                <a:lnTo>
                  <a:pt x="117868" y="198589"/>
                </a:lnTo>
                <a:lnTo>
                  <a:pt x="91897" y="197662"/>
                </a:lnTo>
                <a:lnTo>
                  <a:pt x="59220" y="198158"/>
                </a:lnTo>
                <a:lnTo>
                  <a:pt x="6286" y="199961"/>
                </a:lnTo>
                <a:lnTo>
                  <a:pt x="6286" y="219367"/>
                </a:lnTo>
                <a:lnTo>
                  <a:pt x="16002" y="216052"/>
                </a:lnTo>
                <a:lnTo>
                  <a:pt x="34277" y="213029"/>
                </a:lnTo>
                <a:lnTo>
                  <a:pt x="74650" y="208597"/>
                </a:lnTo>
                <a:lnTo>
                  <a:pt x="132003" y="202907"/>
                </a:lnTo>
                <a:lnTo>
                  <a:pt x="6299" y="254939"/>
                </a:lnTo>
                <a:lnTo>
                  <a:pt x="147472" y="211429"/>
                </a:lnTo>
                <a:lnTo>
                  <a:pt x="256476" y="189852"/>
                </a:lnTo>
                <a:lnTo>
                  <a:pt x="389089" y="183832"/>
                </a:lnTo>
                <a:lnTo>
                  <a:pt x="601065" y="187020"/>
                </a:lnTo>
                <a:lnTo>
                  <a:pt x="601065" y="166522"/>
                </a:lnTo>
                <a:close/>
              </a:path>
              <a:path w="608965" h="339090">
                <a:moveTo>
                  <a:pt x="601154" y="203250"/>
                </a:moveTo>
                <a:lnTo>
                  <a:pt x="576072" y="202831"/>
                </a:lnTo>
                <a:lnTo>
                  <a:pt x="539153" y="203250"/>
                </a:lnTo>
                <a:lnTo>
                  <a:pt x="504774" y="203987"/>
                </a:lnTo>
                <a:lnTo>
                  <a:pt x="424865" y="207403"/>
                </a:lnTo>
                <a:lnTo>
                  <a:pt x="378802" y="210439"/>
                </a:lnTo>
                <a:lnTo>
                  <a:pt x="329577" y="214566"/>
                </a:lnTo>
                <a:lnTo>
                  <a:pt x="277876" y="219951"/>
                </a:lnTo>
                <a:lnTo>
                  <a:pt x="224396" y="226771"/>
                </a:lnTo>
                <a:lnTo>
                  <a:pt x="169824" y="235178"/>
                </a:lnTo>
                <a:lnTo>
                  <a:pt x="114833" y="245338"/>
                </a:lnTo>
                <a:lnTo>
                  <a:pt x="60121" y="257416"/>
                </a:lnTo>
                <a:lnTo>
                  <a:pt x="6388" y="271564"/>
                </a:lnTo>
                <a:lnTo>
                  <a:pt x="6388" y="338937"/>
                </a:lnTo>
                <a:lnTo>
                  <a:pt x="601154" y="338836"/>
                </a:lnTo>
                <a:lnTo>
                  <a:pt x="601154" y="203250"/>
                </a:lnTo>
                <a:close/>
              </a:path>
              <a:path w="608965" h="339090">
                <a:moveTo>
                  <a:pt x="608774" y="146469"/>
                </a:moveTo>
                <a:lnTo>
                  <a:pt x="583349" y="113233"/>
                </a:lnTo>
                <a:lnTo>
                  <a:pt x="580123" y="107188"/>
                </a:lnTo>
                <a:lnTo>
                  <a:pt x="574319" y="96316"/>
                </a:lnTo>
                <a:lnTo>
                  <a:pt x="547052" y="45135"/>
                </a:lnTo>
                <a:lnTo>
                  <a:pt x="539470" y="30886"/>
                </a:lnTo>
                <a:lnTo>
                  <a:pt x="539470" y="96316"/>
                </a:lnTo>
                <a:lnTo>
                  <a:pt x="487616" y="96316"/>
                </a:lnTo>
                <a:lnTo>
                  <a:pt x="492633" y="86702"/>
                </a:lnTo>
                <a:lnTo>
                  <a:pt x="496976" y="78168"/>
                </a:lnTo>
                <a:lnTo>
                  <a:pt x="503059" y="65913"/>
                </a:lnTo>
                <a:lnTo>
                  <a:pt x="513283" y="45135"/>
                </a:lnTo>
                <a:lnTo>
                  <a:pt x="521843" y="62026"/>
                </a:lnTo>
                <a:lnTo>
                  <a:pt x="530275" y="78536"/>
                </a:lnTo>
                <a:lnTo>
                  <a:pt x="539470" y="96316"/>
                </a:lnTo>
                <a:lnTo>
                  <a:pt x="539470" y="30886"/>
                </a:lnTo>
                <a:lnTo>
                  <a:pt x="523036" y="0"/>
                </a:lnTo>
                <a:lnTo>
                  <a:pt x="464007" y="111582"/>
                </a:lnTo>
                <a:lnTo>
                  <a:pt x="450646" y="136220"/>
                </a:lnTo>
                <a:lnTo>
                  <a:pt x="448081" y="140195"/>
                </a:lnTo>
                <a:lnTo>
                  <a:pt x="445770" y="142494"/>
                </a:lnTo>
                <a:lnTo>
                  <a:pt x="438581" y="146469"/>
                </a:lnTo>
                <a:lnTo>
                  <a:pt x="474014" y="146469"/>
                </a:lnTo>
                <a:lnTo>
                  <a:pt x="467080" y="143954"/>
                </a:lnTo>
                <a:lnTo>
                  <a:pt x="465810" y="141033"/>
                </a:lnTo>
                <a:lnTo>
                  <a:pt x="468096" y="136017"/>
                </a:lnTo>
                <a:lnTo>
                  <a:pt x="469468" y="132537"/>
                </a:lnTo>
                <a:lnTo>
                  <a:pt x="472592" y="126060"/>
                </a:lnTo>
                <a:lnTo>
                  <a:pt x="477050" y="117348"/>
                </a:lnTo>
                <a:lnTo>
                  <a:pt x="482485" y="107188"/>
                </a:lnTo>
                <a:lnTo>
                  <a:pt x="545376" y="107188"/>
                </a:lnTo>
                <a:lnTo>
                  <a:pt x="555091" y="126238"/>
                </a:lnTo>
                <a:lnTo>
                  <a:pt x="558393" y="132791"/>
                </a:lnTo>
                <a:lnTo>
                  <a:pt x="560006" y="136220"/>
                </a:lnTo>
                <a:lnTo>
                  <a:pt x="561809" y="140614"/>
                </a:lnTo>
                <a:lnTo>
                  <a:pt x="560527" y="143535"/>
                </a:lnTo>
                <a:lnTo>
                  <a:pt x="553834" y="146469"/>
                </a:lnTo>
                <a:lnTo>
                  <a:pt x="608774" y="146469"/>
                </a:lnTo>
                <a:close/>
              </a:path>
            </a:pathLst>
          </a:custGeom>
          <a:solidFill>
            <a:srgbClr val="FFFFFF"/>
          </a:solidFill>
        </p:spPr>
        <p:txBody>
          <a:bodyPr wrap="square" lIns="0" tIns="0" rIns="0" bIns="0" rtlCol="0"/>
          <a:lstStyle/>
          <a:p>
            <a:endParaRPr dirty="0"/>
          </a:p>
        </p:txBody>
      </p:sp>
      <p:pic>
        <p:nvPicPr>
          <p:cNvPr id="20" name="Picture 19" descr="A close up of a sign&#10;&#10;Description automatically generated">
            <a:extLst>
              <a:ext uri="{FF2B5EF4-FFF2-40B4-BE49-F238E27FC236}">
                <a16:creationId xmlns:a16="http://schemas.microsoft.com/office/drawing/2014/main" id="{A61F41E4-3A05-412D-B44B-B711185DBC9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2901" y="9210821"/>
            <a:ext cx="455581" cy="461655"/>
          </a:xfrm>
          <a:prstGeom prst="rect">
            <a:avLst/>
          </a:prstGeom>
        </p:spPr>
      </p:pic>
      <p:graphicFrame>
        <p:nvGraphicFramePr>
          <p:cNvPr id="5" name="Table 5">
            <a:extLst>
              <a:ext uri="{FF2B5EF4-FFF2-40B4-BE49-F238E27FC236}">
                <a16:creationId xmlns:a16="http://schemas.microsoft.com/office/drawing/2014/main" id="{8C75982E-FBCC-4A33-BCA7-2995D611FBE7}"/>
              </a:ext>
            </a:extLst>
          </p:cNvPr>
          <p:cNvGraphicFramePr>
            <a:graphicFrameLocks noGrp="1"/>
          </p:cNvGraphicFramePr>
          <p:nvPr>
            <p:extLst>
              <p:ext uri="{D42A27DB-BD31-4B8C-83A1-F6EECF244321}">
                <p14:modId xmlns:p14="http://schemas.microsoft.com/office/powerpoint/2010/main" val="2721739545"/>
              </p:ext>
            </p:extLst>
          </p:nvPr>
        </p:nvGraphicFramePr>
        <p:xfrm>
          <a:off x="228665" y="1478280"/>
          <a:ext cx="12534837" cy="8319443"/>
        </p:xfrm>
        <a:graphic>
          <a:graphicData uri="http://schemas.openxmlformats.org/drawingml/2006/table">
            <a:tbl>
              <a:tblPr firstRow="1" bandRow="1">
                <a:tableStyleId>{5C22544A-7EE6-4342-B048-85BDC9FD1C3A}</a:tableStyleId>
              </a:tblPr>
              <a:tblGrid>
                <a:gridCol w="819873">
                  <a:extLst>
                    <a:ext uri="{9D8B030D-6E8A-4147-A177-3AD203B41FA5}">
                      <a16:colId xmlns:a16="http://schemas.microsoft.com/office/drawing/2014/main" val="2885229247"/>
                    </a:ext>
                  </a:extLst>
                </a:gridCol>
                <a:gridCol w="1729843">
                  <a:extLst>
                    <a:ext uri="{9D8B030D-6E8A-4147-A177-3AD203B41FA5}">
                      <a16:colId xmlns:a16="http://schemas.microsoft.com/office/drawing/2014/main" val="3364911759"/>
                    </a:ext>
                  </a:extLst>
                </a:gridCol>
                <a:gridCol w="1204020">
                  <a:extLst>
                    <a:ext uri="{9D8B030D-6E8A-4147-A177-3AD203B41FA5}">
                      <a16:colId xmlns:a16="http://schemas.microsoft.com/office/drawing/2014/main" val="3213094500"/>
                    </a:ext>
                  </a:extLst>
                </a:gridCol>
                <a:gridCol w="827764">
                  <a:extLst>
                    <a:ext uri="{9D8B030D-6E8A-4147-A177-3AD203B41FA5}">
                      <a16:colId xmlns:a16="http://schemas.microsoft.com/office/drawing/2014/main" val="1162904343"/>
                    </a:ext>
                  </a:extLst>
                </a:gridCol>
                <a:gridCol w="1354521">
                  <a:extLst>
                    <a:ext uri="{9D8B030D-6E8A-4147-A177-3AD203B41FA5}">
                      <a16:colId xmlns:a16="http://schemas.microsoft.com/office/drawing/2014/main" val="1632967949"/>
                    </a:ext>
                  </a:extLst>
                </a:gridCol>
                <a:gridCol w="1128770">
                  <a:extLst>
                    <a:ext uri="{9D8B030D-6E8A-4147-A177-3AD203B41FA5}">
                      <a16:colId xmlns:a16="http://schemas.microsoft.com/office/drawing/2014/main" val="2167203008"/>
                    </a:ext>
                  </a:extLst>
                </a:gridCol>
                <a:gridCol w="1279271">
                  <a:extLst>
                    <a:ext uri="{9D8B030D-6E8A-4147-A177-3AD203B41FA5}">
                      <a16:colId xmlns:a16="http://schemas.microsoft.com/office/drawing/2014/main" val="2500512820"/>
                    </a:ext>
                  </a:extLst>
                </a:gridCol>
                <a:gridCol w="4190775">
                  <a:extLst>
                    <a:ext uri="{9D8B030D-6E8A-4147-A177-3AD203B41FA5}">
                      <a16:colId xmlns:a16="http://schemas.microsoft.com/office/drawing/2014/main" val="78957574"/>
                    </a:ext>
                  </a:extLst>
                </a:gridCol>
              </a:tblGrid>
              <a:tr h="648532">
                <a:tc>
                  <a:txBody>
                    <a:bodyPr/>
                    <a:lstStyle/>
                    <a:p>
                      <a:pPr algn="l"/>
                      <a:r>
                        <a:rPr lang="en-US" sz="2000" dirty="0"/>
                        <a:t>Project #</a:t>
                      </a:r>
                    </a:p>
                  </a:txBody>
                  <a:tcPr/>
                </a:tc>
                <a:tc>
                  <a:txBody>
                    <a:bodyPr/>
                    <a:lstStyle/>
                    <a:p>
                      <a:pPr algn="l"/>
                      <a:r>
                        <a:rPr lang="en-US" sz="2000" dirty="0"/>
                        <a:t>Project Title</a:t>
                      </a:r>
                    </a:p>
                  </a:txBody>
                  <a:tcPr/>
                </a:tc>
                <a:tc>
                  <a:txBody>
                    <a:bodyPr/>
                    <a:lstStyle/>
                    <a:p>
                      <a:pPr algn="l"/>
                      <a:r>
                        <a:rPr lang="en-US" sz="2000" dirty="0"/>
                        <a:t>Lead Partner</a:t>
                      </a:r>
                    </a:p>
                  </a:txBody>
                  <a:tcPr/>
                </a:tc>
                <a:tc>
                  <a:txBody>
                    <a:bodyPr/>
                    <a:lstStyle/>
                    <a:p>
                      <a:pPr algn="l"/>
                      <a:r>
                        <a:rPr lang="en-US" sz="2000" dirty="0"/>
                        <a:t>Lead State</a:t>
                      </a:r>
                    </a:p>
                  </a:txBody>
                  <a:tcPr/>
                </a:tc>
                <a:tc>
                  <a:txBody>
                    <a:bodyPr/>
                    <a:lstStyle/>
                    <a:p>
                      <a:pPr algn="l"/>
                      <a:r>
                        <a:rPr lang="en-US" sz="2000" dirty="0"/>
                        <a:t>Funding Amount</a:t>
                      </a:r>
                    </a:p>
                  </a:txBody>
                  <a:tcPr/>
                </a:tc>
                <a:tc>
                  <a:txBody>
                    <a:bodyPr/>
                    <a:lstStyle/>
                    <a:p>
                      <a:pPr algn="l"/>
                      <a:r>
                        <a:rPr lang="en-US" sz="2000" dirty="0"/>
                        <a:t>Funding Pool</a:t>
                      </a:r>
                    </a:p>
                  </a:txBody>
                  <a:tcPr/>
                </a:tc>
                <a:tc>
                  <a:txBody>
                    <a:bodyPr/>
                    <a:lstStyle/>
                    <a:p>
                      <a:pPr algn="l"/>
                      <a:r>
                        <a:rPr lang="en-US" sz="2000" dirty="0"/>
                        <a:t>CCA</a:t>
                      </a:r>
                    </a:p>
                  </a:txBody>
                  <a:tcPr/>
                </a:tc>
                <a:tc>
                  <a:txBody>
                    <a:bodyPr/>
                    <a:lstStyle/>
                    <a:p>
                      <a:pPr algn="l"/>
                      <a:r>
                        <a:rPr lang="en-US" sz="2000" dirty="0"/>
                        <a:t>Summary</a:t>
                      </a:r>
                    </a:p>
                  </a:txBody>
                  <a:tcPr/>
                </a:tc>
                <a:extLst>
                  <a:ext uri="{0D108BD9-81ED-4DB2-BD59-A6C34878D82A}">
                    <a16:rowId xmlns:a16="http://schemas.microsoft.com/office/drawing/2014/main" val="2251300515"/>
                  </a:ext>
                </a:extLst>
              </a:tr>
              <a:tr h="4596120">
                <a:tc>
                  <a:txBody>
                    <a:bodyPr/>
                    <a:lstStyle/>
                    <a:p>
                      <a:r>
                        <a:rPr lang="en-US" sz="1800" strike="sngStrike" dirty="0"/>
                        <a:t>514</a:t>
                      </a:r>
                    </a:p>
                    <a:p>
                      <a:r>
                        <a:rPr lang="en-US" sz="1800" strike="noStrike" dirty="0"/>
                        <a:t>2127</a:t>
                      </a:r>
                    </a:p>
                    <a:p>
                      <a:r>
                        <a:rPr lang="en-US" sz="1800" dirty="0"/>
                        <a:t>A-0057</a:t>
                      </a:r>
                    </a:p>
                  </a:txBody>
                  <a:tcPr/>
                </a:tc>
                <a:tc>
                  <a:txBody>
                    <a:bodyPr/>
                    <a:lstStyle/>
                    <a:p>
                      <a:r>
                        <a:rPr lang="en-US" sz="1800" dirty="0"/>
                        <a:t>2015 NM Restoration Initiative for Rangeland, Forestland, and Wildlife on Ranches w Fed Lands</a:t>
                      </a:r>
                    </a:p>
                  </a:txBody>
                  <a:tcPr/>
                </a:tc>
                <a:tc>
                  <a:txBody>
                    <a:bodyPr/>
                    <a:lstStyle/>
                    <a:p>
                      <a:r>
                        <a:rPr lang="en-US" sz="1800" dirty="0"/>
                        <a:t>NMACD</a:t>
                      </a:r>
                    </a:p>
                  </a:txBody>
                  <a:tcPr/>
                </a:tc>
                <a:tc>
                  <a:txBody>
                    <a:bodyPr/>
                    <a:lstStyle/>
                    <a:p>
                      <a:r>
                        <a:rPr lang="en-US" sz="1800" dirty="0"/>
                        <a:t>NM</a:t>
                      </a:r>
                    </a:p>
                  </a:txBody>
                  <a:tcPr/>
                </a:tc>
                <a:tc>
                  <a:txBody>
                    <a:bodyPr/>
                    <a:lstStyle/>
                    <a:p>
                      <a:r>
                        <a:rPr lang="en-US" sz="1800" dirty="0"/>
                        <a:t>$4,000,000</a:t>
                      </a:r>
                    </a:p>
                  </a:txBody>
                  <a:tcPr/>
                </a:tc>
                <a:tc>
                  <a:txBody>
                    <a:bodyPr/>
                    <a:lstStyle/>
                    <a:p>
                      <a:r>
                        <a:rPr lang="en-US" sz="1800" dirty="0"/>
                        <a:t>State</a:t>
                      </a:r>
                    </a:p>
                  </a:txBody>
                  <a:tcPr/>
                </a:tc>
                <a:tc>
                  <a:txBody>
                    <a:bodyPr/>
                    <a:lstStyle/>
                    <a:p>
                      <a:endParaRPr lang="en-US" sz="1800" dirty="0"/>
                    </a:p>
                  </a:txBody>
                  <a:tcPr/>
                </a:tc>
                <a:tc>
                  <a:txBody>
                    <a:bodyPr/>
                    <a:lstStyle/>
                    <a:p>
                      <a:r>
                        <a:rPr lang="en-US" sz="1800" dirty="0"/>
                        <a:t>The objective of the proposal is to facilitate and promote surface water conservation, increase irrigation system efficiencies/effectiveness and improve water quality on agricultural lands and for downstream purposes. Critical riparian habitats for dependent wildfire and plant species will be conserved. Water quantity and quality will be improved by restoring families and communities. Traditional acequias in irrigated valley of northern New Mexico provide multiple hydrological benefits including, aquifer recharge, temporary reservoir storage, and delayed return flow. </a:t>
                      </a:r>
                    </a:p>
                  </a:txBody>
                  <a:tcPr/>
                </a:tc>
                <a:extLst>
                  <a:ext uri="{0D108BD9-81ED-4DB2-BD59-A6C34878D82A}">
                    <a16:rowId xmlns:a16="http://schemas.microsoft.com/office/drawing/2014/main" val="3640576285"/>
                  </a:ext>
                </a:extLst>
              </a:tr>
              <a:tr h="2622326">
                <a:tc>
                  <a:txBody>
                    <a:bodyPr/>
                    <a:lstStyle/>
                    <a:p>
                      <a:pPr algn="l" fontAlgn="t"/>
                      <a:r>
                        <a:rPr lang="en-US" sz="1800" b="0" i="0" u="none" strike="sngStrike" dirty="0">
                          <a:solidFill>
                            <a:srgbClr val="000000"/>
                          </a:solidFill>
                          <a:effectLst/>
                          <a:latin typeface="Calibri" panose="020F0502020204030204" pitchFamily="34" charset="0"/>
                        </a:rPr>
                        <a:t>287 </a:t>
                      </a:r>
                      <a:r>
                        <a:rPr lang="en-US" sz="1800" b="0" i="0" u="none" strike="noStrike" dirty="0">
                          <a:solidFill>
                            <a:srgbClr val="000000"/>
                          </a:solidFill>
                          <a:effectLst/>
                          <a:latin typeface="Calibri" panose="020F0502020204030204" pitchFamily="34" charset="0"/>
                        </a:rPr>
                        <a:t> 2137   A-0046</a:t>
                      </a:r>
                    </a:p>
                  </a:txBody>
                  <a:tcPr marL="4763" marR="4763" marT="4763" marB="0"/>
                </a:tc>
                <a:tc>
                  <a:txBody>
                    <a:bodyPr/>
                    <a:lstStyle/>
                    <a:p>
                      <a:pPr algn="l" fontAlgn="t"/>
                      <a:r>
                        <a:rPr lang="en-US" sz="1800" b="0" i="0" u="none" strike="noStrike" dirty="0">
                          <a:solidFill>
                            <a:srgbClr val="000000"/>
                          </a:solidFill>
                          <a:effectLst/>
                          <a:latin typeface="Calibri" panose="020F0502020204030204" pitchFamily="34" charset="0"/>
                        </a:rPr>
                        <a:t>2015 North Central NM Watershed Restoration Project</a:t>
                      </a:r>
                    </a:p>
                  </a:txBody>
                  <a:tcPr marL="4763" marR="4763" marT="4763" marB="0"/>
                </a:tc>
                <a:tc>
                  <a:txBody>
                    <a:bodyPr/>
                    <a:lstStyle/>
                    <a:p>
                      <a:pPr algn="l" fontAlgn="t"/>
                      <a:r>
                        <a:rPr lang="en-US" sz="1800" b="0" i="0" u="none" strike="noStrike" dirty="0" err="1">
                          <a:solidFill>
                            <a:srgbClr val="000000"/>
                          </a:solidFill>
                          <a:effectLst/>
                          <a:latin typeface="Calibri" panose="020F0502020204030204" pitchFamily="34" charset="0"/>
                        </a:rPr>
                        <a:t>Claunch</a:t>
                      </a:r>
                      <a:r>
                        <a:rPr lang="en-US" sz="1800" b="0" i="0" u="none" strike="noStrike" dirty="0">
                          <a:solidFill>
                            <a:srgbClr val="000000"/>
                          </a:solidFill>
                          <a:effectLst/>
                          <a:latin typeface="Calibri" panose="020F0502020204030204" pitchFamily="34" charset="0"/>
                        </a:rPr>
                        <a:t> Pinto SWCD</a:t>
                      </a:r>
                    </a:p>
                  </a:txBody>
                  <a:tcPr marL="4763" marR="4763" marT="4763" marB="0"/>
                </a:tc>
                <a:tc>
                  <a:txBody>
                    <a:bodyPr/>
                    <a:lstStyle/>
                    <a:p>
                      <a:pPr algn="l" fontAlgn="t"/>
                      <a:r>
                        <a:rPr lang="en-US" sz="1800" b="0" i="0" u="none" strike="noStrike" dirty="0">
                          <a:solidFill>
                            <a:srgbClr val="000000"/>
                          </a:solidFill>
                          <a:effectLst/>
                          <a:latin typeface="Calibri" panose="020F0502020204030204" pitchFamily="34" charset="0"/>
                        </a:rPr>
                        <a:t>NM </a:t>
                      </a:r>
                    </a:p>
                  </a:txBody>
                  <a:tcPr marL="4763" marR="4763" marT="4763" marB="0"/>
                </a:tc>
                <a:tc>
                  <a:txBody>
                    <a:bodyPr/>
                    <a:lstStyle/>
                    <a:p>
                      <a:pPr algn="l" fontAlgn="t"/>
                      <a:r>
                        <a:rPr lang="en-US" sz="1800" b="0" i="0" u="none" strike="noStrike" dirty="0">
                          <a:solidFill>
                            <a:srgbClr val="000000"/>
                          </a:solidFill>
                          <a:effectLst/>
                          <a:latin typeface="Calibri" panose="020F0502020204030204" pitchFamily="34" charset="0"/>
                        </a:rPr>
                        <a:t>$2,313,359.00</a:t>
                      </a:r>
                    </a:p>
                  </a:txBody>
                  <a:tcPr marL="4763" marR="4763" marT="4763" marB="0"/>
                </a:tc>
                <a:tc>
                  <a:txBody>
                    <a:bodyPr/>
                    <a:lstStyle/>
                    <a:p>
                      <a:pPr algn="l" fontAlgn="t"/>
                      <a:r>
                        <a:rPr lang="en-US" sz="1800" b="0" i="0" u="none" strike="noStrike" dirty="0">
                          <a:solidFill>
                            <a:srgbClr val="000000"/>
                          </a:solidFill>
                          <a:effectLst/>
                          <a:latin typeface="Calibri" panose="020F0502020204030204" pitchFamily="34" charset="0"/>
                        </a:rPr>
                        <a:t>State</a:t>
                      </a:r>
                    </a:p>
                  </a:txBody>
                  <a:tcPr marL="4763" marR="4763" marT="4763" marB="0"/>
                </a:tc>
                <a:tc>
                  <a:txBody>
                    <a:bodyPr/>
                    <a:lstStyle/>
                    <a:p>
                      <a:pPr algn="l" fontAlgn="t"/>
                      <a:r>
                        <a:rPr lang="en-US" sz="1800" b="0" i="0" u="none" strike="noStrike" dirty="0">
                          <a:solidFill>
                            <a:srgbClr val="000000"/>
                          </a:solidFill>
                          <a:effectLst/>
                          <a:latin typeface="Calibri" panose="020F0502020204030204" pitchFamily="34" charset="0"/>
                        </a:rPr>
                        <a:t> </a:t>
                      </a:r>
                    </a:p>
                  </a:txBody>
                  <a:tcPr marL="4763" marR="4763" marT="4763" marB="0"/>
                </a:tc>
                <a:tc>
                  <a:txBody>
                    <a:bodyPr/>
                    <a:lstStyle/>
                    <a:p>
                      <a:pPr algn="l" fontAlgn="t"/>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Claunch</a:t>
                      </a:r>
                      <a:r>
                        <a:rPr lang="en-US" sz="1800" b="0" i="0" u="none" strike="noStrike" dirty="0">
                          <a:solidFill>
                            <a:srgbClr val="000000"/>
                          </a:solidFill>
                          <a:effectLst/>
                          <a:latin typeface="Calibri" panose="020F0502020204030204" pitchFamily="34" charset="0"/>
                        </a:rPr>
                        <a:t>-Pinto SWCD and its partners have identified over 35,000 acres for forest restoration treatments on private, public, state and tribal lands that are located within both the upland ponderosa pine, pinon, and juniper watersheds, and in the lower elevation riparian ones. </a:t>
                      </a:r>
                      <a:r>
                        <a:rPr lang="en-US" sz="1800" b="0" i="0" u="none" strike="noStrike" dirty="0" err="1">
                          <a:solidFill>
                            <a:srgbClr val="000000"/>
                          </a:solidFill>
                          <a:effectLst/>
                          <a:latin typeface="Calibri" panose="020F0502020204030204" pitchFamily="34" charset="0"/>
                        </a:rPr>
                        <a:t>Claunch</a:t>
                      </a:r>
                      <a:r>
                        <a:rPr lang="en-US" sz="1800" b="0" i="0" u="none" strike="noStrike" dirty="0">
                          <a:solidFill>
                            <a:srgbClr val="000000"/>
                          </a:solidFill>
                          <a:effectLst/>
                          <a:latin typeface="Calibri" panose="020F0502020204030204" pitchFamily="34" charset="0"/>
                        </a:rPr>
                        <a:t>-Pinto SWCD and their partners are committed to successful restoration treatments aimed at improving watershed health and mitigating the extreme risk of wildfire.</a:t>
                      </a:r>
                    </a:p>
                  </a:txBody>
                  <a:tcPr marL="4763" marR="4763" marT="4763" marB="0"/>
                </a:tc>
                <a:extLst>
                  <a:ext uri="{0D108BD9-81ED-4DB2-BD59-A6C34878D82A}">
                    <a16:rowId xmlns:a16="http://schemas.microsoft.com/office/drawing/2014/main" val="3659157117"/>
                  </a:ext>
                </a:extLst>
              </a:tr>
            </a:tbl>
          </a:graphicData>
        </a:graphic>
      </p:graphicFrame>
      <p:sp>
        <p:nvSpPr>
          <p:cNvPr id="3" name="Rectangle 2">
            <a:extLst>
              <a:ext uri="{FF2B5EF4-FFF2-40B4-BE49-F238E27FC236}">
                <a16:creationId xmlns:a16="http://schemas.microsoft.com/office/drawing/2014/main" id="{A36F1C29-F2CE-4BBC-9183-605AF78FDF0F}"/>
              </a:ext>
            </a:extLst>
          </p:cNvPr>
          <p:cNvSpPr/>
          <p:nvPr/>
        </p:nvSpPr>
        <p:spPr>
          <a:xfrm>
            <a:off x="337257" y="869903"/>
            <a:ext cx="7098610" cy="584775"/>
          </a:xfrm>
          <a:prstGeom prst="rect">
            <a:avLst/>
          </a:prstGeom>
        </p:spPr>
        <p:txBody>
          <a:bodyPr wrap="none">
            <a:spAutoFit/>
          </a:bodyPr>
          <a:lstStyle/>
          <a:p>
            <a:r>
              <a:rPr lang="en-US" sz="3200" dirty="0">
                <a:latin typeface="Arial Black" panose="020B0A04020102020204" pitchFamily="34" charset="0"/>
              </a:rPr>
              <a:t>FY 19/20 (2015) RCPP Renewal</a:t>
            </a:r>
          </a:p>
        </p:txBody>
      </p:sp>
    </p:spTree>
    <p:extLst>
      <p:ext uri="{BB962C8B-B14F-4D97-AF65-F5344CB8AC3E}">
        <p14:creationId xmlns:p14="http://schemas.microsoft.com/office/powerpoint/2010/main" val="3944230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2829</TotalTime>
  <Words>552</Words>
  <Application>Microsoft Office PowerPoint</Application>
  <PresentationFormat>Custom</PresentationFormat>
  <Paragraphs>101</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Black</vt:lpstr>
      <vt:lpstr>Calibri</vt:lpstr>
      <vt:lpstr>Impact</vt:lpstr>
      <vt:lpstr>Office Theme</vt:lpstr>
      <vt:lpstr>            PROGRAMS</vt:lpstr>
      <vt:lpstr>            PROGRAMS</vt:lpstr>
      <vt:lpstr>            PROGRAMS</vt:lpstr>
      <vt:lpstr>            PROGRAMS</vt:lpstr>
      <vt:lpstr>            PROGRAMS</vt:lpstr>
      <vt:lpstr>            PROGRAMS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MEXICO</dc:title>
  <dc:creator>Luna, Leonard - NRCS, Las Cruces, NM</dc:creator>
  <cp:lastModifiedBy>Luna, Leonard - NRCS, Albuquerque, NM</cp:lastModifiedBy>
  <cp:revision>73</cp:revision>
  <dcterms:created xsi:type="dcterms:W3CDTF">2020-09-02T19:14:10Z</dcterms:created>
  <dcterms:modified xsi:type="dcterms:W3CDTF">2022-10-29T01:32:08Z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2020-03-11T00:00:00Z</vt:filetime>
  </property>
  <property fmtid="{D5CDD505-2E9C-101B-9397-08002B2CF9AE}" pid="3" name="Creator">
    <vt:lpwstr>Adobe InDesign 14.0 (Windows)</vt:lpwstr>
  </property>
  <property fmtid="{D5CDD505-2E9C-101B-9397-08002B2CF9AE}" pid="4" name="LastSaved">
    <vt:filetime>2020-09-02T00:00:00Z</vt:filetime>
  </property>
</Properties>
</file>