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420" r:id="rId2"/>
    <p:sldId id="2431" r:id="rId3"/>
    <p:sldId id="2432" r:id="rId4"/>
    <p:sldId id="2446" r:id="rId5"/>
    <p:sldId id="2443" r:id="rId6"/>
    <p:sldId id="2444" r:id="rId7"/>
    <p:sldId id="2449" r:id="rId8"/>
    <p:sldId id="2382" r:id="rId9"/>
    <p:sldId id="2439" r:id="rId10"/>
    <p:sldId id="2445" r:id="rId11"/>
    <p:sldId id="2448" r:id="rId12"/>
    <p:sldId id="2450" r:id="rId13"/>
    <p:sldId id="2447" r:id="rId14"/>
    <p:sldId id="2419" r:id="rId15"/>
    <p:sldId id="2452" r:id="rId16"/>
    <p:sldId id="2429" r:id="rId17"/>
    <p:sldId id="2426" r:id="rId18"/>
    <p:sldId id="2427" r:id="rId19"/>
    <p:sldId id="2425" r:id="rId20"/>
    <p:sldId id="2421" r:id="rId21"/>
    <p:sldId id="2423" r:id="rId22"/>
    <p:sldId id="2430" r:id="rId23"/>
    <p:sldId id="2422" r:id="rId24"/>
    <p:sldId id="2414" r:id="rId25"/>
    <p:sldId id="2418" r:id="rId26"/>
    <p:sldId id="2440" r:id="rId27"/>
    <p:sldId id="2441" r:id="rId28"/>
    <p:sldId id="2434" r:id="rId29"/>
    <p:sldId id="2416" r:id="rId30"/>
    <p:sldId id="2347" r:id="rId31"/>
    <p:sldId id="2453" r:id="rId32"/>
    <p:sldId id="2442" r:id="rId33"/>
    <p:sldId id="2415" r:id="rId34"/>
    <p:sldId id="2437" r:id="rId35"/>
    <p:sldId id="2435" r:id="rId36"/>
    <p:sldId id="2436" r:id="rId37"/>
    <p:sldId id="245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8D201-DE09-45CE-9122-E0B50BFAFD5E}"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6EF6D-D631-444F-AEF7-FCA797A75DA9}" type="slidenum">
              <a:rPr lang="en-US" smtClean="0"/>
              <a:t>‹#›</a:t>
            </a:fld>
            <a:endParaRPr lang="en-US"/>
          </a:p>
        </p:txBody>
      </p:sp>
    </p:spTree>
    <p:extLst>
      <p:ext uri="{BB962C8B-B14F-4D97-AF65-F5344CB8AC3E}">
        <p14:creationId xmlns:p14="http://schemas.microsoft.com/office/powerpoint/2010/main" val="9248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policy identifies required and recommended elements that the WRCG must include (440 CPM-528-N-528.131(B)(2) and (3)). During FY 2021, States should review their WRCGs developed in FY 2020 and complete any updates, refinements, or additions to the existing WRCG as follows: </a:t>
            </a:r>
          </a:p>
          <a:p>
            <a:r>
              <a:rPr lang="en-US" sz="1200" b="0" i="0" u="none" strike="noStrike" kern="1200" baseline="0" dirty="0">
                <a:solidFill>
                  <a:schemeClr val="tx1"/>
                </a:solidFill>
                <a:latin typeface="+mn-lt"/>
                <a:ea typeface="+mn-ea"/>
                <a:cs typeface="+mn-cs"/>
              </a:rPr>
              <a:t>1) States must fully complete the portion of the WRCG wherein the historic wetland types and associated habitats are described, and associated information included in the WRCG in accordance with 440 CPM-528-N-528.131(B)(2)(</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2) States must fully complete the portion of the WRCG wherein the technical considerations and criteria for alternative communities are documented and described in the WRCG in accordance with 440 CPM-582-N-528.131(B)(2)(ii) and 528.132. At a minimum this must be completed prior to: </a:t>
            </a:r>
          </a:p>
          <a:p>
            <a:r>
              <a:rPr lang="en-US" sz="1200" b="0" i="0" u="none" strike="noStrike" kern="1200" baseline="0" dirty="0">
                <a:solidFill>
                  <a:schemeClr val="tx1"/>
                </a:solidFill>
                <a:latin typeface="+mn-lt"/>
                <a:ea typeface="+mn-ea"/>
                <a:cs typeface="+mn-cs"/>
              </a:rPr>
              <a:t>a) The execution of an enrollment agreement for any application on which the preliminary WRPO includes the restoration (including establishment) of an alternative community; or </a:t>
            </a:r>
          </a:p>
          <a:p>
            <a:r>
              <a:rPr lang="en-US" sz="1200" b="0" i="0" u="none" strike="noStrike" kern="1200" baseline="0" dirty="0">
                <a:solidFill>
                  <a:schemeClr val="tx1"/>
                </a:solidFill>
                <a:latin typeface="+mn-lt"/>
                <a:ea typeface="+mn-ea"/>
                <a:cs typeface="+mn-cs"/>
              </a:rPr>
              <a:t>b) The completion or revision of any WRPOs or issuance of compatible use agreements (CUAs) that would provide for the restoration or management of alternative communities on existing enrollments. </a:t>
            </a:r>
          </a:p>
          <a:p>
            <a:r>
              <a:rPr lang="en-US" sz="1200" b="0" i="0" u="none" strike="noStrike" kern="1200" baseline="0" dirty="0">
                <a:solidFill>
                  <a:schemeClr val="tx1"/>
                </a:solidFill>
                <a:latin typeface="+mn-lt"/>
                <a:ea typeface="+mn-ea"/>
                <a:cs typeface="+mn-cs"/>
              </a:rPr>
              <a:t>3) States must fully complete the portion of the WRCG wherein the technical considerations and criteria used to determine the eligibility, limits, and extents of acres that may be enrolled under the adjacent land eligibility criteria are documented and described in the WRCG in accordance with 440-CPM-528-K-528.105(I) and 528.131(B). This portion of the WRCG and any associated State Conservationist or EPD Director authorizations must be completed and documented prior to the execution of an enrollment agreement that includes acres determined eligible based on the adjacent land eligibility criteria. </a:t>
            </a:r>
          </a:p>
          <a:p>
            <a:r>
              <a:rPr lang="en-US" sz="1200" b="0" i="0" u="none" strike="noStrike" kern="1200" baseline="0" dirty="0">
                <a:solidFill>
                  <a:schemeClr val="tx1"/>
                </a:solidFill>
                <a:latin typeface="+mn-lt"/>
                <a:ea typeface="+mn-ea"/>
                <a:cs typeface="+mn-cs"/>
              </a:rPr>
              <a:t>4) States should review the items identified as ‘recommended’ (rather than required) for inclusion in the WRCG as described in 440-CPM-528-K.528.131(B)(3). States should prioritize for FY 2021 the development and completion of those recommended elements of the WRCG that will provide the greatest utility in supporting and aiding objective, sound, and consistent decision-making in the technical aspects of program delivery.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73264F-EC0C-4003-BF51-773058DC7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81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policy identifies required and recommended elements that the WRCG must include (440 CPM-528-N-528.131(B)(2) and (3)). During FY 2021, States should review their WRCGs developed in FY 2020 and complete any updates, refinements, or additions to the existing WRCG as follows: </a:t>
            </a:r>
          </a:p>
          <a:p>
            <a:r>
              <a:rPr lang="en-US" sz="1200" b="0" i="0" u="none" strike="noStrike" kern="1200" baseline="0" dirty="0">
                <a:solidFill>
                  <a:schemeClr val="tx1"/>
                </a:solidFill>
                <a:latin typeface="+mn-lt"/>
                <a:ea typeface="+mn-ea"/>
                <a:cs typeface="+mn-cs"/>
              </a:rPr>
              <a:t>1) States must fully complete the portion of the WRCG wherein the historic wetland types and associated habitats are described, and associated information included in the WRCG in accordance with 440 CPM-528-N-528.131(B)(2)(</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2) States must fully complete the portion of the WRCG wherein the technical considerations and criteria for alternative communities are documented and described in the WRCG in accordance with 440 CPM-582-N-528.131(B)(2)(ii) and 528.132. At a minimum this must be completed prior to: </a:t>
            </a:r>
          </a:p>
          <a:p>
            <a:r>
              <a:rPr lang="en-US" sz="1200" b="0" i="0" u="none" strike="noStrike" kern="1200" baseline="0" dirty="0">
                <a:solidFill>
                  <a:schemeClr val="tx1"/>
                </a:solidFill>
                <a:latin typeface="+mn-lt"/>
                <a:ea typeface="+mn-ea"/>
                <a:cs typeface="+mn-cs"/>
              </a:rPr>
              <a:t>a) The execution of an enrollment agreement for any application on which the preliminary WRPO includes the restoration (including establishment) of an alternative community; or </a:t>
            </a:r>
          </a:p>
          <a:p>
            <a:r>
              <a:rPr lang="en-US" sz="1200" b="0" i="0" u="none" strike="noStrike" kern="1200" baseline="0" dirty="0">
                <a:solidFill>
                  <a:schemeClr val="tx1"/>
                </a:solidFill>
                <a:latin typeface="+mn-lt"/>
                <a:ea typeface="+mn-ea"/>
                <a:cs typeface="+mn-cs"/>
              </a:rPr>
              <a:t>b) The completion or revision of any WRPOs or issuance of compatible use agreements (CUAs) that would provide for the restoration or management of alternative communities on existing enrollments. </a:t>
            </a:r>
          </a:p>
          <a:p>
            <a:r>
              <a:rPr lang="en-US" sz="1200" b="0" i="0" u="none" strike="noStrike" kern="1200" baseline="0" dirty="0">
                <a:solidFill>
                  <a:schemeClr val="tx1"/>
                </a:solidFill>
                <a:latin typeface="+mn-lt"/>
                <a:ea typeface="+mn-ea"/>
                <a:cs typeface="+mn-cs"/>
              </a:rPr>
              <a:t>3) States must fully complete the portion of the WRCG wherein the technical considerations and criteria used to determine the eligibility, limits, and extents of acres that may be enrolled under the adjacent land eligibility criteria are documented and described in the WRCG in accordance with 440-CPM-528-K-528.105(I) and 528.131(B). This portion of the WRCG and any associated State Conservationist or EPD Director authorizations must be completed and documented prior to the execution of an enrollment agreement that includes acres determined eligible based on the adjacent land eligibility criteria. </a:t>
            </a:r>
          </a:p>
          <a:p>
            <a:r>
              <a:rPr lang="en-US" sz="1200" b="0" i="0" u="none" strike="noStrike" kern="1200" baseline="0" dirty="0">
                <a:solidFill>
                  <a:schemeClr val="tx1"/>
                </a:solidFill>
                <a:latin typeface="+mn-lt"/>
                <a:ea typeface="+mn-ea"/>
                <a:cs typeface="+mn-cs"/>
              </a:rPr>
              <a:t>4) States should review the items identified as ‘recommended’ (rather than required) for inclusion in the WRCG as described in 440-CPM-528-K.528.131(B)(3). States should prioritize for FY 2021 the development and completion of those recommended elements of the WRCG that will provide the greatest utility in supporting and aiding objective, sound, and consistent decision-making in the technical aspects of program delivery.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73264F-EC0C-4003-BF51-773058DC7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54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policy identifies required and recommended elements that the WRCG must include (440 CPM-528-N-528.131(B)(2) and (3)). During FY 2021, States should review their WRCGs developed in FY 2020 and complete any updates, refinements, or additions to the existing WRCG as follows: </a:t>
            </a:r>
          </a:p>
          <a:p>
            <a:r>
              <a:rPr lang="en-US" sz="1200" b="0" i="0" u="none" strike="noStrike" kern="1200" baseline="0" dirty="0">
                <a:solidFill>
                  <a:schemeClr val="tx1"/>
                </a:solidFill>
                <a:latin typeface="+mn-lt"/>
                <a:ea typeface="+mn-ea"/>
                <a:cs typeface="+mn-cs"/>
              </a:rPr>
              <a:t>1) States must fully complete the portion of the WRCG wherein the historic wetland types and associated habitats are described, and associated information included in the WRCG in accordance with 440 CPM-528-N-528.131(B)(2)(</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2) States must fully complete the portion of the WRCG wherein the technical considerations and criteria for alternative communities are documented and described in the WRCG in accordance with 440 CPM-582-N-528.131(B)(2)(ii) and 528.132. At a minimum this must be completed prior to: </a:t>
            </a:r>
          </a:p>
          <a:p>
            <a:r>
              <a:rPr lang="en-US" sz="1200" b="0" i="0" u="none" strike="noStrike" kern="1200" baseline="0" dirty="0">
                <a:solidFill>
                  <a:schemeClr val="tx1"/>
                </a:solidFill>
                <a:latin typeface="+mn-lt"/>
                <a:ea typeface="+mn-ea"/>
                <a:cs typeface="+mn-cs"/>
              </a:rPr>
              <a:t>a) The execution of an enrollment agreement for any application on which the preliminary WRPO includes the restoration (including establishment) of an alternative community; or </a:t>
            </a:r>
          </a:p>
          <a:p>
            <a:r>
              <a:rPr lang="en-US" sz="1200" b="0" i="0" u="none" strike="noStrike" kern="1200" baseline="0" dirty="0">
                <a:solidFill>
                  <a:schemeClr val="tx1"/>
                </a:solidFill>
                <a:latin typeface="+mn-lt"/>
                <a:ea typeface="+mn-ea"/>
                <a:cs typeface="+mn-cs"/>
              </a:rPr>
              <a:t>b) The completion or revision of any WRPOs or issuance of compatible use agreements (CUAs) that would provide for the restoration or management of alternative communities on existing enrollments. </a:t>
            </a:r>
          </a:p>
          <a:p>
            <a:r>
              <a:rPr lang="en-US" sz="1200" b="0" i="0" u="none" strike="noStrike" kern="1200" baseline="0" dirty="0">
                <a:solidFill>
                  <a:schemeClr val="tx1"/>
                </a:solidFill>
                <a:latin typeface="+mn-lt"/>
                <a:ea typeface="+mn-ea"/>
                <a:cs typeface="+mn-cs"/>
              </a:rPr>
              <a:t>3) States must fully complete the portion of the WRCG wherein the technical considerations and criteria used to determine the eligibility, limits, and extents of acres that may be enrolled under the adjacent land eligibility criteria are documented and described in the WRCG in accordance with 440-CPM-528-K-528.105(I) and 528.131(B). This portion of the WRCG and any associated State Conservationist or EPD Director authorizations must be completed and documented prior to the execution of an enrollment agreement that includes acres determined eligible based on the adjacent land eligibility criteria. </a:t>
            </a:r>
          </a:p>
          <a:p>
            <a:r>
              <a:rPr lang="en-US" sz="1200" b="0" i="0" u="none" strike="noStrike" kern="1200" baseline="0" dirty="0">
                <a:solidFill>
                  <a:schemeClr val="tx1"/>
                </a:solidFill>
                <a:latin typeface="+mn-lt"/>
                <a:ea typeface="+mn-ea"/>
                <a:cs typeface="+mn-cs"/>
              </a:rPr>
              <a:t>4) States should review the items identified as ‘recommended’ (rather than required) for inclusion in the WRCG as described in 440-CPM-528-K.528.131(B)(3). States should prioritize for FY 2021 the development and completion of those recommended elements of the WRCG that will provide the greatest utility in supporting and aiding objective, sound, and consistent decision-making in the technical aspects of program delivery.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73264F-EC0C-4003-BF51-773058DC7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89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7442531" y="3341078"/>
            <a:ext cx="4085165"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31638"/>
            <a:ext cx="7203180" cy="4136630"/>
          </a:xfrm>
          <a:prstGeom prst="rect">
            <a:avLst/>
          </a:prstGeom>
        </p:spPr>
      </p:pic>
      <p:sp>
        <p:nvSpPr>
          <p:cNvPr id="2" name="Title 1"/>
          <p:cNvSpPr>
            <a:spLocks noGrp="1"/>
          </p:cNvSpPr>
          <p:nvPr>
            <p:ph type="ctrTitle"/>
          </p:nvPr>
        </p:nvSpPr>
        <p:spPr>
          <a:xfrm>
            <a:off x="627837" y="5600675"/>
            <a:ext cx="9427959" cy="649681"/>
          </a:xfrm>
        </p:spPr>
        <p:txBody>
          <a:bodyPr>
            <a:normAutofit/>
          </a:bodyPr>
          <a:lstStyle>
            <a:lvl1pPr algn="l">
              <a:defRPr sz="30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627836" y="6250356"/>
            <a:ext cx="4191651"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Presenter</a:t>
            </a:r>
          </a:p>
        </p:txBody>
      </p:sp>
      <p:pic>
        <p:nvPicPr>
          <p:cNvPr id="16" name="Picture 15" descr="NRCS_Title-Raindrop1.png"/>
          <p:cNvPicPr>
            <a:picLocks noChangeAspect="1"/>
          </p:cNvPicPr>
          <p:nvPr userDrawn="1"/>
        </p:nvPicPr>
        <p:blipFill rotWithShape="1">
          <a:blip r:embed="rId5">
            <a:extLst>
              <a:ext uri="{28A0092B-C50C-407E-A947-70E740481C1C}">
                <a14:useLocalDpi xmlns:a14="http://schemas.microsoft.com/office/drawing/2010/main" val="0"/>
              </a:ext>
            </a:extLst>
          </a:blip>
          <a:srcRect l="74039" t="16381" b="21472"/>
          <a:stretch/>
        </p:blipFill>
        <p:spPr>
          <a:xfrm>
            <a:off x="9026768" y="1133232"/>
            <a:ext cx="3165232" cy="4261977"/>
          </a:xfrm>
          <a:prstGeom prst="rect">
            <a:avLst/>
          </a:prstGeom>
        </p:spPr>
      </p:pic>
      <p:pic>
        <p:nvPicPr>
          <p:cNvPr id="19" name="Picture 18" descr="NRCS_Title-Raindrop1.png"/>
          <p:cNvPicPr>
            <a:picLocks noChangeAspect="1"/>
          </p:cNvPicPr>
          <p:nvPr userDrawn="1"/>
        </p:nvPicPr>
        <p:blipFill rotWithShape="1">
          <a:blip r:embed="rId6">
            <a:extLst>
              <a:ext uri="{28A0092B-C50C-407E-A947-70E740481C1C}">
                <a14:useLocalDpi xmlns:a14="http://schemas.microsoft.com/office/drawing/2010/main" val="0"/>
              </a:ext>
            </a:extLst>
          </a:blip>
          <a:srcRect l="61045" t="48718" r="34080" b="44444"/>
          <a:stretch/>
        </p:blipFill>
        <p:spPr>
          <a:xfrm>
            <a:off x="7442532" y="3341077"/>
            <a:ext cx="594289" cy="468923"/>
          </a:xfrm>
          <a:prstGeom prst="rect">
            <a:avLst/>
          </a:prstGeom>
        </p:spPr>
      </p:pic>
      <p:sp>
        <p:nvSpPr>
          <p:cNvPr id="20" name="Content Placeholder 19"/>
          <p:cNvSpPr>
            <a:spLocks noGrp="1"/>
          </p:cNvSpPr>
          <p:nvPr>
            <p:ph sz="quarter" idx="10" hasCustomPrompt="1"/>
          </p:nvPr>
        </p:nvSpPr>
        <p:spPr>
          <a:xfrm>
            <a:off x="7489257" y="1249851"/>
            <a:ext cx="3022600" cy="342900"/>
          </a:xfrm>
        </p:spPr>
        <p:txBody>
          <a:bodyPr anchor="ctr">
            <a:normAutofit/>
          </a:bodyPr>
          <a:lstStyle>
            <a:lvl1pPr>
              <a:defRPr sz="1000" b="0" spc="300" baseline="0">
                <a:solidFill>
                  <a:srgbClr val="FEC20D"/>
                </a:solidFill>
              </a:defRPr>
            </a:lvl1pPr>
          </a:lstStyle>
          <a:p>
            <a:pPr lvl="0"/>
            <a:r>
              <a:rPr lang="en-US" dirty="0"/>
              <a:t>State Name</a:t>
            </a:r>
          </a:p>
        </p:txBody>
      </p:sp>
    </p:spTree>
    <p:extLst>
      <p:ext uri="{BB962C8B-B14F-4D97-AF65-F5344CB8AC3E}">
        <p14:creationId xmlns:p14="http://schemas.microsoft.com/office/powerpoint/2010/main" val="203056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7442530" y="3341077"/>
            <a:ext cx="4749471"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7442532" y="1260233"/>
            <a:ext cx="4749469" cy="1856153"/>
          </a:xfrm>
          <a:prstGeom prst="rect">
            <a:avLst/>
          </a:prstGeom>
        </p:spPr>
      </p:pic>
      <p:sp>
        <p:nvSpPr>
          <p:cNvPr id="2" name="Title 1"/>
          <p:cNvSpPr>
            <a:spLocks noGrp="1"/>
          </p:cNvSpPr>
          <p:nvPr>
            <p:ph type="title" hasCustomPrompt="1"/>
          </p:nvPr>
        </p:nvSpPr>
        <p:spPr>
          <a:xfrm>
            <a:off x="819805" y="2433516"/>
            <a:ext cx="5823275" cy="2402254"/>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19806" y="1504462"/>
            <a:ext cx="5015685"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Tree>
    <p:extLst>
      <p:ext uri="{BB962C8B-B14F-4D97-AF65-F5344CB8AC3E}">
        <p14:creationId xmlns:p14="http://schemas.microsoft.com/office/powerpoint/2010/main" val="399942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469" y="635000"/>
            <a:ext cx="10972800" cy="806938"/>
          </a:xfrm>
        </p:spPr>
        <p:txBody>
          <a:bodyPr/>
          <a:lstStyle/>
          <a:p>
            <a:r>
              <a:rPr lang="en-US" dirty="0"/>
              <a:t>Click to edit Master title style</a:t>
            </a:r>
          </a:p>
        </p:txBody>
      </p:sp>
      <p:sp>
        <p:nvSpPr>
          <p:cNvPr id="3" name="Content Placeholder 2"/>
          <p:cNvSpPr>
            <a:spLocks noGrp="1"/>
          </p:cNvSpPr>
          <p:nvPr>
            <p:ph idx="1"/>
          </p:nvPr>
        </p:nvSpPr>
        <p:spPr>
          <a:xfrm>
            <a:off x="349087" y="1600201"/>
            <a:ext cx="101756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dirty="0"/>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83253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87005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838200" y="852256"/>
            <a:ext cx="105156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78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381000" y="1576706"/>
            <a:ext cx="659892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33588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0" y="808039"/>
            <a:ext cx="100584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411347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085" y="566615"/>
            <a:ext cx="109728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9086" y="1600201"/>
            <a:ext cx="1030849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99888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457200" rtl="0" eaLnBrk="1" latinLnBrk="0" hangingPunct="1">
        <a:spcBef>
          <a:spcPct val="0"/>
        </a:spcBef>
        <a:buNone/>
        <a:defRPr sz="3600" b="1" kern="1200">
          <a:solidFill>
            <a:srgbClr val="89C32D"/>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nrcs.usda.gov/wps/portal/nrcs/main/national/programs/technical/tsp/"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nrcs.usda.gov/wps/portal/nrcs/detailfull/nm/programs/financial/csp/?cid=nrcseprd1313542"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nrcs.usda.gov/wps/portal/nrcs/detailfull/national/programs/financial/?cid=nrcseprd1328426"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beebettercertified.org/habitat-highlight-beetle-banks"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rcs.usda.gov/wps/portal/nrcs/main/nm/programs/financial/cig/"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46EA-06AD-4537-ABF0-889B4A650499}"/>
              </a:ext>
            </a:extLst>
          </p:cNvPr>
          <p:cNvSpPr>
            <a:spLocks noGrp="1"/>
          </p:cNvSpPr>
          <p:nvPr>
            <p:ph type="title"/>
          </p:nvPr>
        </p:nvSpPr>
        <p:spPr>
          <a:xfrm>
            <a:off x="828683" y="2513415"/>
            <a:ext cx="5823275" cy="2402254"/>
          </a:xfrm>
        </p:spPr>
        <p:txBody>
          <a:bodyPr/>
          <a:lstStyle/>
          <a:p>
            <a:r>
              <a:rPr lang="en-US" dirty="0"/>
              <a:t>Payment Schedules</a:t>
            </a:r>
          </a:p>
        </p:txBody>
      </p:sp>
    </p:spTree>
    <p:extLst>
      <p:ext uri="{BB962C8B-B14F-4D97-AF65-F5344CB8AC3E}">
        <p14:creationId xmlns:p14="http://schemas.microsoft.com/office/powerpoint/2010/main" val="386474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11D3-68CC-4DAC-AA4C-FE4F71362157}"/>
              </a:ext>
            </a:extLst>
          </p:cNvPr>
          <p:cNvSpPr>
            <a:spLocks noGrp="1"/>
          </p:cNvSpPr>
          <p:nvPr>
            <p:ph type="title"/>
          </p:nvPr>
        </p:nvSpPr>
        <p:spPr>
          <a:xfrm>
            <a:off x="838200" y="852256"/>
            <a:ext cx="9556102" cy="838432"/>
          </a:xfrm>
          <a:solidFill>
            <a:schemeClr val="bg1"/>
          </a:solidFill>
        </p:spPr>
        <p:txBody>
          <a:bodyPr>
            <a:normAutofit fontScale="90000"/>
          </a:bodyPr>
          <a:lstStyle/>
          <a:p>
            <a:r>
              <a:rPr lang="en-US" dirty="0"/>
              <a:t>Obstruction Removal (500) after disaster events</a:t>
            </a:r>
          </a:p>
        </p:txBody>
      </p:sp>
      <p:sp>
        <p:nvSpPr>
          <p:cNvPr id="3" name="Content Placeholder 2">
            <a:extLst>
              <a:ext uri="{FF2B5EF4-FFF2-40B4-BE49-F238E27FC236}">
                <a16:creationId xmlns:a16="http://schemas.microsoft.com/office/drawing/2014/main" id="{4061B0DC-F2A2-4470-8946-E9DF4FA0D87B}"/>
              </a:ext>
            </a:extLst>
          </p:cNvPr>
          <p:cNvSpPr>
            <a:spLocks noGrp="1"/>
          </p:cNvSpPr>
          <p:nvPr>
            <p:ph idx="1"/>
          </p:nvPr>
        </p:nvSpPr>
        <p:spPr/>
        <p:txBody>
          <a:bodyPr/>
          <a:lstStyle/>
          <a:p>
            <a:r>
              <a:rPr lang="en-US" dirty="0"/>
              <a:t>New national scenarios</a:t>
            </a:r>
          </a:p>
          <a:p>
            <a:endParaRPr lang="en-US" sz="2000" b="0" i="0" u="none" strike="noStrike" dirty="0">
              <a:solidFill>
                <a:srgbClr val="000000"/>
              </a:solidFill>
              <a:effectLst/>
              <a:latin typeface="Calibri" panose="020F0502020204030204" pitchFamily="34" charset="0"/>
            </a:endParaRPr>
          </a:p>
          <a:p>
            <a:r>
              <a:rPr lang="en-US" b="0" dirty="0">
                <a:solidFill>
                  <a:srgbClr val="000000"/>
                </a:solidFill>
                <a:latin typeface="Calibri" panose="020F0502020204030204" pitchFamily="34" charset="0"/>
              </a:rPr>
              <a:t>Removal and disposal of light scattered debris</a:t>
            </a:r>
          </a:p>
          <a:p>
            <a:r>
              <a:rPr lang="en-US" sz="2000" b="0" i="0" u="none" strike="noStrike" dirty="0">
                <a:solidFill>
                  <a:srgbClr val="000000"/>
                </a:solidFill>
                <a:effectLst/>
                <a:latin typeface="Calibri" panose="020F0502020204030204" pitchFamily="34" charset="0"/>
              </a:rPr>
              <a:t>Removal and disposal of heavy scattered debris</a:t>
            </a:r>
          </a:p>
          <a:p>
            <a:r>
              <a:rPr lang="en-US" sz="2000" b="0" i="0" u="none" strike="noStrike" dirty="0">
                <a:solidFill>
                  <a:srgbClr val="000000"/>
                </a:solidFill>
                <a:effectLst/>
                <a:latin typeface="Calibri" panose="020F0502020204030204" pitchFamily="34" charset="0"/>
              </a:rPr>
              <a:t>Removal and disposal of light sand and flood sediment 12-30 inches</a:t>
            </a:r>
          </a:p>
          <a:p>
            <a:r>
              <a:rPr lang="en-US" sz="1800" b="0" i="0" u="none" strike="noStrike" dirty="0">
                <a:solidFill>
                  <a:srgbClr val="000000"/>
                </a:solidFill>
                <a:effectLst/>
                <a:latin typeface="Calibri" panose="020F0502020204030204" pitchFamily="34" charset="0"/>
              </a:rPr>
              <a:t>Removal and disposal of light sand and flood sediment &gt; 30 inches</a:t>
            </a:r>
            <a:endParaRPr lang="en-US" sz="20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Removal and disposal of non-vegetative scattered debris</a:t>
            </a:r>
          </a:p>
          <a:p>
            <a:r>
              <a:rPr lang="en-US" sz="1800" b="0" i="0" u="none" strike="noStrike" dirty="0">
                <a:solidFill>
                  <a:srgbClr val="000000"/>
                </a:solidFill>
                <a:effectLst/>
                <a:latin typeface="Calibri" panose="020F0502020204030204" pitchFamily="34" charset="0"/>
              </a:rPr>
              <a:t>Removal and disposal of open (no walls) steel and or concrete structures; over 9,000 </a:t>
            </a:r>
            <a:r>
              <a:rPr lang="en-US" sz="1800" b="0" i="0" u="none" strike="noStrike" dirty="0" err="1">
                <a:solidFill>
                  <a:srgbClr val="000000"/>
                </a:solidFill>
                <a:effectLst/>
                <a:latin typeface="Calibri" panose="020F0502020204030204" pitchFamily="34" charset="0"/>
              </a:rPr>
              <a:t>sq.ft</a:t>
            </a:r>
            <a:r>
              <a:rPr lang="en-US" sz="1800" b="0" i="0" u="none" strike="noStrike" dirty="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p>
            <a:endParaRPr lang="en-US" sz="2000" b="0" i="0" u="none" strike="noStrike" dirty="0">
              <a:solidFill>
                <a:srgbClr val="000000"/>
              </a:solidFill>
              <a:effectLst/>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418038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B175-E7BE-4FF4-B510-EEF8698B63E9}"/>
              </a:ext>
            </a:extLst>
          </p:cNvPr>
          <p:cNvSpPr>
            <a:spLocks noGrp="1"/>
          </p:cNvSpPr>
          <p:nvPr>
            <p:ph type="title"/>
          </p:nvPr>
        </p:nvSpPr>
        <p:spPr>
          <a:solidFill>
            <a:schemeClr val="bg1"/>
          </a:solidFill>
        </p:spPr>
        <p:txBody>
          <a:bodyPr/>
          <a:lstStyle/>
          <a:p>
            <a:r>
              <a:rPr lang="en-US" dirty="0"/>
              <a:t>Restoration of Rare and Declining Habitat</a:t>
            </a:r>
          </a:p>
        </p:txBody>
      </p:sp>
      <p:sp>
        <p:nvSpPr>
          <p:cNvPr id="3" name="Content Placeholder 2">
            <a:extLst>
              <a:ext uri="{FF2B5EF4-FFF2-40B4-BE49-F238E27FC236}">
                <a16:creationId xmlns:a16="http://schemas.microsoft.com/office/drawing/2014/main" id="{79CF5BF1-639F-4348-AA85-3A7F51C80188}"/>
              </a:ext>
            </a:extLst>
          </p:cNvPr>
          <p:cNvSpPr>
            <a:spLocks noGrp="1"/>
          </p:cNvSpPr>
          <p:nvPr>
            <p:ph idx="1"/>
          </p:nvPr>
        </p:nvSpPr>
        <p:spPr/>
        <p:txBody>
          <a:bodyPr/>
          <a:lstStyle/>
          <a:p>
            <a:pPr marL="342900" indent="-342900">
              <a:buFont typeface="Arial" panose="020B0604020202020204" pitchFamily="34" charset="0"/>
              <a:buChar char="•"/>
            </a:pPr>
            <a:r>
              <a:rPr lang="en-US" dirty="0"/>
              <a:t>Could be used for playa restoration, one-rock dams in small drainages, small wetlands. </a:t>
            </a:r>
            <a:r>
              <a:rPr lang="en-US" dirty="0">
                <a:solidFill>
                  <a:srgbClr val="FF0000"/>
                </a:solidFill>
              </a:rPr>
              <a:t>Other situations?</a:t>
            </a:r>
          </a:p>
          <a:p>
            <a:pPr marL="342900" indent="-342900">
              <a:buFont typeface="Arial" panose="020B0604020202020204" pitchFamily="34" charset="0"/>
              <a:buChar char="•"/>
            </a:pPr>
            <a:r>
              <a:rPr lang="en-US" dirty="0"/>
              <a:t>Changed to a 5-year lifespan.</a:t>
            </a:r>
          </a:p>
          <a:p>
            <a:pPr marL="342900" indent="-342900">
              <a:buFont typeface="Arial" panose="020B0604020202020204" pitchFamily="34" charset="0"/>
              <a:buChar char="•"/>
            </a:pPr>
            <a:endParaRPr lang="en-US" dirty="0"/>
          </a:p>
          <a:p>
            <a:r>
              <a:rPr lang="en-US" dirty="0"/>
              <a:t>New national scenarios</a:t>
            </a:r>
          </a:p>
          <a:p>
            <a:pPr marL="342900"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Very small acres planting with seedlings or plugs</a:t>
            </a:r>
          </a:p>
          <a:p>
            <a:pPr marL="342900"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Specialized Species on Cropland, with FI</a:t>
            </a:r>
            <a:r>
              <a:rPr lang="en-US" dirty="0"/>
              <a:t> </a:t>
            </a:r>
          </a:p>
          <a:p>
            <a:pPr marL="342900"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Specialized Species on Fallow or Non-Cropland, no FI</a:t>
            </a:r>
            <a:r>
              <a:rPr lang="en-US" dirty="0"/>
              <a:t> </a:t>
            </a:r>
          </a:p>
          <a:p>
            <a:pPr marL="342900"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Species Richness on Fallow or Non-Cropland, no FI</a:t>
            </a:r>
            <a:r>
              <a:rPr lang="en-US" dirty="0"/>
              <a:t> </a:t>
            </a:r>
          </a:p>
          <a:p>
            <a:pPr marL="342900"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Species Richness on Cropland, with FI</a:t>
            </a:r>
            <a:r>
              <a:rPr lang="en-US" dirty="0"/>
              <a:t> </a:t>
            </a:r>
          </a:p>
          <a:p>
            <a:endParaRPr lang="en-US" dirty="0"/>
          </a:p>
        </p:txBody>
      </p:sp>
    </p:spTree>
    <p:extLst>
      <p:ext uri="{BB962C8B-B14F-4D97-AF65-F5344CB8AC3E}">
        <p14:creationId xmlns:p14="http://schemas.microsoft.com/office/powerpoint/2010/main" val="426818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ED06-A3A4-4F2D-A9C7-0B7924DB8685}"/>
              </a:ext>
            </a:extLst>
          </p:cNvPr>
          <p:cNvSpPr>
            <a:spLocks noGrp="1"/>
          </p:cNvSpPr>
          <p:nvPr>
            <p:ph type="title"/>
          </p:nvPr>
        </p:nvSpPr>
        <p:spPr>
          <a:xfrm>
            <a:off x="838200" y="852256"/>
            <a:ext cx="8567057" cy="838432"/>
          </a:xfrm>
          <a:solidFill>
            <a:schemeClr val="bg1"/>
          </a:solidFill>
        </p:spPr>
        <p:txBody>
          <a:bodyPr/>
          <a:lstStyle/>
          <a:p>
            <a:r>
              <a:rPr lang="en-US" dirty="0"/>
              <a:t>Interim Practices that can be adopted</a:t>
            </a:r>
          </a:p>
        </p:txBody>
      </p:sp>
      <p:sp>
        <p:nvSpPr>
          <p:cNvPr id="3" name="Content Placeholder 2">
            <a:extLst>
              <a:ext uri="{FF2B5EF4-FFF2-40B4-BE49-F238E27FC236}">
                <a16:creationId xmlns:a16="http://schemas.microsoft.com/office/drawing/2014/main" id="{9439AB34-DC45-4754-BB4C-5EB1FB360A29}"/>
              </a:ext>
            </a:extLst>
          </p:cNvPr>
          <p:cNvSpPr>
            <a:spLocks noGrp="1"/>
          </p:cNvSpPr>
          <p:nvPr>
            <p:ph idx="1"/>
          </p:nvPr>
        </p:nvSpPr>
        <p:spPr/>
        <p:txBody>
          <a:bodyPr>
            <a:normAutofit lnSpcReduction="10000"/>
          </a:bodyPr>
          <a:lstStyle/>
          <a:p>
            <a:r>
              <a:rPr lang="en-US" dirty="0"/>
              <a:t>* Adoption does not necessarily mean that these will be on the EQIP payment schedule for FY2022.</a:t>
            </a:r>
          </a:p>
          <a:p>
            <a:endParaRPr lang="en-US" dirty="0"/>
          </a:p>
          <a:p>
            <a:r>
              <a:rPr lang="en-US" dirty="0"/>
              <a:t>Soil Carbon Amendment (808) (can be found in </a:t>
            </a:r>
            <a:r>
              <a:rPr lang="en-US" dirty="0" err="1"/>
              <a:t>eFOTG</a:t>
            </a:r>
            <a:r>
              <a:rPr lang="en-US" dirty="0"/>
              <a:t> in Colorado)</a:t>
            </a:r>
          </a:p>
          <a:p>
            <a:endParaRPr lang="en-US" dirty="0"/>
          </a:p>
          <a:p>
            <a:endParaRPr lang="en-US" dirty="0"/>
          </a:p>
          <a:p>
            <a:endParaRPr lang="en-US" dirty="0"/>
          </a:p>
          <a:p>
            <a:endParaRPr lang="en-US" dirty="0"/>
          </a:p>
          <a:p>
            <a:endParaRPr lang="en-US" dirty="0"/>
          </a:p>
          <a:p>
            <a:endParaRPr lang="en-US" dirty="0"/>
          </a:p>
          <a:p>
            <a:endParaRPr lang="en-US" dirty="0"/>
          </a:p>
          <a:p>
            <a:r>
              <a:rPr lang="en-US" dirty="0"/>
              <a:t>Annual Forages in Grazing Systems (810) (can be found in </a:t>
            </a:r>
            <a:r>
              <a:rPr lang="en-US" dirty="0" err="1"/>
              <a:t>eFOTG</a:t>
            </a:r>
            <a:r>
              <a:rPr lang="en-US" dirty="0"/>
              <a:t> in Indiana)</a:t>
            </a:r>
          </a:p>
          <a:p>
            <a:endParaRPr lang="en-US" dirty="0"/>
          </a:p>
          <a:p>
            <a:endParaRPr lang="en-US" dirty="0"/>
          </a:p>
        </p:txBody>
      </p:sp>
      <p:pic>
        <p:nvPicPr>
          <p:cNvPr id="4" name="Picture 3">
            <a:extLst>
              <a:ext uri="{FF2B5EF4-FFF2-40B4-BE49-F238E27FC236}">
                <a16:creationId xmlns:a16="http://schemas.microsoft.com/office/drawing/2014/main" id="{75DF9EE5-0D60-467D-8110-EB692A407A74}"/>
              </a:ext>
            </a:extLst>
          </p:cNvPr>
          <p:cNvPicPr/>
          <p:nvPr/>
        </p:nvPicPr>
        <p:blipFill>
          <a:blip r:embed="rId2"/>
          <a:stretch>
            <a:fillRect/>
          </a:stretch>
        </p:blipFill>
        <p:spPr>
          <a:xfrm>
            <a:off x="838200" y="3193985"/>
            <a:ext cx="3629025" cy="2000250"/>
          </a:xfrm>
          <a:prstGeom prst="rect">
            <a:avLst/>
          </a:prstGeom>
        </p:spPr>
      </p:pic>
    </p:spTree>
    <p:extLst>
      <p:ext uri="{BB962C8B-B14F-4D97-AF65-F5344CB8AC3E}">
        <p14:creationId xmlns:p14="http://schemas.microsoft.com/office/powerpoint/2010/main" val="3605566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ADD7-6593-4CC1-AE41-2A4B05A3734D}"/>
              </a:ext>
            </a:extLst>
          </p:cNvPr>
          <p:cNvSpPr>
            <a:spLocks noGrp="1"/>
          </p:cNvSpPr>
          <p:nvPr>
            <p:ph type="title"/>
          </p:nvPr>
        </p:nvSpPr>
        <p:spPr>
          <a:xfrm>
            <a:off x="754224" y="681037"/>
            <a:ext cx="10515600" cy="838432"/>
          </a:xfrm>
          <a:solidFill>
            <a:schemeClr val="bg1"/>
          </a:solidFill>
        </p:spPr>
        <p:txBody>
          <a:bodyPr/>
          <a:lstStyle/>
          <a:p>
            <a:r>
              <a:rPr lang="en-US" dirty="0"/>
              <a:t>Technical Service Providers and CAPS</a:t>
            </a:r>
          </a:p>
        </p:txBody>
      </p:sp>
      <p:sp>
        <p:nvSpPr>
          <p:cNvPr id="3" name="Content Placeholder 2">
            <a:extLst>
              <a:ext uri="{FF2B5EF4-FFF2-40B4-BE49-F238E27FC236}">
                <a16:creationId xmlns:a16="http://schemas.microsoft.com/office/drawing/2014/main" id="{424AFA31-B1BB-4BA6-B169-53493BFA39A0}"/>
              </a:ext>
            </a:extLst>
          </p:cNvPr>
          <p:cNvSpPr>
            <a:spLocks noGrp="1"/>
          </p:cNvSpPr>
          <p:nvPr>
            <p:ph idx="1"/>
          </p:nvPr>
        </p:nvSpPr>
        <p:spPr/>
        <p:txBody>
          <a:bodyPr/>
          <a:lstStyle/>
          <a:p>
            <a:r>
              <a:rPr lang="en-US" dirty="0"/>
              <a:t>Conservation Activity Plans (CAPS) will be divided into 3 types:</a:t>
            </a:r>
          </a:p>
          <a:p>
            <a:pPr marL="342900" indent="-342900">
              <a:spcBef>
                <a:spcPts val="1200"/>
              </a:spcBef>
              <a:buFont typeface="Wingdings" panose="05000000000000000000" pitchFamily="2" charset="2"/>
              <a:buChar char="Ø"/>
            </a:pPr>
            <a:r>
              <a:rPr lang="en-US" dirty="0"/>
              <a:t>Planning-  inventory of natural resources, analysis of data, present alternatives, make decisions.</a:t>
            </a:r>
          </a:p>
          <a:p>
            <a:pPr marL="342900" indent="-342900">
              <a:spcBef>
                <a:spcPts val="1200"/>
              </a:spcBef>
              <a:buFont typeface="Wingdings" panose="05000000000000000000" pitchFamily="2" charset="2"/>
              <a:buChar char="Ø"/>
            </a:pPr>
            <a:r>
              <a:rPr lang="en-US" dirty="0"/>
              <a:t>Design and implementation – preparation of site-specific implementation instructions (designs, </a:t>
            </a:r>
            <a:r>
              <a:rPr lang="en-US" dirty="0" err="1"/>
              <a:t>jobsheets</a:t>
            </a:r>
            <a:r>
              <a:rPr lang="en-US" dirty="0"/>
              <a:t>, etc.) for a practice and supporting practices.</a:t>
            </a:r>
          </a:p>
          <a:p>
            <a:pPr marL="342900" indent="-342900">
              <a:spcBef>
                <a:spcPts val="1200"/>
              </a:spcBef>
              <a:buFont typeface="Wingdings" panose="05000000000000000000" pitchFamily="2" charset="2"/>
              <a:buChar char="Ø"/>
            </a:pPr>
            <a:r>
              <a:rPr lang="en-US" dirty="0"/>
              <a:t>Evaluation and monitoring – assessments to determine the effectiveness of practices</a:t>
            </a:r>
          </a:p>
          <a:p>
            <a:pPr marL="342900" indent="-342900">
              <a:spcBef>
                <a:spcPts val="1200"/>
              </a:spcBef>
              <a:buFont typeface="Wingdings" panose="05000000000000000000" pitchFamily="2" charset="2"/>
              <a:buChar char="Ø"/>
            </a:pPr>
            <a:endParaRPr lang="en-US" dirty="0"/>
          </a:p>
          <a:p>
            <a:pPr marL="342900" indent="-342900">
              <a:spcBef>
                <a:spcPts val="1200"/>
              </a:spcBef>
              <a:buFont typeface="Wingdings" panose="05000000000000000000" pitchFamily="2" charset="2"/>
              <a:buChar char="Ø"/>
            </a:pPr>
            <a:r>
              <a:rPr lang="en-US" dirty="0"/>
              <a:t>Improvements coming for TSP certification and payment calculations.</a:t>
            </a:r>
          </a:p>
          <a:p>
            <a:pPr>
              <a:spcBef>
                <a:spcPts val="1200"/>
              </a:spcBef>
            </a:pPr>
            <a:r>
              <a:rPr lang="en-US" dirty="0">
                <a:hlinkClick r:id="rId2"/>
              </a:rPr>
              <a:t>      Technical Service Providers | NRCS (usda.gov)</a:t>
            </a:r>
            <a:endParaRPr lang="en-US" dirty="0"/>
          </a:p>
        </p:txBody>
      </p:sp>
    </p:spTree>
    <p:extLst>
      <p:ext uri="{BB962C8B-B14F-4D97-AF65-F5344CB8AC3E}">
        <p14:creationId xmlns:p14="http://schemas.microsoft.com/office/powerpoint/2010/main" val="30777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A740-89F7-459F-80A4-C5C875344F5B}"/>
              </a:ext>
            </a:extLst>
          </p:cNvPr>
          <p:cNvSpPr>
            <a:spLocks noGrp="1"/>
          </p:cNvSpPr>
          <p:nvPr>
            <p:ph type="title"/>
          </p:nvPr>
        </p:nvSpPr>
        <p:spPr/>
        <p:txBody>
          <a:bodyPr/>
          <a:lstStyle/>
          <a:p>
            <a:r>
              <a:rPr lang="en-US" dirty="0"/>
              <a:t>Conservation Stewardship Program</a:t>
            </a:r>
          </a:p>
        </p:txBody>
      </p:sp>
    </p:spTree>
    <p:extLst>
      <p:ext uri="{BB962C8B-B14F-4D97-AF65-F5344CB8AC3E}">
        <p14:creationId xmlns:p14="http://schemas.microsoft.com/office/powerpoint/2010/main" val="90425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2F75-3FCF-4DB1-A652-54038492B3B6}"/>
              </a:ext>
            </a:extLst>
          </p:cNvPr>
          <p:cNvSpPr>
            <a:spLocks noGrp="1"/>
          </p:cNvSpPr>
          <p:nvPr>
            <p:ph type="title"/>
          </p:nvPr>
        </p:nvSpPr>
        <p:spPr/>
        <p:txBody>
          <a:bodyPr/>
          <a:lstStyle/>
          <a:p>
            <a:r>
              <a:rPr lang="en-US" dirty="0"/>
              <a:t>Sign-up Stats</a:t>
            </a:r>
          </a:p>
        </p:txBody>
      </p:sp>
      <p:sp>
        <p:nvSpPr>
          <p:cNvPr id="3" name="Content Placeholder 2">
            <a:extLst>
              <a:ext uri="{FF2B5EF4-FFF2-40B4-BE49-F238E27FC236}">
                <a16:creationId xmlns:a16="http://schemas.microsoft.com/office/drawing/2014/main" id="{7EABF7EB-8182-42B8-9E9F-8E0BABC3CCF3}"/>
              </a:ext>
            </a:extLst>
          </p:cNvPr>
          <p:cNvSpPr>
            <a:spLocks noGrp="1"/>
          </p:cNvSpPr>
          <p:nvPr>
            <p:ph idx="1"/>
          </p:nvPr>
        </p:nvSpPr>
        <p:spPr>
          <a:xfrm>
            <a:off x="556726" y="1654405"/>
            <a:ext cx="10515600" cy="5296901"/>
          </a:xfrm>
        </p:spPr>
        <p:txBody>
          <a:bodyPr>
            <a:normAutofit fontScale="92500" lnSpcReduction="10000"/>
          </a:bodyPr>
          <a:lstStyle/>
          <a:p>
            <a:r>
              <a:rPr lang="en-US" dirty="0"/>
              <a:t>2021- 1 Renewals-  unfunded were rolled into classic</a:t>
            </a:r>
          </a:p>
          <a:p>
            <a:endParaRPr lang="en-US" dirty="0"/>
          </a:p>
          <a:p>
            <a:endParaRPr lang="en-US" dirty="0"/>
          </a:p>
          <a:p>
            <a:endParaRPr lang="en-US" dirty="0"/>
          </a:p>
          <a:p>
            <a:endParaRPr lang="en-US" dirty="0"/>
          </a:p>
          <a:p>
            <a:r>
              <a:rPr lang="en-US" dirty="0"/>
              <a:t>2021- 1 Classic</a:t>
            </a:r>
          </a:p>
          <a:p>
            <a:r>
              <a:rPr lang="en-US" dirty="0"/>
              <a:t>	</a:t>
            </a:r>
          </a:p>
          <a:p>
            <a:endParaRPr lang="en-US" dirty="0"/>
          </a:p>
          <a:p>
            <a:endParaRPr lang="en-US" dirty="0"/>
          </a:p>
          <a:p>
            <a:endParaRPr lang="en-US" dirty="0"/>
          </a:p>
          <a:p>
            <a:r>
              <a:rPr lang="en-US" dirty="0"/>
              <a:t>	</a:t>
            </a:r>
          </a:p>
          <a:p>
            <a:r>
              <a:rPr lang="en-US" dirty="0"/>
              <a:t>2022- 1 Renewals-  50 applications </a:t>
            </a:r>
          </a:p>
          <a:p>
            <a:r>
              <a:rPr lang="en-US" dirty="0"/>
              <a:t>*unfunded applications will be ineligible for 2 years. </a:t>
            </a:r>
          </a:p>
          <a:p>
            <a:r>
              <a:rPr lang="en-US" dirty="0"/>
              <a:t>**Includes applications that would be renewing a second time</a:t>
            </a:r>
          </a:p>
          <a:p>
            <a:endParaRPr lang="en-US" dirty="0"/>
          </a:p>
          <a:p>
            <a:r>
              <a:rPr lang="en-US" dirty="0"/>
              <a:t>	</a:t>
            </a:r>
          </a:p>
          <a:p>
            <a:endParaRPr lang="en-US" dirty="0"/>
          </a:p>
        </p:txBody>
      </p:sp>
      <p:graphicFrame>
        <p:nvGraphicFramePr>
          <p:cNvPr id="4" name="Table 3">
            <a:extLst>
              <a:ext uri="{FF2B5EF4-FFF2-40B4-BE49-F238E27FC236}">
                <a16:creationId xmlns:a16="http://schemas.microsoft.com/office/drawing/2014/main" id="{37D9963B-838B-42E6-9B65-789EA213C191}"/>
              </a:ext>
            </a:extLst>
          </p:cNvPr>
          <p:cNvGraphicFramePr>
            <a:graphicFrameLocks noGrp="1"/>
          </p:cNvGraphicFramePr>
          <p:nvPr>
            <p:extLst>
              <p:ext uri="{D42A27DB-BD31-4B8C-83A1-F6EECF244321}">
                <p14:modId xmlns:p14="http://schemas.microsoft.com/office/powerpoint/2010/main" val="2560521442"/>
              </p:ext>
            </p:extLst>
          </p:nvPr>
        </p:nvGraphicFramePr>
        <p:xfrm>
          <a:off x="654957" y="3757818"/>
          <a:ext cx="5424196" cy="1445777"/>
        </p:xfrm>
        <a:graphic>
          <a:graphicData uri="http://schemas.openxmlformats.org/drawingml/2006/table">
            <a:tbl>
              <a:tblPr>
                <a:tableStyleId>{5C22544A-7EE6-4342-B048-85BDC9FD1C3A}</a:tableStyleId>
              </a:tblPr>
              <a:tblGrid>
                <a:gridCol w="1778056">
                  <a:extLst>
                    <a:ext uri="{9D8B030D-6E8A-4147-A177-3AD203B41FA5}">
                      <a16:colId xmlns:a16="http://schemas.microsoft.com/office/drawing/2014/main" val="208943032"/>
                    </a:ext>
                  </a:extLst>
                </a:gridCol>
                <a:gridCol w="1080338">
                  <a:extLst>
                    <a:ext uri="{9D8B030D-6E8A-4147-A177-3AD203B41FA5}">
                      <a16:colId xmlns:a16="http://schemas.microsoft.com/office/drawing/2014/main" val="3711998362"/>
                    </a:ext>
                  </a:extLst>
                </a:gridCol>
                <a:gridCol w="1080338">
                  <a:extLst>
                    <a:ext uri="{9D8B030D-6E8A-4147-A177-3AD203B41FA5}">
                      <a16:colId xmlns:a16="http://schemas.microsoft.com/office/drawing/2014/main" val="149871040"/>
                    </a:ext>
                  </a:extLst>
                </a:gridCol>
                <a:gridCol w="1485464">
                  <a:extLst>
                    <a:ext uri="{9D8B030D-6E8A-4147-A177-3AD203B41FA5}">
                      <a16:colId xmlns:a16="http://schemas.microsoft.com/office/drawing/2014/main" val="2281951807"/>
                    </a:ext>
                  </a:extLst>
                </a:gridCol>
              </a:tblGrid>
              <a:tr h="354563">
                <a:tc>
                  <a:txBody>
                    <a:bodyPr/>
                    <a:lstStyle/>
                    <a:p>
                      <a:pPr algn="l" fontAlgn="b"/>
                      <a:r>
                        <a:rPr lang="en-US" sz="1600" u="none" strike="noStrike" dirty="0">
                          <a:effectLst/>
                        </a:rPr>
                        <a:t>Unfunded</a:t>
                      </a:r>
                      <a:endParaRPr lang="en-US" sz="1600" b="0" i="0" u="none" strike="noStrike" dirty="0">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140</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77%</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ctr" fontAlgn="b"/>
                      <a:r>
                        <a:rPr lang="en-US" sz="1600" u="none" strike="noStrike">
                          <a:effectLst/>
                        </a:rPr>
                        <a:t>of total</a:t>
                      </a:r>
                      <a:endParaRPr lang="en-US" sz="1600" b="0" i="0" u="none" strike="noStrike">
                        <a:solidFill>
                          <a:srgbClr val="000000"/>
                        </a:solidFill>
                        <a:effectLst/>
                        <a:latin typeface="Amasis MT Pro" panose="02040504050005020304" pitchFamily="18" charset="0"/>
                      </a:endParaRPr>
                    </a:p>
                  </a:txBody>
                  <a:tcPr marL="7620" marR="7620" marT="7620" marB="0" anchor="b"/>
                </a:tc>
                <a:extLst>
                  <a:ext uri="{0D108BD9-81ED-4DB2-BD59-A6C34878D82A}">
                    <a16:rowId xmlns:a16="http://schemas.microsoft.com/office/drawing/2014/main" val="2306764416"/>
                  </a:ext>
                </a:extLst>
              </a:tr>
              <a:tr h="279918">
                <a:tc>
                  <a:txBody>
                    <a:bodyPr/>
                    <a:lstStyle/>
                    <a:p>
                      <a:pPr algn="l" fontAlgn="b"/>
                      <a:r>
                        <a:rPr lang="en-US" sz="1600" u="none" strike="noStrike" dirty="0">
                          <a:effectLst/>
                        </a:rPr>
                        <a:t>Funded</a:t>
                      </a:r>
                      <a:endParaRPr lang="en-US" sz="1600" b="0" i="0" u="none" strike="noStrike" dirty="0">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43</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23%</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ctr" fontAlgn="b"/>
                      <a:r>
                        <a:rPr lang="en-US" sz="1600" u="none" strike="noStrike">
                          <a:effectLst/>
                        </a:rPr>
                        <a:t>of total</a:t>
                      </a:r>
                      <a:endParaRPr lang="en-US" sz="1600" b="0" i="0" u="none" strike="noStrike">
                        <a:solidFill>
                          <a:srgbClr val="000000"/>
                        </a:solidFill>
                        <a:effectLst/>
                        <a:latin typeface="Amasis MT Pro" panose="02040504050005020304" pitchFamily="18" charset="0"/>
                      </a:endParaRPr>
                    </a:p>
                  </a:txBody>
                  <a:tcPr marL="7620" marR="7620" marT="7620" marB="0" anchor="b"/>
                </a:tc>
                <a:extLst>
                  <a:ext uri="{0D108BD9-81ED-4DB2-BD59-A6C34878D82A}">
                    <a16:rowId xmlns:a16="http://schemas.microsoft.com/office/drawing/2014/main" val="3577595695"/>
                  </a:ext>
                </a:extLst>
              </a:tr>
              <a:tr h="279918">
                <a:tc>
                  <a:txBody>
                    <a:bodyPr/>
                    <a:lstStyle/>
                    <a:p>
                      <a:pPr algn="l" fontAlgn="b"/>
                      <a:r>
                        <a:rPr lang="en-US" sz="1600" u="none" strike="noStrike">
                          <a:effectLst/>
                        </a:rPr>
                        <a:t>BFR</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11</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26%</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ctr" fontAlgn="b"/>
                      <a:r>
                        <a:rPr lang="en-US" sz="1600" u="none" strike="noStrike">
                          <a:effectLst/>
                        </a:rPr>
                        <a:t>of funded</a:t>
                      </a:r>
                      <a:endParaRPr lang="en-US" sz="1600" b="0" i="0" u="none" strike="noStrike">
                        <a:solidFill>
                          <a:srgbClr val="000000"/>
                        </a:solidFill>
                        <a:effectLst/>
                        <a:latin typeface="Amasis MT Pro" panose="02040504050005020304" pitchFamily="18" charset="0"/>
                      </a:endParaRPr>
                    </a:p>
                  </a:txBody>
                  <a:tcPr marL="7620" marR="7620" marT="7620" marB="0" anchor="b"/>
                </a:tc>
                <a:extLst>
                  <a:ext uri="{0D108BD9-81ED-4DB2-BD59-A6C34878D82A}">
                    <a16:rowId xmlns:a16="http://schemas.microsoft.com/office/drawing/2014/main" val="550428864"/>
                  </a:ext>
                </a:extLst>
              </a:tr>
              <a:tr h="279918">
                <a:tc>
                  <a:txBody>
                    <a:bodyPr/>
                    <a:lstStyle/>
                    <a:p>
                      <a:pPr algn="l" fontAlgn="b"/>
                      <a:r>
                        <a:rPr lang="en-US" sz="1600" u="none" strike="noStrike">
                          <a:effectLst/>
                        </a:rPr>
                        <a:t>VFR</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dirty="0">
                          <a:effectLst/>
                        </a:rPr>
                        <a:t>2%</a:t>
                      </a:r>
                      <a:endParaRPr lang="en-US" sz="1600" b="0" i="0" u="none" strike="noStrike" dirty="0">
                        <a:solidFill>
                          <a:srgbClr val="000000"/>
                        </a:solidFill>
                        <a:effectLst/>
                        <a:latin typeface="Amasis MT Pro" panose="02040504050005020304" pitchFamily="18" charset="0"/>
                      </a:endParaRPr>
                    </a:p>
                  </a:txBody>
                  <a:tcPr marL="7620" marR="7620" marT="7620" marB="0" anchor="b"/>
                </a:tc>
                <a:tc>
                  <a:txBody>
                    <a:bodyPr/>
                    <a:lstStyle/>
                    <a:p>
                      <a:pPr algn="ctr" fontAlgn="b"/>
                      <a:r>
                        <a:rPr lang="en-US" sz="1600" u="none" strike="noStrike">
                          <a:effectLst/>
                        </a:rPr>
                        <a:t>of funded</a:t>
                      </a:r>
                      <a:endParaRPr lang="en-US" sz="1600" b="0" i="0" u="none" strike="noStrike">
                        <a:solidFill>
                          <a:srgbClr val="000000"/>
                        </a:solidFill>
                        <a:effectLst/>
                        <a:latin typeface="Amasis MT Pro" panose="02040504050005020304" pitchFamily="18" charset="0"/>
                      </a:endParaRPr>
                    </a:p>
                  </a:txBody>
                  <a:tcPr marL="7620" marR="7620" marT="7620" marB="0" anchor="b"/>
                </a:tc>
                <a:extLst>
                  <a:ext uri="{0D108BD9-81ED-4DB2-BD59-A6C34878D82A}">
                    <a16:rowId xmlns:a16="http://schemas.microsoft.com/office/drawing/2014/main" val="270735278"/>
                  </a:ext>
                </a:extLst>
              </a:tr>
              <a:tr h="169275">
                <a:tc>
                  <a:txBody>
                    <a:bodyPr/>
                    <a:lstStyle/>
                    <a:p>
                      <a:pPr algn="l" fontAlgn="b"/>
                      <a:r>
                        <a:rPr lang="en-US" sz="1600" u="none" strike="noStrike">
                          <a:effectLst/>
                        </a:rPr>
                        <a:t>SD</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dirty="0">
                          <a:effectLst/>
                        </a:rPr>
                        <a:t>9</a:t>
                      </a:r>
                      <a:endParaRPr lang="en-US" sz="1600" b="0" i="0" u="none" strike="noStrike" dirty="0">
                        <a:solidFill>
                          <a:srgbClr val="000000"/>
                        </a:solidFill>
                        <a:effectLst/>
                        <a:latin typeface="Amasis MT Pro" panose="02040504050005020304" pitchFamily="18" charset="0"/>
                      </a:endParaRPr>
                    </a:p>
                  </a:txBody>
                  <a:tcPr marL="7620" marR="7620" marT="7620" marB="0" anchor="b"/>
                </a:tc>
                <a:tc>
                  <a:txBody>
                    <a:bodyPr/>
                    <a:lstStyle/>
                    <a:p>
                      <a:pPr algn="r" fontAlgn="b"/>
                      <a:r>
                        <a:rPr lang="en-US" sz="1600" u="none" strike="noStrike">
                          <a:effectLst/>
                        </a:rPr>
                        <a:t>21%</a:t>
                      </a:r>
                      <a:endParaRPr lang="en-US" sz="1600" b="0" i="0" u="none" strike="noStrike">
                        <a:solidFill>
                          <a:srgbClr val="000000"/>
                        </a:solidFill>
                        <a:effectLst/>
                        <a:latin typeface="Amasis MT Pro" panose="02040504050005020304" pitchFamily="18" charset="0"/>
                      </a:endParaRPr>
                    </a:p>
                  </a:txBody>
                  <a:tcPr marL="7620" marR="7620" marT="7620" marB="0" anchor="b"/>
                </a:tc>
                <a:tc>
                  <a:txBody>
                    <a:bodyPr/>
                    <a:lstStyle/>
                    <a:p>
                      <a:pPr algn="ctr" fontAlgn="b"/>
                      <a:r>
                        <a:rPr lang="en-US" sz="1600" u="none" strike="noStrike" dirty="0">
                          <a:effectLst/>
                        </a:rPr>
                        <a:t>of funded</a:t>
                      </a:r>
                      <a:endParaRPr lang="en-US" sz="1600" b="0" i="0" u="none" strike="noStrike" dirty="0">
                        <a:solidFill>
                          <a:srgbClr val="000000"/>
                        </a:solidFill>
                        <a:effectLst/>
                        <a:latin typeface="Amasis MT Pro" panose="02040504050005020304" pitchFamily="18" charset="0"/>
                      </a:endParaRPr>
                    </a:p>
                  </a:txBody>
                  <a:tcPr marL="7620" marR="7620" marT="7620" marB="0" anchor="b"/>
                </a:tc>
                <a:extLst>
                  <a:ext uri="{0D108BD9-81ED-4DB2-BD59-A6C34878D82A}">
                    <a16:rowId xmlns:a16="http://schemas.microsoft.com/office/drawing/2014/main" val="3833590391"/>
                  </a:ext>
                </a:extLst>
              </a:tr>
            </a:tbl>
          </a:graphicData>
        </a:graphic>
      </p:graphicFrame>
      <p:graphicFrame>
        <p:nvGraphicFramePr>
          <p:cNvPr id="5" name="Table 4">
            <a:extLst>
              <a:ext uri="{FF2B5EF4-FFF2-40B4-BE49-F238E27FC236}">
                <a16:creationId xmlns:a16="http://schemas.microsoft.com/office/drawing/2014/main" id="{67C17E4D-1EF5-4B65-8493-CBA8499CC95A}"/>
              </a:ext>
            </a:extLst>
          </p:cNvPr>
          <p:cNvGraphicFramePr>
            <a:graphicFrameLocks noGrp="1"/>
          </p:cNvGraphicFramePr>
          <p:nvPr>
            <p:extLst>
              <p:ext uri="{D42A27DB-BD31-4B8C-83A1-F6EECF244321}">
                <p14:modId xmlns:p14="http://schemas.microsoft.com/office/powerpoint/2010/main" val="956461145"/>
              </p:ext>
            </p:extLst>
          </p:nvPr>
        </p:nvGraphicFramePr>
        <p:xfrm>
          <a:off x="654957" y="2045001"/>
          <a:ext cx="4187631" cy="1113832"/>
        </p:xfrm>
        <a:graphic>
          <a:graphicData uri="http://schemas.openxmlformats.org/drawingml/2006/table">
            <a:tbl>
              <a:tblPr>
                <a:tableStyleId>{5C22544A-7EE6-4342-B048-85BDC9FD1C3A}</a:tableStyleId>
              </a:tblPr>
              <a:tblGrid>
                <a:gridCol w="1793538">
                  <a:extLst>
                    <a:ext uri="{9D8B030D-6E8A-4147-A177-3AD203B41FA5}">
                      <a16:colId xmlns:a16="http://schemas.microsoft.com/office/drawing/2014/main" val="1538909928"/>
                    </a:ext>
                  </a:extLst>
                </a:gridCol>
                <a:gridCol w="1089745">
                  <a:extLst>
                    <a:ext uri="{9D8B030D-6E8A-4147-A177-3AD203B41FA5}">
                      <a16:colId xmlns:a16="http://schemas.microsoft.com/office/drawing/2014/main" val="2903562373"/>
                    </a:ext>
                  </a:extLst>
                </a:gridCol>
                <a:gridCol w="1304348">
                  <a:extLst>
                    <a:ext uri="{9D8B030D-6E8A-4147-A177-3AD203B41FA5}">
                      <a16:colId xmlns:a16="http://schemas.microsoft.com/office/drawing/2014/main" val="557303608"/>
                    </a:ext>
                  </a:extLst>
                </a:gridCol>
              </a:tblGrid>
              <a:tr h="278458">
                <a:tc>
                  <a:txBody>
                    <a:bodyPr/>
                    <a:lstStyle/>
                    <a:p>
                      <a:pPr algn="l" fontAlgn="b"/>
                      <a:r>
                        <a:rPr lang="en-US" sz="1600" u="none" strike="noStrike" kern="1200" dirty="0">
                          <a:solidFill>
                            <a:schemeClr val="dk1"/>
                          </a:solidFill>
                          <a:effectLst/>
                          <a:latin typeface="+mn-lt"/>
                          <a:ea typeface="+mn-ea"/>
                          <a:cs typeface="+mn-cs"/>
                        </a:rPr>
                        <a:t>Funded</a:t>
                      </a:r>
                    </a:p>
                  </a:txBody>
                  <a:tcPr marL="7620" marR="7620" marT="7620" marB="0" anchor="b"/>
                </a:tc>
                <a:tc>
                  <a:txBody>
                    <a:bodyPr/>
                    <a:lstStyle/>
                    <a:p>
                      <a:pPr algn="r" fontAlgn="b"/>
                      <a:r>
                        <a:rPr lang="en-US" sz="1600" u="none" strike="noStrike" kern="1200">
                          <a:solidFill>
                            <a:schemeClr val="dk1"/>
                          </a:solidFill>
                          <a:effectLst/>
                          <a:latin typeface="+mn-lt"/>
                          <a:ea typeface="+mn-ea"/>
                          <a:cs typeface="+mn-cs"/>
                        </a:rPr>
                        <a:t>63</a:t>
                      </a:r>
                    </a:p>
                  </a:txBody>
                  <a:tcPr marL="7620" marR="7620" marT="7620" marB="0" anchor="b"/>
                </a:tc>
                <a:tc>
                  <a:txBody>
                    <a:bodyPr/>
                    <a:lstStyle/>
                    <a:p>
                      <a:pPr algn="l" fontAlgn="b"/>
                      <a:r>
                        <a:rPr lang="en-US" sz="1600" u="none" strike="noStrike" kern="1200">
                          <a:solidFill>
                            <a:schemeClr val="dk1"/>
                          </a:solidFill>
                          <a:effectLst/>
                          <a:latin typeface="+mn-lt"/>
                          <a:ea typeface="+mn-ea"/>
                          <a:cs typeface="+mn-cs"/>
                        </a:rPr>
                        <a:t> </a:t>
                      </a:r>
                    </a:p>
                  </a:txBody>
                  <a:tcPr marL="7620" marR="7620" marT="7620" marB="0" anchor="b"/>
                </a:tc>
                <a:extLst>
                  <a:ext uri="{0D108BD9-81ED-4DB2-BD59-A6C34878D82A}">
                    <a16:rowId xmlns:a16="http://schemas.microsoft.com/office/drawing/2014/main" val="2893546791"/>
                  </a:ext>
                </a:extLst>
              </a:tr>
              <a:tr h="278458">
                <a:tc>
                  <a:txBody>
                    <a:bodyPr/>
                    <a:lstStyle/>
                    <a:p>
                      <a:pPr algn="l" fontAlgn="b"/>
                      <a:r>
                        <a:rPr lang="en-US" sz="1600" u="none" strike="noStrike" kern="1200" dirty="0">
                          <a:solidFill>
                            <a:schemeClr val="dk1"/>
                          </a:solidFill>
                          <a:effectLst/>
                          <a:latin typeface="+mn-lt"/>
                          <a:ea typeface="+mn-ea"/>
                          <a:cs typeface="+mn-cs"/>
                        </a:rPr>
                        <a:t>BFR</a:t>
                      </a:r>
                    </a:p>
                  </a:txBody>
                  <a:tcPr marL="7620" marR="7620" marT="7620" marB="0" anchor="b"/>
                </a:tc>
                <a:tc>
                  <a:txBody>
                    <a:bodyPr/>
                    <a:lstStyle/>
                    <a:p>
                      <a:pPr algn="r" fontAlgn="b"/>
                      <a:r>
                        <a:rPr lang="en-US" sz="1600" u="none" strike="noStrike" kern="1200">
                          <a:solidFill>
                            <a:schemeClr val="dk1"/>
                          </a:solidFill>
                          <a:effectLst/>
                          <a:latin typeface="+mn-lt"/>
                          <a:ea typeface="+mn-ea"/>
                          <a:cs typeface="+mn-cs"/>
                        </a:rPr>
                        <a:t>8</a:t>
                      </a:r>
                    </a:p>
                  </a:txBody>
                  <a:tcPr marL="7620" marR="7620" marT="7620" marB="0" anchor="b"/>
                </a:tc>
                <a:tc>
                  <a:txBody>
                    <a:bodyPr/>
                    <a:lstStyle/>
                    <a:p>
                      <a:pPr algn="r" fontAlgn="b"/>
                      <a:r>
                        <a:rPr lang="en-US" sz="1600" u="none" strike="noStrike" kern="1200">
                          <a:solidFill>
                            <a:schemeClr val="dk1"/>
                          </a:solidFill>
                          <a:effectLst/>
                          <a:latin typeface="+mn-lt"/>
                          <a:ea typeface="+mn-ea"/>
                          <a:cs typeface="+mn-cs"/>
                        </a:rPr>
                        <a:t>13%</a:t>
                      </a:r>
                    </a:p>
                  </a:txBody>
                  <a:tcPr marL="7620" marR="7620" marT="7620" marB="0" anchor="b"/>
                </a:tc>
                <a:extLst>
                  <a:ext uri="{0D108BD9-81ED-4DB2-BD59-A6C34878D82A}">
                    <a16:rowId xmlns:a16="http://schemas.microsoft.com/office/drawing/2014/main" val="2299795542"/>
                  </a:ext>
                </a:extLst>
              </a:tr>
              <a:tr h="278458">
                <a:tc>
                  <a:txBody>
                    <a:bodyPr/>
                    <a:lstStyle/>
                    <a:p>
                      <a:pPr algn="l" fontAlgn="b"/>
                      <a:r>
                        <a:rPr lang="en-US" sz="1600" u="none" strike="noStrike" kern="1200" dirty="0">
                          <a:solidFill>
                            <a:schemeClr val="dk1"/>
                          </a:solidFill>
                          <a:effectLst/>
                          <a:latin typeface="+mn-lt"/>
                          <a:ea typeface="+mn-ea"/>
                          <a:cs typeface="+mn-cs"/>
                        </a:rPr>
                        <a:t>VFR</a:t>
                      </a:r>
                    </a:p>
                  </a:txBody>
                  <a:tcPr marL="7620" marR="7620" marT="7620" marB="0" anchor="b"/>
                </a:tc>
                <a:tc>
                  <a:txBody>
                    <a:bodyPr/>
                    <a:lstStyle/>
                    <a:p>
                      <a:pPr algn="r" fontAlgn="b"/>
                      <a:r>
                        <a:rPr lang="en-US" sz="1600" u="none" strike="noStrike" kern="1200">
                          <a:solidFill>
                            <a:schemeClr val="dk1"/>
                          </a:solidFill>
                          <a:effectLst/>
                          <a:latin typeface="+mn-lt"/>
                          <a:ea typeface="+mn-ea"/>
                          <a:cs typeface="+mn-cs"/>
                        </a:rPr>
                        <a:t>1</a:t>
                      </a:r>
                    </a:p>
                  </a:txBody>
                  <a:tcPr marL="7620" marR="7620" marT="7620" marB="0" anchor="b"/>
                </a:tc>
                <a:tc>
                  <a:txBody>
                    <a:bodyPr/>
                    <a:lstStyle/>
                    <a:p>
                      <a:pPr algn="r" fontAlgn="b"/>
                      <a:r>
                        <a:rPr lang="en-US" sz="1600" u="none" strike="noStrike" kern="1200">
                          <a:solidFill>
                            <a:schemeClr val="dk1"/>
                          </a:solidFill>
                          <a:effectLst/>
                          <a:latin typeface="+mn-lt"/>
                          <a:ea typeface="+mn-ea"/>
                          <a:cs typeface="+mn-cs"/>
                        </a:rPr>
                        <a:t>2%</a:t>
                      </a:r>
                    </a:p>
                  </a:txBody>
                  <a:tcPr marL="7620" marR="7620" marT="7620" marB="0" anchor="b"/>
                </a:tc>
                <a:extLst>
                  <a:ext uri="{0D108BD9-81ED-4DB2-BD59-A6C34878D82A}">
                    <a16:rowId xmlns:a16="http://schemas.microsoft.com/office/drawing/2014/main" val="3229139578"/>
                  </a:ext>
                </a:extLst>
              </a:tr>
              <a:tr h="278458">
                <a:tc>
                  <a:txBody>
                    <a:bodyPr/>
                    <a:lstStyle/>
                    <a:p>
                      <a:pPr algn="l" fontAlgn="b"/>
                      <a:r>
                        <a:rPr lang="en-US" sz="1600" u="none" strike="noStrike" kern="1200">
                          <a:solidFill>
                            <a:schemeClr val="dk1"/>
                          </a:solidFill>
                          <a:effectLst/>
                          <a:latin typeface="+mn-lt"/>
                          <a:ea typeface="+mn-ea"/>
                          <a:cs typeface="+mn-cs"/>
                        </a:rPr>
                        <a:t>SD</a:t>
                      </a:r>
                    </a:p>
                  </a:txBody>
                  <a:tcPr marL="7620" marR="7620" marT="7620" marB="0" anchor="b"/>
                </a:tc>
                <a:tc>
                  <a:txBody>
                    <a:bodyPr/>
                    <a:lstStyle/>
                    <a:p>
                      <a:pPr algn="r" fontAlgn="b"/>
                      <a:r>
                        <a:rPr lang="en-US" sz="1600" u="none" strike="noStrike" kern="1200" dirty="0">
                          <a:solidFill>
                            <a:schemeClr val="dk1"/>
                          </a:solidFill>
                          <a:effectLst/>
                          <a:latin typeface="+mn-lt"/>
                          <a:ea typeface="+mn-ea"/>
                          <a:cs typeface="+mn-cs"/>
                        </a:rPr>
                        <a:t>22</a:t>
                      </a:r>
                    </a:p>
                  </a:txBody>
                  <a:tcPr marL="7620" marR="7620" marT="7620" marB="0" anchor="b"/>
                </a:tc>
                <a:tc>
                  <a:txBody>
                    <a:bodyPr/>
                    <a:lstStyle/>
                    <a:p>
                      <a:pPr algn="r" fontAlgn="b"/>
                      <a:r>
                        <a:rPr lang="en-US" sz="1600" u="none" strike="noStrike" kern="1200" dirty="0">
                          <a:solidFill>
                            <a:schemeClr val="dk1"/>
                          </a:solidFill>
                          <a:effectLst/>
                          <a:latin typeface="+mn-lt"/>
                          <a:ea typeface="+mn-ea"/>
                          <a:cs typeface="+mn-cs"/>
                        </a:rPr>
                        <a:t>35%</a:t>
                      </a:r>
                    </a:p>
                  </a:txBody>
                  <a:tcPr marL="7620" marR="7620" marT="7620" marB="0" anchor="b"/>
                </a:tc>
                <a:extLst>
                  <a:ext uri="{0D108BD9-81ED-4DB2-BD59-A6C34878D82A}">
                    <a16:rowId xmlns:a16="http://schemas.microsoft.com/office/drawing/2014/main" val="797470526"/>
                  </a:ext>
                </a:extLst>
              </a:tr>
            </a:tbl>
          </a:graphicData>
        </a:graphic>
      </p:graphicFrame>
      <p:pic>
        <p:nvPicPr>
          <p:cNvPr id="7" name="Picture 6">
            <a:extLst>
              <a:ext uri="{FF2B5EF4-FFF2-40B4-BE49-F238E27FC236}">
                <a16:creationId xmlns:a16="http://schemas.microsoft.com/office/drawing/2014/main" id="{CF792567-F214-4E77-9A98-4213ED724DBF}"/>
              </a:ext>
            </a:extLst>
          </p:cNvPr>
          <p:cNvPicPr>
            <a:picLocks noChangeAspect="1"/>
          </p:cNvPicPr>
          <p:nvPr/>
        </p:nvPicPr>
        <p:blipFill>
          <a:blip r:embed="rId2"/>
          <a:stretch>
            <a:fillRect/>
          </a:stretch>
        </p:blipFill>
        <p:spPr>
          <a:xfrm>
            <a:off x="7467263" y="1778885"/>
            <a:ext cx="3886537" cy="1646063"/>
          </a:xfrm>
          <a:prstGeom prst="rect">
            <a:avLst/>
          </a:prstGeom>
        </p:spPr>
      </p:pic>
    </p:spTree>
    <p:extLst>
      <p:ext uri="{BB962C8B-B14F-4D97-AF65-F5344CB8AC3E}">
        <p14:creationId xmlns:p14="http://schemas.microsoft.com/office/powerpoint/2010/main" val="262021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C5-1773-447E-84F3-9480C264AEF5}"/>
              </a:ext>
            </a:extLst>
          </p:cNvPr>
          <p:cNvSpPr>
            <a:spLocks noGrp="1"/>
          </p:cNvSpPr>
          <p:nvPr>
            <p:ph type="title"/>
          </p:nvPr>
        </p:nvSpPr>
        <p:spPr>
          <a:xfrm>
            <a:off x="953610" y="2010091"/>
            <a:ext cx="10515600" cy="838432"/>
          </a:xfrm>
        </p:spPr>
        <p:txBody>
          <a:bodyPr>
            <a:normAutofit fontScale="90000"/>
          </a:bodyPr>
          <a:lstStyle/>
          <a:p>
            <a:r>
              <a:rPr lang="en-US" dirty="0"/>
              <a:t>CSP New Mexico ranking criteria found online</a:t>
            </a:r>
            <a:br>
              <a:rPr lang="en-US" dirty="0"/>
            </a:br>
            <a:r>
              <a:rPr lang="en-US" dirty="0">
                <a:hlinkClick r:id="rId2"/>
              </a:rPr>
              <a:t>New Mexico Fund Accounts and Ranking Criteria | NRCS New Mexico (usda.gov)</a:t>
            </a:r>
            <a:endParaRPr lang="en-US" dirty="0"/>
          </a:p>
        </p:txBody>
      </p:sp>
      <p:sp>
        <p:nvSpPr>
          <p:cNvPr id="3" name="Content Placeholder 2">
            <a:extLst>
              <a:ext uri="{FF2B5EF4-FFF2-40B4-BE49-F238E27FC236}">
                <a16:creationId xmlns:a16="http://schemas.microsoft.com/office/drawing/2014/main" id="{11B2ED0D-D618-4766-AC97-7BD6D300663D}"/>
              </a:ext>
            </a:extLst>
          </p:cNvPr>
          <p:cNvSpPr>
            <a:spLocks noGrp="1"/>
          </p:cNvSpPr>
          <p:nvPr>
            <p:ph idx="1"/>
          </p:nvPr>
        </p:nvSpPr>
        <p:spPr>
          <a:xfrm>
            <a:off x="838200" y="3275922"/>
            <a:ext cx="10515600" cy="4351338"/>
          </a:xfrm>
        </p:spPr>
        <p:txBody>
          <a:bodyPr/>
          <a:lstStyle/>
          <a:p>
            <a:r>
              <a:rPr lang="en-US"/>
              <a:t>https://www.nrcs.usda.gov/wps/portal/nrcs/detailfull/nm/programs/financial/csp/?cid=nrcseprd1313542</a:t>
            </a:r>
            <a:endParaRPr lang="en-US" dirty="0"/>
          </a:p>
        </p:txBody>
      </p:sp>
    </p:spTree>
    <p:extLst>
      <p:ext uri="{BB962C8B-B14F-4D97-AF65-F5344CB8AC3E}">
        <p14:creationId xmlns:p14="http://schemas.microsoft.com/office/powerpoint/2010/main" val="280013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C5-1773-447E-84F3-9480C264AEF5}"/>
              </a:ext>
            </a:extLst>
          </p:cNvPr>
          <p:cNvSpPr>
            <a:spLocks noGrp="1"/>
          </p:cNvSpPr>
          <p:nvPr>
            <p:ph type="title"/>
          </p:nvPr>
        </p:nvSpPr>
        <p:spPr>
          <a:xfrm>
            <a:off x="838200" y="1406409"/>
            <a:ext cx="10515600" cy="838432"/>
          </a:xfrm>
        </p:spPr>
        <p:txBody>
          <a:bodyPr>
            <a:normAutofit fontScale="90000"/>
          </a:bodyPr>
          <a:lstStyle/>
          <a:p>
            <a:r>
              <a:rPr lang="en-US" dirty="0"/>
              <a:t>Two approaches for priorities:</a:t>
            </a:r>
            <a:br>
              <a:rPr lang="en-US" dirty="0"/>
            </a:br>
            <a:br>
              <a:rPr lang="en-US" dirty="0"/>
            </a:br>
            <a:r>
              <a:rPr lang="en-US" dirty="0">
                <a:solidFill>
                  <a:srgbClr val="0070C0"/>
                </a:solidFill>
              </a:rPr>
              <a:t>Financial Assistance is spread out throughout the state.</a:t>
            </a:r>
          </a:p>
        </p:txBody>
      </p:sp>
      <p:sp>
        <p:nvSpPr>
          <p:cNvPr id="3" name="Content Placeholder 2">
            <a:extLst>
              <a:ext uri="{FF2B5EF4-FFF2-40B4-BE49-F238E27FC236}">
                <a16:creationId xmlns:a16="http://schemas.microsoft.com/office/drawing/2014/main" id="{11B2ED0D-D618-4766-AC97-7BD6D300663D}"/>
              </a:ext>
            </a:extLst>
          </p:cNvPr>
          <p:cNvSpPr>
            <a:spLocks noGrp="1"/>
          </p:cNvSpPr>
          <p:nvPr>
            <p:ph idx="1"/>
          </p:nvPr>
        </p:nvSpPr>
        <p:spPr>
          <a:xfrm>
            <a:off x="838200" y="3275922"/>
            <a:ext cx="10515600" cy="4351338"/>
          </a:xfrm>
        </p:spPr>
        <p:txBody>
          <a:bodyPr/>
          <a:lstStyle/>
          <a:p>
            <a:endParaRPr lang="en-US" dirty="0"/>
          </a:p>
          <a:p>
            <a:endParaRPr lang="en-US" dirty="0"/>
          </a:p>
          <a:p>
            <a:endParaRPr lang="en-US" dirty="0"/>
          </a:p>
          <a:p>
            <a:endParaRPr lang="en-US" dirty="0"/>
          </a:p>
        </p:txBody>
      </p:sp>
      <p:sp>
        <p:nvSpPr>
          <p:cNvPr id="4" name="Title 1">
            <a:extLst>
              <a:ext uri="{FF2B5EF4-FFF2-40B4-BE49-F238E27FC236}">
                <a16:creationId xmlns:a16="http://schemas.microsoft.com/office/drawing/2014/main" id="{4D2C8618-E8A5-4300-9286-5124530AF17F}"/>
              </a:ext>
            </a:extLst>
          </p:cNvPr>
          <p:cNvSpPr txBox="1">
            <a:spLocks/>
          </p:cNvSpPr>
          <p:nvPr/>
        </p:nvSpPr>
        <p:spPr>
          <a:xfrm>
            <a:off x="838200" y="3329379"/>
            <a:ext cx="10515600" cy="2014978"/>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b="1" kern="1200">
                <a:solidFill>
                  <a:srgbClr val="89C32D"/>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800" dirty="0">
                <a:solidFill>
                  <a:srgbClr val="0070C0"/>
                </a:solidFill>
              </a:rPr>
              <a:t>Financial Assistance is targeted to specific areas, activities or partner projects to accomplish specific goals.</a:t>
            </a:r>
          </a:p>
          <a:p>
            <a:pPr marL="457200" marR="0" lvl="0" indent="-457200" algn="l" defTabSz="457200" rtl="0" eaLnBrk="1" fontAlgn="auto" latinLnBrk="0" hangingPunct="1">
              <a:lnSpc>
                <a:spcPct val="100000"/>
              </a:lnSpc>
              <a:spcBef>
                <a:spcPct val="0"/>
              </a:spcBef>
              <a:spcAft>
                <a:spcPts val="0"/>
              </a:spcAft>
              <a:buClrTx/>
              <a:buSzTx/>
              <a:buFontTx/>
              <a:buChar char="-"/>
              <a:tabLst/>
              <a:defRPr/>
            </a:pPr>
            <a:r>
              <a:rPr lang="en-US" sz="3200" dirty="0">
                <a:solidFill>
                  <a:srgbClr val="0070C0"/>
                </a:solidFill>
              </a:rPr>
              <a:t>Year of the monarch</a:t>
            </a:r>
          </a:p>
          <a:p>
            <a:pPr marL="457200" marR="0" lvl="0" indent="-457200" algn="l" defTabSz="457200" rtl="0" eaLnBrk="1" fontAlgn="auto" latinLnBrk="0" hangingPunct="1">
              <a:lnSpc>
                <a:spcPct val="100000"/>
              </a:lnSpc>
              <a:spcBef>
                <a:spcPct val="0"/>
              </a:spcBef>
              <a:spcAft>
                <a:spcPts val="0"/>
              </a:spcAft>
              <a:buClrTx/>
              <a:buSzTx/>
              <a:buFontTx/>
              <a:buChar char="-"/>
              <a:tabLst/>
              <a:defRPr/>
            </a:pPr>
            <a:r>
              <a:rPr lang="en-US" sz="3200" dirty="0">
                <a:solidFill>
                  <a:srgbClr val="0070C0"/>
                </a:solidFill>
              </a:rPr>
              <a:t>Priority to clearing of mesquite for </a:t>
            </a:r>
            <a:r>
              <a:rPr lang="en-US" sz="3200" dirty="0" err="1">
                <a:solidFill>
                  <a:srgbClr val="0070C0"/>
                </a:solidFill>
              </a:rPr>
              <a:t>aplomado</a:t>
            </a:r>
            <a:r>
              <a:rPr lang="en-US" sz="3200" dirty="0">
                <a:solidFill>
                  <a:srgbClr val="0070C0"/>
                </a:solidFill>
              </a:rPr>
              <a:t> falcon</a:t>
            </a:r>
          </a:p>
        </p:txBody>
      </p:sp>
    </p:spTree>
    <p:extLst>
      <p:ext uri="{BB962C8B-B14F-4D97-AF65-F5344CB8AC3E}">
        <p14:creationId xmlns:p14="http://schemas.microsoft.com/office/powerpoint/2010/main" val="11189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C2D0-8167-422D-B9F4-566DD2BCA9BD}"/>
              </a:ext>
            </a:extLst>
          </p:cNvPr>
          <p:cNvSpPr>
            <a:spLocks noGrp="1"/>
          </p:cNvSpPr>
          <p:nvPr>
            <p:ph type="title"/>
          </p:nvPr>
        </p:nvSpPr>
        <p:spPr/>
        <p:txBody>
          <a:bodyPr/>
          <a:lstStyle/>
          <a:p>
            <a:r>
              <a:rPr lang="en-US" dirty="0"/>
              <a:t>Ranking weights</a:t>
            </a:r>
          </a:p>
        </p:txBody>
      </p:sp>
      <p:pic>
        <p:nvPicPr>
          <p:cNvPr id="5" name="Content Placeholder 4">
            <a:extLst>
              <a:ext uri="{FF2B5EF4-FFF2-40B4-BE49-F238E27FC236}">
                <a16:creationId xmlns:a16="http://schemas.microsoft.com/office/drawing/2014/main" id="{B17662FA-0425-45AA-AA1D-22D74925E17A}"/>
              </a:ext>
            </a:extLst>
          </p:cNvPr>
          <p:cNvPicPr>
            <a:picLocks noGrp="1" noChangeAspect="1"/>
          </p:cNvPicPr>
          <p:nvPr>
            <p:ph idx="1"/>
          </p:nvPr>
        </p:nvPicPr>
        <p:blipFill>
          <a:blip r:embed="rId2"/>
          <a:stretch>
            <a:fillRect/>
          </a:stretch>
        </p:blipFill>
        <p:spPr>
          <a:xfrm>
            <a:off x="334734" y="1965164"/>
            <a:ext cx="11857266" cy="2513334"/>
          </a:xfrm>
        </p:spPr>
      </p:pic>
      <p:sp>
        <p:nvSpPr>
          <p:cNvPr id="6" name="TextBox 5">
            <a:extLst>
              <a:ext uri="{FF2B5EF4-FFF2-40B4-BE49-F238E27FC236}">
                <a16:creationId xmlns:a16="http://schemas.microsoft.com/office/drawing/2014/main" id="{EFD11E8B-6EEC-4A74-9B3A-2BF7D068C712}"/>
              </a:ext>
            </a:extLst>
          </p:cNvPr>
          <p:cNvSpPr txBox="1"/>
          <p:nvPr/>
        </p:nvSpPr>
        <p:spPr>
          <a:xfrm>
            <a:off x="923925" y="4752975"/>
            <a:ext cx="86772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Adjustment A means that the better the inventory condition the higher the score.</a:t>
            </a:r>
          </a:p>
          <a:p>
            <a:pPr marL="285750" indent="-285750">
              <a:buFont typeface="Arial" panose="020B0604020202020204" pitchFamily="34" charset="0"/>
              <a:buChar char="•"/>
            </a:pPr>
            <a:r>
              <a:rPr lang="en-US" dirty="0"/>
              <a:t>Adjustment C means that enhancements get more points than practice.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Planned practice effects- the more activities that are planned, the higher the ranking. Considers the number of land units with the activity but not acres.</a:t>
            </a:r>
          </a:p>
        </p:txBody>
      </p:sp>
      <p:sp>
        <p:nvSpPr>
          <p:cNvPr id="7" name="TextBox 6">
            <a:extLst>
              <a:ext uri="{FF2B5EF4-FFF2-40B4-BE49-F238E27FC236}">
                <a16:creationId xmlns:a16="http://schemas.microsoft.com/office/drawing/2014/main" id="{F2A65CB7-63BE-4574-8147-6E0A5258802E}"/>
              </a:ext>
            </a:extLst>
          </p:cNvPr>
          <p:cNvSpPr txBox="1"/>
          <p:nvPr/>
        </p:nvSpPr>
        <p:spPr>
          <a:xfrm>
            <a:off x="7537142" y="2805344"/>
            <a:ext cx="2663301" cy="435006"/>
          </a:xfrm>
          <a:prstGeom prst="rect">
            <a:avLst/>
          </a:prstGeom>
          <a:noFill/>
          <a:ln w="50800">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F26A0913-25EF-48B7-A8E5-3CC44508B439}"/>
              </a:ext>
            </a:extLst>
          </p:cNvPr>
          <p:cNvSpPr txBox="1"/>
          <p:nvPr/>
        </p:nvSpPr>
        <p:spPr>
          <a:xfrm>
            <a:off x="7537140" y="2337787"/>
            <a:ext cx="2663301" cy="435006"/>
          </a:xfrm>
          <a:prstGeom prst="rect">
            <a:avLst/>
          </a:prstGeom>
          <a:noFill/>
          <a:ln w="5080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CCA5A403-2BA8-414E-8179-CC29BD0EA268}"/>
              </a:ext>
            </a:extLst>
          </p:cNvPr>
          <p:cNvSpPr txBox="1"/>
          <p:nvPr/>
        </p:nvSpPr>
        <p:spPr>
          <a:xfrm>
            <a:off x="9104050" y="1895533"/>
            <a:ext cx="994299" cy="369332"/>
          </a:xfrm>
          <a:prstGeom prst="rect">
            <a:avLst/>
          </a:prstGeom>
          <a:solidFill>
            <a:schemeClr val="accent5">
              <a:lumMod val="40000"/>
              <a:lumOff val="60000"/>
            </a:schemeClr>
          </a:solidFill>
        </p:spPr>
        <p:txBody>
          <a:bodyPr wrap="square" rtlCol="0">
            <a:spAutoFit/>
          </a:bodyPr>
          <a:lstStyle/>
          <a:p>
            <a:r>
              <a:rPr lang="en-US" dirty="0"/>
              <a:t>NM %</a:t>
            </a:r>
          </a:p>
        </p:txBody>
      </p:sp>
    </p:spTree>
    <p:extLst>
      <p:ext uri="{BB962C8B-B14F-4D97-AF65-F5344CB8AC3E}">
        <p14:creationId xmlns:p14="http://schemas.microsoft.com/office/powerpoint/2010/main" val="263726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C5-1773-447E-84F3-9480C264AEF5}"/>
              </a:ext>
            </a:extLst>
          </p:cNvPr>
          <p:cNvSpPr>
            <a:spLocks noGrp="1"/>
          </p:cNvSpPr>
          <p:nvPr>
            <p:ph type="title"/>
          </p:nvPr>
        </p:nvSpPr>
        <p:spPr/>
        <p:txBody>
          <a:bodyPr/>
          <a:lstStyle/>
          <a:p>
            <a:r>
              <a:rPr lang="en-US" dirty="0"/>
              <a:t>Program Priorities- 180 points</a:t>
            </a:r>
          </a:p>
        </p:txBody>
      </p:sp>
      <p:sp>
        <p:nvSpPr>
          <p:cNvPr id="3" name="Content Placeholder 2">
            <a:extLst>
              <a:ext uri="{FF2B5EF4-FFF2-40B4-BE49-F238E27FC236}">
                <a16:creationId xmlns:a16="http://schemas.microsoft.com/office/drawing/2014/main" id="{11B2ED0D-D618-4766-AC97-7BD6D300663D}"/>
              </a:ext>
            </a:extLst>
          </p:cNvPr>
          <p:cNvSpPr>
            <a:spLocks noGrp="1"/>
          </p:cNvSpPr>
          <p:nvPr>
            <p:ph idx="1"/>
          </p:nvPr>
        </p:nvSpPr>
        <p:spPr>
          <a:xfrm>
            <a:off x="628650" y="1778000"/>
            <a:ext cx="10515600" cy="4351338"/>
          </a:xfrm>
        </p:spPr>
        <p:txBody>
          <a:bodyPr>
            <a:normAutofit fontScale="85000" lnSpcReduction="20000"/>
          </a:bodyPr>
          <a:lstStyle/>
          <a:p>
            <a:r>
              <a:rPr lang="en-US" dirty="0"/>
              <a:t>Will an activity be scheduled in a source water priority area? 80 points  -- </a:t>
            </a:r>
            <a:r>
              <a:rPr lang="en-US" dirty="0">
                <a:solidFill>
                  <a:srgbClr val="FF0000"/>
                </a:solidFill>
              </a:rPr>
              <a:t>few to no applications in source water areas</a:t>
            </a:r>
          </a:p>
          <a:p>
            <a:endParaRPr lang="en-US" dirty="0"/>
          </a:p>
          <a:p>
            <a:r>
              <a:rPr lang="en-US" dirty="0"/>
              <a:t>The scheduled activities will cover what percent of the operation? </a:t>
            </a:r>
          </a:p>
          <a:p>
            <a:pPr algn="l"/>
            <a:r>
              <a:rPr lang="en-US" sz="1800" b="0" i="0" u="none" strike="noStrike" baseline="0" dirty="0">
                <a:latin typeface="Arial" panose="020B0604020202020204" pitchFamily="34" charset="0"/>
              </a:rPr>
              <a:t>75% or more 100 points-  </a:t>
            </a:r>
            <a:r>
              <a:rPr lang="en-US" sz="1800" b="0" i="0" u="none" strike="noStrike" baseline="0" dirty="0">
                <a:solidFill>
                  <a:srgbClr val="FF0000"/>
                </a:solidFill>
                <a:latin typeface="Arial" panose="020B0604020202020204" pitchFamily="34" charset="0"/>
              </a:rPr>
              <a:t>change to 75 points</a:t>
            </a:r>
          </a:p>
          <a:p>
            <a:pPr algn="l"/>
            <a:r>
              <a:rPr lang="en-US" sz="1800" b="0" i="0" u="none" strike="noStrike" baseline="0" dirty="0">
                <a:latin typeface="Arial" panose="020B0604020202020204" pitchFamily="34" charset="0"/>
              </a:rPr>
              <a:t>50-74% 75 points --	</a:t>
            </a:r>
            <a:r>
              <a:rPr lang="en-US" sz="1800" b="0" i="0" u="none" strike="noStrike" baseline="0" dirty="0">
                <a:solidFill>
                  <a:srgbClr val="FF0000"/>
                </a:solidFill>
                <a:latin typeface="Arial" panose="020B0604020202020204" pitchFamily="34" charset="0"/>
              </a:rPr>
              <a:t>       change to 50 points</a:t>
            </a:r>
          </a:p>
          <a:p>
            <a:pPr algn="l"/>
            <a:r>
              <a:rPr lang="en-US" sz="1800" b="0" i="0" u="none" strike="noStrike" baseline="0" dirty="0">
                <a:latin typeface="Arial" panose="020B0604020202020204" pitchFamily="34" charset="0"/>
              </a:rPr>
              <a:t>25-49% 50  ---		</a:t>
            </a:r>
            <a:r>
              <a:rPr lang="en-US" sz="1800" b="0" i="0" u="none" strike="noStrike" baseline="0" dirty="0">
                <a:solidFill>
                  <a:srgbClr val="FF0000"/>
                </a:solidFill>
                <a:latin typeface="Arial" panose="020B0604020202020204" pitchFamily="34" charset="0"/>
              </a:rPr>
              <a:t>       change to 25 points</a:t>
            </a:r>
          </a:p>
          <a:p>
            <a:pPr algn="l"/>
            <a:r>
              <a:rPr lang="en-US" sz="1800" b="0" i="0" u="none" strike="noStrike" baseline="0" dirty="0">
                <a:latin typeface="Arial" panose="020B0604020202020204" pitchFamily="34" charset="0"/>
              </a:rPr>
              <a:t>10-24% 25 ---                    </a:t>
            </a:r>
            <a:r>
              <a:rPr lang="en-US" sz="1800" b="0" i="0" u="none" strike="noStrike" baseline="0" dirty="0">
                <a:solidFill>
                  <a:srgbClr val="FF0000"/>
                </a:solidFill>
                <a:latin typeface="Arial" panose="020B0604020202020204" pitchFamily="34" charset="0"/>
              </a:rPr>
              <a:t>change to 10 points</a:t>
            </a:r>
          </a:p>
          <a:p>
            <a:pPr algn="l"/>
            <a:r>
              <a:rPr lang="en-US" sz="1800" b="0" i="0" u="none" strike="noStrike" baseline="0" dirty="0">
                <a:latin typeface="Arial" panose="020B0604020202020204" pitchFamily="34" charset="0"/>
              </a:rPr>
              <a:t>Less than 10%, 0 points</a:t>
            </a:r>
            <a:endParaRPr lang="en-US" dirty="0"/>
          </a:p>
          <a:p>
            <a:endParaRPr lang="en-US" dirty="0"/>
          </a:p>
          <a:p>
            <a:endParaRPr lang="en-US" dirty="0"/>
          </a:p>
          <a:p>
            <a:endParaRPr lang="en-US" dirty="0"/>
          </a:p>
          <a:p>
            <a:r>
              <a:rPr lang="en-US" dirty="0"/>
              <a:t>Will a nutrient management activity be implemented for at least 3 years?</a:t>
            </a:r>
          </a:p>
          <a:p>
            <a:r>
              <a:rPr lang="en-US" dirty="0"/>
              <a:t>Will be the enhancement E528C, Contingency plan for wildlife, be implemented for at least 3 years?</a:t>
            </a:r>
          </a:p>
          <a:p>
            <a:r>
              <a:rPr lang="en-US" dirty="0"/>
              <a:t>Create category questions by ecotype- pinyon juniper, Chihuahua desert, short grass prairie?</a:t>
            </a:r>
          </a:p>
          <a:p>
            <a:r>
              <a:rPr lang="en-US" dirty="0"/>
              <a:t>Will E643B be implemented in natural drainages with erosion control structures?</a:t>
            </a:r>
          </a:p>
          <a:p>
            <a:r>
              <a:rPr lang="en-US" dirty="0"/>
              <a:t>Reduce weight to 15%?</a:t>
            </a:r>
          </a:p>
          <a:p>
            <a:endParaRPr lang="en-US" dirty="0"/>
          </a:p>
        </p:txBody>
      </p:sp>
      <p:sp>
        <p:nvSpPr>
          <p:cNvPr id="4" name="Title 1">
            <a:extLst>
              <a:ext uri="{FF2B5EF4-FFF2-40B4-BE49-F238E27FC236}">
                <a16:creationId xmlns:a16="http://schemas.microsoft.com/office/drawing/2014/main" id="{4D2C8618-E8A5-4300-9286-5124530AF17F}"/>
              </a:ext>
            </a:extLst>
          </p:cNvPr>
          <p:cNvSpPr txBox="1">
            <a:spLocks/>
          </p:cNvSpPr>
          <p:nvPr/>
        </p:nvSpPr>
        <p:spPr>
          <a:xfrm>
            <a:off x="628650" y="3867034"/>
            <a:ext cx="10515600" cy="838432"/>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a:solidFill>
                  <a:srgbClr val="89C32D"/>
                </a:solidFill>
                <a:latin typeface="+mj-lt"/>
                <a:ea typeface="+mj-ea"/>
                <a:cs typeface="+mj-cs"/>
              </a:defRPr>
            </a:lvl1pPr>
          </a:lstStyle>
          <a:p>
            <a:endParaRPr lang="en-US" dirty="0"/>
          </a:p>
          <a:p>
            <a:r>
              <a:rPr lang="en-US" dirty="0"/>
              <a:t>What to prioritize?</a:t>
            </a:r>
          </a:p>
        </p:txBody>
      </p:sp>
    </p:spTree>
    <p:extLst>
      <p:ext uri="{BB962C8B-B14F-4D97-AF65-F5344CB8AC3E}">
        <p14:creationId xmlns:p14="http://schemas.microsoft.com/office/powerpoint/2010/main" val="103916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C5-1773-447E-84F3-9480C264AEF5}"/>
              </a:ext>
            </a:extLst>
          </p:cNvPr>
          <p:cNvSpPr>
            <a:spLocks noGrp="1"/>
          </p:cNvSpPr>
          <p:nvPr>
            <p:ph type="title"/>
          </p:nvPr>
        </p:nvSpPr>
        <p:spPr>
          <a:xfrm>
            <a:off x="722791" y="1947947"/>
            <a:ext cx="10515600" cy="838432"/>
          </a:xfrm>
        </p:spPr>
        <p:txBody>
          <a:bodyPr>
            <a:normAutofit fontScale="90000"/>
          </a:bodyPr>
          <a:lstStyle/>
          <a:p>
            <a:r>
              <a:rPr lang="en-US" dirty="0">
                <a:solidFill>
                  <a:srgbClr val="139AB2"/>
                </a:solidFill>
                <a:hlinkClick r:id="rId2">
                  <a:extLst>
                    <a:ext uri="{A12FA001-AC4F-418D-AE19-62706E023703}">
                      <ahyp:hlinkClr xmlns:ahyp="http://schemas.microsoft.com/office/drawing/2018/hyperlinkcolor" val="tx"/>
                    </a:ext>
                  </a:extLst>
                </a:hlinkClick>
              </a:rPr>
              <a:t>2021 State Payment Schedules | NRCS (usda.gov)</a:t>
            </a:r>
            <a:endParaRPr lang="en-US" dirty="0"/>
          </a:p>
        </p:txBody>
      </p:sp>
      <p:sp>
        <p:nvSpPr>
          <p:cNvPr id="3" name="Content Placeholder 2">
            <a:extLst>
              <a:ext uri="{FF2B5EF4-FFF2-40B4-BE49-F238E27FC236}">
                <a16:creationId xmlns:a16="http://schemas.microsoft.com/office/drawing/2014/main" id="{11B2ED0D-D618-4766-AC97-7BD6D300663D}"/>
              </a:ext>
            </a:extLst>
          </p:cNvPr>
          <p:cNvSpPr>
            <a:spLocks noGrp="1"/>
          </p:cNvSpPr>
          <p:nvPr>
            <p:ph idx="1"/>
          </p:nvPr>
        </p:nvSpPr>
        <p:spPr>
          <a:xfrm>
            <a:off x="722791" y="3149245"/>
            <a:ext cx="10515600" cy="2175669"/>
          </a:xfrm>
        </p:spPr>
        <p:txBody>
          <a:bodyPr/>
          <a:lstStyle/>
          <a:p>
            <a:r>
              <a:rPr lang="en-US" dirty="0"/>
              <a:t>https://www.nrcs.usda.gov/wps/portal/nrcs/detailfull/national/programs/financial/?cid=nrcseprd1328426</a:t>
            </a:r>
          </a:p>
        </p:txBody>
      </p:sp>
      <p:sp>
        <p:nvSpPr>
          <p:cNvPr id="4" name="TextBox 3">
            <a:extLst>
              <a:ext uri="{FF2B5EF4-FFF2-40B4-BE49-F238E27FC236}">
                <a16:creationId xmlns:a16="http://schemas.microsoft.com/office/drawing/2014/main" id="{430FC12F-EC73-483E-BF8B-22D6B1C5497C}"/>
              </a:ext>
            </a:extLst>
          </p:cNvPr>
          <p:cNvSpPr txBox="1"/>
          <p:nvPr/>
        </p:nvSpPr>
        <p:spPr>
          <a:xfrm>
            <a:off x="722791" y="1349406"/>
            <a:ext cx="10369118" cy="1569660"/>
          </a:xfrm>
          <a:prstGeom prst="rect">
            <a:avLst/>
          </a:prstGeom>
          <a:noFill/>
        </p:spPr>
        <p:txBody>
          <a:bodyPr wrap="square" rtlCol="0">
            <a:spAutoFit/>
          </a:bodyPr>
          <a:lstStyle/>
          <a:p>
            <a:r>
              <a:rPr lang="en-US" sz="3200" b="1" dirty="0">
                <a:solidFill>
                  <a:srgbClr val="89C32D"/>
                </a:solidFill>
                <a:latin typeface="+mj-lt"/>
                <a:ea typeface="+mj-ea"/>
                <a:cs typeface="+mj-cs"/>
              </a:rPr>
              <a:t>Payments schedules and scenarios are found at</a:t>
            </a:r>
            <a:br>
              <a:rPr lang="en-US" sz="3200" b="1" dirty="0">
                <a:solidFill>
                  <a:srgbClr val="89C32D"/>
                </a:solidFill>
                <a:latin typeface="+mj-lt"/>
                <a:ea typeface="+mj-ea"/>
                <a:cs typeface="+mj-cs"/>
              </a:rPr>
            </a:br>
            <a:br>
              <a:rPr lang="en-US" sz="3200" b="1" dirty="0">
                <a:solidFill>
                  <a:srgbClr val="89C32D"/>
                </a:solidFill>
                <a:latin typeface="+mj-lt"/>
                <a:ea typeface="+mj-ea"/>
                <a:cs typeface="+mj-cs"/>
              </a:rPr>
            </a:br>
            <a:endParaRPr lang="en-US" sz="3200" b="1" dirty="0">
              <a:solidFill>
                <a:srgbClr val="89C32D"/>
              </a:solidFill>
              <a:latin typeface="+mj-lt"/>
              <a:ea typeface="+mj-ea"/>
              <a:cs typeface="+mj-cs"/>
            </a:endParaRPr>
          </a:p>
        </p:txBody>
      </p:sp>
    </p:spTree>
    <p:extLst>
      <p:ext uri="{BB962C8B-B14F-4D97-AF65-F5344CB8AC3E}">
        <p14:creationId xmlns:p14="http://schemas.microsoft.com/office/powerpoint/2010/main" val="395042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C0F-98FE-43CC-A396-E5083F5F5FA0}"/>
              </a:ext>
            </a:extLst>
          </p:cNvPr>
          <p:cNvSpPr>
            <a:spLocks noGrp="1"/>
          </p:cNvSpPr>
          <p:nvPr>
            <p:ph type="title"/>
          </p:nvPr>
        </p:nvSpPr>
        <p:spPr/>
        <p:txBody>
          <a:bodyPr>
            <a:normAutofit/>
          </a:bodyPr>
          <a:lstStyle/>
          <a:p>
            <a:r>
              <a:rPr lang="en-US" dirty="0"/>
              <a:t>Resource Priorities- 200 points</a:t>
            </a:r>
          </a:p>
        </p:txBody>
      </p:sp>
      <p:sp>
        <p:nvSpPr>
          <p:cNvPr id="5" name="Rectangle 1">
            <a:extLst>
              <a:ext uri="{FF2B5EF4-FFF2-40B4-BE49-F238E27FC236}">
                <a16:creationId xmlns:a16="http://schemas.microsoft.com/office/drawing/2014/main" id="{7054439E-8462-402B-AED2-BD6D686CB12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2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Content Placeholder 8">
            <a:extLst>
              <a:ext uri="{FF2B5EF4-FFF2-40B4-BE49-F238E27FC236}">
                <a16:creationId xmlns:a16="http://schemas.microsoft.com/office/drawing/2014/main" id="{82A6557F-089F-431F-8423-5B6E1353A684}"/>
              </a:ext>
            </a:extLst>
          </p:cNvPr>
          <p:cNvPicPr>
            <a:picLocks noGrp="1" noChangeAspect="1"/>
          </p:cNvPicPr>
          <p:nvPr>
            <p:ph idx="1"/>
          </p:nvPr>
        </p:nvPicPr>
        <p:blipFill>
          <a:blip r:embed="rId2"/>
          <a:stretch>
            <a:fillRect/>
          </a:stretch>
        </p:blipFill>
        <p:spPr>
          <a:xfrm>
            <a:off x="1166674" y="1690688"/>
            <a:ext cx="6290201" cy="4985320"/>
          </a:xfrm>
        </p:spPr>
      </p:pic>
      <p:sp>
        <p:nvSpPr>
          <p:cNvPr id="10" name="TextBox 9">
            <a:extLst>
              <a:ext uri="{FF2B5EF4-FFF2-40B4-BE49-F238E27FC236}">
                <a16:creationId xmlns:a16="http://schemas.microsoft.com/office/drawing/2014/main" id="{58130D1B-CA16-4F89-B41E-4A58AA166769}"/>
              </a:ext>
            </a:extLst>
          </p:cNvPr>
          <p:cNvSpPr txBox="1"/>
          <p:nvPr/>
        </p:nvSpPr>
        <p:spPr>
          <a:xfrm>
            <a:off x="7430610" y="2050742"/>
            <a:ext cx="4083728" cy="2585323"/>
          </a:xfrm>
          <a:prstGeom prst="rect">
            <a:avLst/>
          </a:prstGeom>
          <a:noFill/>
        </p:spPr>
        <p:txBody>
          <a:bodyPr wrap="square" rtlCol="0">
            <a:spAutoFit/>
          </a:bodyPr>
          <a:lstStyle/>
          <a:p>
            <a:r>
              <a:rPr lang="en-US" dirty="0"/>
              <a:t>Not state priorities</a:t>
            </a:r>
          </a:p>
          <a:p>
            <a:endParaRPr lang="en-US" dirty="0"/>
          </a:p>
          <a:p>
            <a:r>
              <a:rPr lang="en-US" dirty="0"/>
              <a:t>Air quality emissions</a:t>
            </a:r>
          </a:p>
          <a:p>
            <a:r>
              <a:rPr lang="en-US" dirty="0"/>
              <a:t>Aquatic habitat</a:t>
            </a:r>
          </a:p>
          <a:p>
            <a:r>
              <a:rPr lang="en-US" dirty="0"/>
              <a:t>Field pesticide loss</a:t>
            </a:r>
          </a:p>
          <a:p>
            <a:r>
              <a:rPr lang="en-US" dirty="0"/>
              <a:t>Salt losses to water</a:t>
            </a:r>
          </a:p>
          <a:p>
            <a:r>
              <a:rPr lang="en-US" dirty="0"/>
              <a:t>Storage and handling of pollutants</a:t>
            </a:r>
          </a:p>
          <a:p>
            <a:r>
              <a:rPr lang="en-US" dirty="0"/>
              <a:t>Weather resilience</a:t>
            </a:r>
          </a:p>
          <a:p>
            <a:endParaRPr lang="en-US" dirty="0"/>
          </a:p>
        </p:txBody>
      </p:sp>
      <p:sp>
        <p:nvSpPr>
          <p:cNvPr id="11" name="Content Placeholder 2">
            <a:extLst>
              <a:ext uri="{FF2B5EF4-FFF2-40B4-BE49-F238E27FC236}">
                <a16:creationId xmlns:a16="http://schemas.microsoft.com/office/drawing/2014/main" id="{C8C4788E-44B9-4158-A649-6A8AAF839C87}"/>
              </a:ext>
            </a:extLst>
          </p:cNvPr>
          <p:cNvSpPr txBox="1">
            <a:spLocks/>
          </p:cNvSpPr>
          <p:nvPr/>
        </p:nvSpPr>
        <p:spPr>
          <a:xfrm>
            <a:off x="7430610" y="4610188"/>
            <a:ext cx="4435136" cy="83843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FF0000"/>
                </a:solidFill>
              </a:rPr>
              <a:t>Give priority to certain resource concerns over others?</a:t>
            </a:r>
          </a:p>
          <a:p>
            <a:endParaRPr lang="en-US" dirty="0"/>
          </a:p>
        </p:txBody>
      </p:sp>
    </p:spTree>
    <p:extLst>
      <p:ext uri="{BB962C8B-B14F-4D97-AF65-F5344CB8AC3E}">
        <p14:creationId xmlns:p14="http://schemas.microsoft.com/office/powerpoint/2010/main" val="49132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C5-1773-447E-84F3-9480C264AEF5}"/>
              </a:ext>
            </a:extLst>
          </p:cNvPr>
          <p:cNvSpPr>
            <a:spLocks noGrp="1"/>
          </p:cNvSpPr>
          <p:nvPr>
            <p:ph type="title"/>
          </p:nvPr>
        </p:nvSpPr>
        <p:spPr/>
        <p:txBody>
          <a:bodyPr/>
          <a:lstStyle/>
          <a:p>
            <a:r>
              <a:rPr lang="en-US" dirty="0"/>
              <a:t>More years of implementation</a:t>
            </a:r>
          </a:p>
        </p:txBody>
      </p:sp>
      <p:sp>
        <p:nvSpPr>
          <p:cNvPr id="3" name="Content Placeholder 2">
            <a:extLst>
              <a:ext uri="{FF2B5EF4-FFF2-40B4-BE49-F238E27FC236}">
                <a16:creationId xmlns:a16="http://schemas.microsoft.com/office/drawing/2014/main" id="{11B2ED0D-D618-4766-AC97-7BD6D300663D}"/>
              </a:ext>
            </a:extLst>
          </p:cNvPr>
          <p:cNvSpPr>
            <a:spLocks noGrp="1"/>
          </p:cNvSpPr>
          <p:nvPr>
            <p:ph idx="1"/>
          </p:nvPr>
        </p:nvSpPr>
        <p:spPr>
          <a:xfrm>
            <a:off x="838199" y="1825625"/>
            <a:ext cx="10818181" cy="4351338"/>
          </a:xfrm>
        </p:spPr>
        <p:txBody>
          <a:bodyPr/>
          <a:lstStyle/>
          <a:p>
            <a:r>
              <a:rPr lang="en-US" dirty="0"/>
              <a:t>The priority activity for rangeland is Prescribed Grazing (528), </a:t>
            </a:r>
          </a:p>
          <a:p>
            <a:r>
              <a:rPr lang="en-US" dirty="0"/>
              <a:t>cropland is Cover Crop (340), No-till (329), Reduced tillage (345); and </a:t>
            </a:r>
          </a:p>
          <a:p>
            <a:r>
              <a:rPr lang="en-US" dirty="0"/>
              <a:t>pasture is Prescribed Grazing (528) and Forage Harvest Management (511). </a:t>
            </a:r>
          </a:p>
          <a:p>
            <a:r>
              <a:rPr lang="en-US" dirty="0"/>
              <a:t>For all land uses Integrated Pest Management Conservation System (595) is a priority activity.</a:t>
            </a:r>
          </a:p>
          <a:p>
            <a:pPr algn="l"/>
            <a:r>
              <a:rPr lang="en-US" sz="1800" b="0" i="0" u="none" strike="noStrike" baseline="0" dirty="0">
                <a:latin typeface="Arial" panose="020B0604020202020204" pitchFamily="34" charset="0"/>
              </a:rPr>
              <a:t>For 3 or more years, can be different enhancements of the same practice,   70 points</a:t>
            </a:r>
          </a:p>
          <a:p>
            <a:pPr algn="l"/>
            <a:r>
              <a:rPr lang="en-US" sz="1800" b="0" i="0" u="none" strike="noStrike" baseline="0" dirty="0">
                <a:latin typeface="Arial" panose="020B0604020202020204" pitchFamily="34" charset="0"/>
              </a:rPr>
              <a:t>For 2 years, can be different enhancements of the same practice, 50</a:t>
            </a:r>
          </a:p>
          <a:p>
            <a:pPr algn="l"/>
            <a:r>
              <a:rPr lang="en-US" sz="1800" b="0" i="0" u="none" strike="noStrike" baseline="0" dirty="0">
                <a:latin typeface="Arial" panose="020B0604020202020204" pitchFamily="34" charset="0"/>
              </a:rPr>
              <a:t>One year, 25</a:t>
            </a:r>
          </a:p>
          <a:p>
            <a:pPr algn="l"/>
            <a:r>
              <a:rPr lang="en-US" sz="1800" b="0" i="0" u="none" strike="noStrike" baseline="0" dirty="0">
                <a:latin typeface="Arial" panose="020B0604020202020204" pitchFamily="34" charset="0"/>
              </a:rPr>
              <a:t>None planned 0</a:t>
            </a:r>
            <a:endParaRPr lang="en-US" dirty="0"/>
          </a:p>
          <a:p>
            <a:r>
              <a:rPr lang="en-US" dirty="0">
                <a:solidFill>
                  <a:srgbClr val="FF0000"/>
                </a:solidFill>
              </a:rPr>
              <a:t>Add Conservation Crop Rotation (328) for cropland?</a:t>
            </a:r>
          </a:p>
          <a:p>
            <a:r>
              <a:rPr lang="en-US" dirty="0">
                <a:solidFill>
                  <a:srgbClr val="FF0000"/>
                </a:solidFill>
              </a:rPr>
              <a:t>Prioritize a certain enhancement?</a:t>
            </a:r>
          </a:p>
          <a:p>
            <a:endParaRPr lang="en-US" dirty="0">
              <a:solidFill>
                <a:srgbClr val="FF0000"/>
              </a:solidFill>
            </a:endParaRPr>
          </a:p>
        </p:txBody>
      </p:sp>
    </p:spTree>
    <p:extLst>
      <p:ext uri="{BB962C8B-B14F-4D97-AF65-F5344CB8AC3E}">
        <p14:creationId xmlns:p14="http://schemas.microsoft.com/office/powerpoint/2010/main" val="260846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CC72-5795-474E-A559-48EAA813697A}"/>
              </a:ext>
            </a:extLst>
          </p:cNvPr>
          <p:cNvSpPr>
            <a:spLocks noGrp="1"/>
          </p:cNvSpPr>
          <p:nvPr>
            <p:ph type="title"/>
          </p:nvPr>
        </p:nvSpPr>
        <p:spPr/>
        <p:txBody>
          <a:bodyPr/>
          <a:lstStyle/>
          <a:p>
            <a:r>
              <a:rPr lang="en-US" dirty="0"/>
              <a:t>Wildlife resource priorities</a:t>
            </a:r>
          </a:p>
        </p:txBody>
      </p:sp>
      <p:sp>
        <p:nvSpPr>
          <p:cNvPr id="3" name="Content Placeholder 2">
            <a:extLst>
              <a:ext uri="{FF2B5EF4-FFF2-40B4-BE49-F238E27FC236}">
                <a16:creationId xmlns:a16="http://schemas.microsoft.com/office/drawing/2014/main" id="{DD9F83F4-88E3-4D38-9DFC-8B79BE15BEF3}"/>
              </a:ext>
            </a:extLst>
          </p:cNvPr>
          <p:cNvSpPr>
            <a:spLocks noGrp="1"/>
          </p:cNvSpPr>
          <p:nvPr>
            <p:ph idx="1"/>
          </p:nvPr>
        </p:nvSpPr>
        <p:spPr/>
        <p:txBody>
          <a:bodyPr/>
          <a:lstStyle/>
          <a:p>
            <a:pPr marL="342900" indent="-342900">
              <a:buFontTx/>
              <a:buChar char="-"/>
            </a:pPr>
            <a:r>
              <a:rPr lang="en-US" dirty="0"/>
              <a:t>Wildlife friendly fence</a:t>
            </a:r>
          </a:p>
          <a:p>
            <a:pPr marL="342900" indent="-342900">
              <a:buFontTx/>
              <a:buChar char="-"/>
            </a:pPr>
            <a:r>
              <a:rPr lang="en-US" dirty="0"/>
              <a:t>Escape ramps in watering facilities</a:t>
            </a:r>
          </a:p>
          <a:p>
            <a:pPr marL="342900" indent="-342900">
              <a:buFontTx/>
              <a:buChar char="-"/>
            </a:pPr>
            <a:r>
              <a:rPr lang="en-US" dirty="0"/>
              <a:t>Pollinator habitat</a:t>
            </a:r>
          </a:p>
          <a:p>
            <a:pPr marL="342900" indent="-342900">
              <a:buFontTx/>
              <a:buChar char="-"/>
            </a:pPr>
            <a:r>
              <a:rPr lang="en-US" dirty="0"/>
              <a:t>Wildlife habitat- </a:t>
            </a:r>
            <a:r>
              <a:rPr lang="en-US" dirty="0">
                <a:solidFill>
                  <a:srgbClr val="FF0000"/>
                </a:solidFill>
              </a:rPr>
              <a:t>add specific question? Improve habitat for turkey by? Improve habitat for ground nesting birds by?</a:t>
            </a:r>
          </a:p>
        </p:txBody>
      </p:sp>
    </p:spTree>
    <p:extLst>
      <p:ext uri="{BB962C8B-B14F-4D97-AF65-F5344CB8AC3E}">
        <p14:creationId xmlns:p14="http://schemas.microsoft.com/office/powerpoint/2010/main" val="195543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C4DD-9C5F-470E-8DD7-A0ED8B3E403D}"/>
              </a:ext>
            </a:extLst>
          </p:cNvPr>
          <p:cNvSpPr>
            <a:spLocks noGrp="1"/>
          </p:cNvSpPr>
          <p:nvPr>
            <p:ph type="title"/>
          </p:nvPr>
        </p:nvSpPr>
        <p:spPr/>
        <p:txBody>
          <a:bodyPr/>
          <a:lstStyle/>
          <a:p>
            <a:r>
              <a:rPr lang="en-US" dirty="0"/>
              <a:t>Soil Health</a:t>
            </a:r>
          </a:p>
        </p:txBody>
      </p:sp>
      <p:sp>
        <p:nvSpPr>
          <p:cNvPr id="5" name="Content Placeholder 4">
            <a:extLst>
              <a:ext uri="{FF2B5EF4-FFF2-40B4-BE49-F238E27FC236}">
                <a16:creationId xmlns:a16="http://schemas.microsoft.com/office/drawing/2014/main" id="{FC9C4B6F-4D8A-4A58-9103-9CC3EA45EE51}"/>
              </a:ext>
            </a:extLst>
          </p:cNvPr>
          <p:cNvSpPr>
            <a:spLocks noGrp="1"/>
          </p:cNvSpPr>
          <p:nvPr>
            <p:ph idx="1"/>
          </p:nvPr>
        </p:nvSpPr>
        <p:spPr/>
        <p:txBody>
          <a:bodyPr/>
          <a:lstStyle/>
          <a:p>
            <a:r>
              <a:rPr lang="en-US" dirty="0"/>
              <a:t>Multi-species cover crop mix.</a:t>
            </a:r>
          </a:p>
          <a:p>
            <a:r>
              <a:rPr lang="en-US" dirty="0"/>
              <a:t>Priority activities such as conservation crop rotation and grazing management.</a:t>
            </a:r>
          </a:p>
          <a:p>
            <a:endParaRPr lang="en-US" dirty="0"/>
          </a:p>
          <a:p>
            <a:r>
              <a:rPr lang="en-US" dirty="0">
                <a:solidFill>
                  <a:srgbClr val="FF0000"/>
                </a:solidFill>
              </a:rPr>
              <a:t>Add a question about certain strategies such as beetle banks, using compost as mulch, biochar?</a:t>
            </a:r>
            <a:endParaRPr lang="en-US" dirty="0"/>
          </a:p>
          <a:p>
            <a:endParaRPr lang="en-US" dirty="0"/>
          </a:p>
        </p:txBody>
      </p:sp>
      <p:pic>
        <p:nvPicPr>
          <p:cNvPr id="3" name="Picture 2">
            <a:extLst>
              <a:ext uri="{FF2B5EF4-FFF2-40B4-BE49-F238E27FC236}">
                <a16:creationId xmlns:a16="http://schemas.microsoft.com/office/drawing/2014/main" id="{360FE62C-5ECC-42B8-B0FE-8A7024D0693A}"/>
              </a:ext>
            </a:extLst>
          </p:cNvPr>
          <p:cNvPicPr>
            <a:picLocks noChangeAspect="1"/>
          </p:cNvPicPr>
          <p:nvPr/>
        </p:nvPicPr>
        <p:blipFill>
          <a:blip r:embed="rId2"/>
          <a:stretch>
            <a:fillRect/>
          </a:stretch>
        </p:blipFill>
        <p:spPr>
          <a:xfrm>
            <a:off x="1412171" y="4001294"/>
            <a:ext cx="3993226" cy="2115495"/>
          </a:xfrm>
          <a:prstGeom prst="rect">
            <a:avLst/>
          </a:prstGeom>
        </p:spPr>
      </p:pic>
      <p:sp>
        <p:nvSpPr>
          <p:cNvPr id="6" name="TextBox 5">
            <a:extLst>
              <a:ext uri="{FF2B5EF4-FFF2-40B4-BE49-F238E27FC236}">
                <a16:creationId xmlns:a16="http://schemas.microsoft.com/office/drawing/2014/main" id="{866BE0A3-E53D-4819-B70C-DD1427464B37}"/>
              </a:ext>
            </a:extLst>
          </p:cNvPr>
          <p:cNvSpPr txBox="1"/>
          <p:nvPr/>
        </p:nvSpPr>
        <p:spPr>
          <a:xfrm>
            <a:off x="5374433" y="5790255"/>
            <a:ext cx="4114800" cy="646331"/>
          </a:xfrm>
          <a:prstGeom prst="rect">
            <a:avLst/>
          </a:prstGeom>
          <a:noFill/>
        </p:spPr>
        <p:txBody>
          <a:bodyPr wrap="square" rtlCol="0">
            <a:spAutoFit/>
          </a:bodyPr>
          <a:lstStyle/>
          <a:p>
            <a:r>
              <a:rPr lang="en-US">
                <a:hlinkClick r:id="rId3"/>
              </a:rPr>
              <a:t>Habitat Highlight: Beetle Banks | Bee Better Certified™</a:t>
            </a:r>
            <a:endParaRPr lang="en-US" dirty="0"/>
          </a:p>
        </p:txBody>
      </p:sp>
    </p:spTree>
    <p:extLst>
      <p:ext uri="{BB962C8B-B14F-4D97-AF65-F5344CB8AC3E}">
        <p14:creationId xmlns:p14="http://schemas.microsoft.com/office/powerpoint/2010/main" val="395626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4589-80B8-4BFA-994F-B962B1F975CF}"/>
              </a:ext>
            </a:extLst>
          </p:cNvPr>
          <p:cNvSpPr>
            <a:spLocks noGrp="1"/>
          </p:cNvSpPr>
          <p:nvPr>
            <p:ph type="title"/>
          </p:nvPr>
        </p:nvSpPr>
        <p:spPr>
          <a:xfrm>
            <a:off x="905521" y="2493661"/>
            <a:ext cx="6152225" cy="2417326"/>
          </a:xfrm>
        </p:spPr>
        <p:txBody>
          <a:bodyPr>
            <a:normAutofit fontScale="90000"/>
          </a:bodyPr>
          <a:lstStyle/>
          <a:p>
            <a:r>
              <a:rPr lang="en-US" sz="4400" dirty="0"/>
              <a:t>ACEP- Agricultural Conservation Easement Program</a:t>
            </a:r>
            <a:br>
              <a:rPr lang="en-US" sz="4400" dirty="0"/>
            </a:br>
            <a:br>
              <a:rPr lang="en-US" sz="4400" dirty="0"/>
            </a:br>
            <a:endParaRPr lang="en-US" sz="2700" dirty="0"/>
          </a:p>
        </p:txBody>
      </p:sp>
    </p:spTree>
    <p:extLst>
      <p:ext uri="{BB962C8B-B14F-4D97-AF65-F5344CB8AC3E}">
        <p14:creationId xmlns:p14="http://schemas.microsoft.com/office/powerpoint/2010/main" val="333422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A9FCFA-176A-4231-8972-E9D1E68EEE21}"/>
              </a:ext>
            </a:extLst>
          </p:cNvPr>
          <p:cNvSpPr/>
          <p:nvPr/>
        </p:nvSpPr>
        <p:spPr>
          <a:xfrm>
            <a:off x="9377820" y="1427968"/>
            <a:ext cx="1114817" cy="489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a:endParaRPr>
          </a:p>
        </p:txBody>
      </p:sp>
      <p:sp>
        <p:nvSpPr>
          <p:cNvPr id="2" name="Title 1">
            <a:extLst>
              <a:ext uri="{FF2B5EF4-FFF2-40B4-BE49-F238E27FC236}">
                <a16:creationId xmlns:a16="http://schemas.microsoft.com/office/drawing/2014/main" id="{4A8B733D-C5AF-48FB-A9A6-5C8A92E7C59B}"/>
              </a:ext>
            </a:extLst>
          </p:cNvPr>
          <p:cNvSpPr>
            <a:spLocks noGrp="1"/>
          </p:cNvSpPr>
          <p:nvPr>
            <p:ph type="title"/>
          </p:nvPr>
        </p:nvSpPr>
        <p:spPr>
          <a:xfrm>
            <a:off x="332827" y="652019"/>
            <a:ext cx="8804953" cy="838432"/>
          </a:xfrm>
        </p:spPr>
        <p:txBody>
          <a:bodyPr>
            <a:normAutofit/>
          </a:bodyPr>
          <a:lstStyle/>
          <a:p>
            <a:r>
              <a:rPr lang="en-US" sz="3600" dirty="0"/>
              <a:t>ALE- Agricultural Land Easement</a:t>
            </a:r>
            <a:endParaRPr lang="en-US" b="1" dirty="0">
              <a:solidFill>
                <a:srgbClr val="0C6C5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27F47D-97DD-4213-ACCA-C1C17E8B979A}"/>
              </a:ext>
            </a:extLst>
          </p:cNvPr>
          <p:cNvSpPr>
            <a:spLocks noGrp="1"/>
          </p:cNvSpPr>
          <p:nvPr>
            <p:ph idx="1"/>
          </p:nvPr>
        </p:nvSpPr>
        <p:spPr>
          <a:xfrm>
            <a:off x="1379768" y="1490451"/>
            <a:ext cx="8705589" cy="4582274"/>
          </a:xfrm>
        </p:spPr>
        <p:txBody>
          <a:bodyPr>
            <a:normAutofit/>
          </a:bodyPr>
          <a:lstStyle/>
          <a:p>
            <a:r>
              <a:rPr lang="en-US" sz="2400" dirty="0">
                <a:solidFill>
                  <a:srgbClr val="0741A3"/>
                </a:solidFill>
                <a:latin typeface="Arial" panose="020B0604020202020204" pitchFamily="34" charset="0"/>
                <a:cs typeface="Arial" panose="020B0604020202020204" pitchFamily="34" charset="0"/>
              </a:rPr>
              <a:t>Maintain priority for crop and pasture lands </a:t>
            </a:r>
          </a:p>
          <a:p>
            <a:pPr marL="800100" lvl="1" indent="-342900"/>
            <a:r>
              <a:rPr lang="en-US" sz="2200" dirty="0">
                <a:latin typeface="Arial" panose="020B0604020202020204" pitchFamily="34" charset="0"/>
                <a:cs typeface="Arial" panose="020B0604020202020204" pitchFamily="34" charset="0"/>
              </a:rPr>
              <a:t>In Valencia county</a:t>
            </a:r>
          </a:p>
          <a:p>
            <a:pPr marL="800100" lvl="1" indent="-342900"/>
            <a:r>
              <a:rPr lang="en-US" sz="2200" dirty="0">
                <a:latin typeface="Arial" panose="020B0604020202020204" pitchFamily="34" charset="0"/>
                <a:cs typeface="Arial" panose="020B0604020202020204" pitchFamily="34" charset="0"/>
              </a:rPr>
              <a:t>Prime soils or soils of state importance</a:t>
            </a:r>
          </a:p>
          <a:p>
            <a:pPr marL="800100" lvl="1" indent="-342900"/>
            <a:r>
              <a:rPr lang="en-US" sz="2200" dirty="0">
                <a:latin typeface="Arial" panose="020B0604020202020204" pitchFamily="34" charset="0"/>
                <a:cs typeface="Arial" panose="020B0604020202020204" pitchFamily="34" charset="0"/>
              </a:rPr>
              <a:t>Close to Rio Grande, Pecos, Gila, San Juan River</a:t>
            </a:r>
          </a:p>
          <a:p>
            <a:pPr marL="800100" lvl="1" indent="-342900"/>
            <a:endParaRPr lang="en-US" sz="2200" dirty="0">
              <a:latin typeface="Arial" panose="020B0604020202020204" pitchFamily="34" charset="0"/>
              <a:cs typeface="Arial" panose="020B0604020202020204" pitchFamily="34" charset="0"/>
            </a:endParaRPr>
          </a:p>
          <a:p>
            <a:pPr marL="800100" lvl="1" indent="-342900"/>
            <a:endParaRPr lang="en-US" sz="2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B2DB696-CB02-43FD-A998-BBA873AA9EEE}"/>
              </a:ext>
            </a:extLst>
          </p:cNvPr>
          <p:cNvPicPr>
            <a:picLocks noChangeAspect="1"/>
          </p:cNvPicPr>
          <p:nvPr/>
        </p:nvPicPr>
        <p:blipFill>
          <a:blip r:embed="rId3"/>
          <a:stretch>
            <a:fillRect/>
          </a:stretch>
        </p:blipFill>
        <p:spPr>
          <a:xfrm>
            <a:off x="9388760" y="191437"/>
            <a:ext cx="2817594" cy="6666563"/>
          </a:xfrm>
          <a:prstGeom prst="rect">
            <a:avLst/>
          </a:prstGeom>
        </p:spPr>
      </p:pic>
      <p:pic>
        <p:nvPicPr>
          <p:cNvPr id="8" name="Picture 7">
            <a:extLst>
              <a:ext uri="{FF2B5EF4-FFF2-40B4-BE49-F238E27FC236}">
                <a16:creationId xmlns:a16="http://schemas.microsoft.com/office/drawing/2014/main" id="{BB077FCD-6EF3-4BFF-B371-280037CF3FB9}"/>
              </a:ext>
            </a:extLst>
          </p:cNvPr>
          <p:cNvPicPr>
            <a:picLocks noChangeAspect="1"/>
          </p:cNvPicPr>
          <p:nvPr/>
        </p:nvPicPr>
        <p:blipFill>
          <a:blip r:embed="rId4"/>
          <a:stretch>
            <a:fillRect/>
          </a:stretch>
        </p:blipFill>
        <p:spPr>
          <a:xfrm>
            <a:off x="1973052" y="3255357"/>
            <a:ext cx="5524501" cy="3429000"/>
          </a:xfrm>
          <a:prstGeom prst="rect">
            <a:avLst/>
          </a:prstGeom>
        </p:spPr>
      </p:pic>
    </p:spTree>
    <p:extLst>
      <p:ext uri="{BB962C8B-B14F-4D97-AF65-F5344CB8AC3E}">
        <p14:creationId xmlns:p14="http://schemas.microsoft.com/office/powerpoint/2010/main" val="90235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A9FCFA-176A-4231-8972-E9D1E68EEE21}"/>
              </a:ext>
            </a:extLst>
          </p:cNvPr>
          <p:cNvSpPr/>
          <p:nvPr/>
        </p:nvSpPr>
        <p:spPr>
          <a:xfrm>
            <a:off x="9377820" y="1427968"/>
            <a:ext cx="1114817" cy="489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A8B733D-C5AF-48FB-A9A6-5C8A92E7C59B}"/>
              </a:ext>
            </a:extLst>
          </p:cNvPr>
          <p:cNvSpPr>
            <a:spLocks noGrp="1"/>
          </p:cNvSpPr>
          <p:nvPr>
            <p:ph type="title"/>
          </p:nvPr>
        </p:nvSpPr>
        <p:spPr>
          <a:xfrm>
            <a:off x="332827" y="652019"/>
            <a:ext cx="8804953" cy="838432"/>
          </a:xfrm>
        </p:spPr>
        <p:txBody>
          <a:bodyPr>
            <a:normAutofit/>
          </a:bodyPr>
          <a:lstStyle/>
          <a:p>
            <a:r>
              <a:rPr lang="en-US" sz="3600" dirty="0"/>
              <a:t>ALE- Agricultural Land Easement</a:t>
            </a:r>
            <a:endParaRPr lang="en-US" b="1" dirty="0">
              <a:solidFill>
                <a:srgbClr val="0C6C5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27F47D-97DD-4213-ACCA-C1C17E8B979A}"/>
              </a:ext>
            </a:extLst>
          </p:cNvPr>
          <p:cNvSpPr>
            <a:spLocks noGrp="1"/>
          </p:cNvSpPr>
          <p:nvPr>
            <p:ph idx="1"/>
          </p:nvPr>
        </p:nvSpPr>
        <p:spPr>
          <a:xfrm>
            <a:off x="658289" y="1490451"/>
            <a:ext cx="8705589" cy="4582274"/>
          </a:xfrm>
        </p:spPr>
        <p:txBody>
          <a:bodyPr>
            <a:normAutofit/>
          </a:bodyPr>
          <a:lstStyle/>
          <a:p>
            <a:r>
              <a:rPr lang="en-US" sz="2400" dirty="0">
                <a:solidFill>
                  <a:srgbClr val="0741A3"/>
                </a:solidFill>
                <a:latin typeface="Arial" panose="020B0604020202020204" pitchFamily="34" charset="0"/>
                <a:cs typeface="Arial" panose="020B0604020202020204" pitchFamily="34" charset="0"/>
              </a:rPr>
              <a:t>Grasslands of special significance</a:t>
            </a:r>
          </a:p>
          <a:p>
            <a:pPr marL="800100" lvl="1" indent="-342900"/>
            <a:r>
              <a:rPr lang="en-US" sz="2200" dirty="0">
                <a:latin typeface="Arial" panose="020B0604020202020204" pitchFamily="34" charset="0"/>
                <a:cs typeface="Arial" panose="020B0604020202020204" pitchFamily="34" charset="0"/>
              </a:rPr>
              <a:t>Contain riparian habitat or perennial stream  -  </a:t>
            </a:r>
            <a:r>
              <a:rPr lang="en-US" sz="2200" dirty="0">
                <a:solidFill>
                  <a:srgbClr val="FF0000"/>
                </a:solidFill>
                <a:latin typeface="Arial" panose="020B0604020202020204" pitchFamily="34" charset="0"/>
                <a:cs typeface="Arial" panose="020B0604020202020204" pitchFamily="34" charset="0"/>
              </a:rPr>
              <a:t>add wetland</a:t>
            </a:r>
          </a:p>
          <a:p>
            <a:pPr marL="800100" lvl="1" indent="-342900"/>
            <a:r>
              <a:rPr lang="en-US" sz="2200" dirty="0">
                <a:latin typeface="Arial" panose="020B0604020202020204" pitchFamily="34" charset="0"/>
                <a:cs typeface="Arial" panose="020B0604020202020204" pitchFamily="34" charset="0"/>
              </a:rPr>
              <a:t>Close Rio Grande, Pecos, Gila, San Juan River</a:t>
            </a:r>
          </a:p>
          <a:p>
            <a:pPr marL="800100" lvl="1" indent="-342900"/>
            <a:endParaRPr lang="en-US" sz="2200" dirty="0">
              <a:latin typeface="Arial" panose="020B0604020202020204" pitchFamily="34" charset="0"/>
              <a:cs typeface="Arial" panose="020B0604020202020204" pitchFamily="34" charset="0"/>
            </a:endParaRPr>
          </a:p>
          <a:p>
            <a:pPr marL="800100" lvl="1" indent="-342900"/>
            <a:r>
              <a:rPr lang="en-US" sz="2200" dirty="0">
                <a:latin typeface="Arial" panose="020B0604020202020204" pitchFamily="34" charset="0"/>
                <a:cs typeface="Arial" panose="020B0604020202020204" pitchFamily="34" charset="0"/>
              </a:rPr>
              <a:t>Are there areas in the state where threat of development is high?</a:t>
            </a:r>
          </a:p>
          <a:p>
            <a:pPr marL="800100" lvl="1" indent="-342900"/>
            <a:r>
              <a:rPr lang="en-US" sz="2200" dirty="0">
                <a:latin typeface="Arial" panose="020B0604020202020204" pitchFamily="34" charset="0"/>
                <a:cs typeface="Arial" panose="020B0604020202020204" pitchFamily="34" charset="0"/>
              </a:rPr>
              <a:t>Are there grasslands that provide higher level of wildlife or ecological values than others? </a:t>
            </a:r>
          </a:p>
          <a:p>
            <a:pPr marL="800100" lvl="1" indent="-342900"/>
            <a:endParaRPr lang="en-US" sz="2200" dirty="0">
              <a:latin typeface="Arial" panose="020B0604020202020204" pitchFamily="34" charset="0"/>
              <a:cs typeface="Arial" panose="020B0604020202020204" pitchFamily="34" charset="0"/>
            </a:endParaRPr>
          </a:p>
          <a:p>
            <a:pPr marL="800100" lvl="1" indent="-342900"/>
            <a:endParaRPr lang="en-US" sz="2200" dirty="0">
              <a:latin typeface="Arial" panose="020B0604020202020204" pitchFamily="34" charset="0"/>
              <a:cs typeface="Arial" panose="020B0604020202020204" pitchFamily="34" charset="0"/>
            </a:endParaRPr>
          </a:p>
          <a:p>
            <a:pPr marL="800100" lvl="1" indent="-342900"/>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58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4016-FF7F-42AA-B2BE-A617FC4E1DED}"/>
              </a:ext>
            </a:extLst>
          </p:cNvPr>
          <p:cNvSpPr>
            <a:spLocks noGrp="1"/>
          </p:cNvSpPr>
          <p:nvPr>
            <p:ph type="title"/>
          </p:nvPr>
        </p:nvSpPr>
        <p:spPr/>
        <p:txBody>
          <a:bodyPr>
            <a:normAutofit/>
          </a:bodyPr>
          <a:lstStyle/>
          <a:p>
            <a:r>
              <a:rPr lang="en-US" dirty="0"/>
              <a:t>Distance from rivers, change for cropland</a:t>
            </a:r>
          </a:p>
        </p:txBody>
      </p:sp>
      <p:sp>
        <p:nvSpPr>
          <p:cNvPr id="3" name="Content Placeholder 2">
            <a:extLst>
              <a:ext uri="{FF2B5EF4-FFF2-40B4-BE49-F238E27FC236}">
                <a16:creationId xmlns:a16="http://schemas.microsoft.com/office/drawing/2014/main" id="{760E396E-7876-40AC-8ECC-467BE96BDB1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How to decide between low ranked cropland and higher ranked GSS application?</a:t>
            </a:r>
          </a:p>
          <a:p>
            <a:r>
              <a:rPr lang="en-US" dirty="0"/>
              <a:t>If an application for cropland gets zero points for distance to river but GSS gets high points?</a:t>
            </a:r>
          </a:p>
        </p:txBody>
      </p:sp>
      <p:pic>
        <p:nvPicPr>
          <p:cNvPr id="5" name="Picture 4">
            <a:extLst>
              <a:ext uri="{FF2B5EF4-FFF2-40B4-BE49-F238E27FC236}">
                <a16:creationId xmlns:a16="http://schemas.microsoft.com/office/drawing/2014/main" id="{7F1C2DF0-88E0-469B-A5DC-6DAA7D4D9D23}"/>
              </a:ext>
            </a:extLst>
          </p:cNvPr>
          <p:cNvPicPr>
            <a:picLocks noChangeAspect="1"/>
          </p:cNvPicPr>
          <p:nvPr/>
        </p:nvPicPr>
        <p:blipFill>
          <a:blip r:embed="rId2"/>
          <a:stretch>
            <a:fillRect/>
          </a:stretch>
        </p:blipFill>
        <p:spPr>
          <a:xfrm>
            <a:off x="1295236" y="1825625"/>
            <a:ext cx="5570703" cy="2141406"/>
          </a:xfrm>
          <a:prstGeom prst="rect">
            <a:avLst/>
          </a:prstGeom>
        </p:spPr>
      </p:pic>
      <p:sp>
        <p:nvSpPr>
          <p:cNvPr id="6" name="TextBox 5">
            <a:extLst>
              <a:ext uri="{FF2B5EF4-FFF2-40B4-BE49-F238E27FC236}">
                <a16:creationId xmlns:a16="http://schemas.microsoft.com/office/drawing/2014/main" id="{E5DDFBB3-3DEC-465D-9A12-5ED067F78985}"/>
              </a:ext>
            </a:extLst>
          </p:cNvPr>
          <p:cNvSpPr txBox="1"/>
          <p:nvPr/>
        </p:nvSpPr>
        <p:spPr>
          <a:xfrm>
            <a:off x="7277878" y="1922106"/>
            <a:ext cx="4075922" cy="1477328"/>
          </a:xfrm>
          <a:prstGeom prst="rect">
            <a:avLst/>
          </a:prstGeom>
          <a:noFill/>
        </p:spPr>
        <p:txBody>
          <a:bodyPr wrap="square" rtlCol="0">
            <a:spAutoFit/>
          </a:bodyPr>
          <a:lstStyle/>
          <a:p>
            <a:r>
              <a:rPr lang="en-US" dirty="0">
                <a:solidFill>
                  <a:srgbClr val="FF0000"/>
                </a:solidFill>
              </a:rPr>
              <a:t>Up to half mile away</a:t>
            </a:r>
          </a:p>
          <a:p>
            <a:r>
              <a:rPr lang="en-US" dirty="0">
                <a:solidFill>
                  <a:srgbClr val="FF0000"/>
                </a:solidFill>
              </a:rPr>
              <a:t>One-half to 1 mile away</a:t>
            </a:r>
          </a:p>
          <a:p>
            <a:r>
              <a:rPr lang="en-US" dirty="0">
                <a:solidFill>
                  <a:srgbClr val="FF0000"/>
                </a:solidFill>
              </a:rPr>
              <a:t>More than 1 and up to 2 miles away</a:t>
            </a:r>
          </a:p>
          <a:p>
            <a:r>
              <a:rPr lang="en-US" dirty="0">
                <a:solidFill>
                  <a:srgbClr val="FF0000"/>
                </a:solidFill>
              </a:rPr>
              <a:t>More than 2 and up to 3 miles away</a:t>
            </a:r>
          </a:p>
          <a:p>
            <a:endParaRPr lang="en-US" dirty="0"/>
          </a:p>
        </p:txBody>
      </p:sp>
    </p:spTree>
    <p:extLst>
      <p:ext uri="{BB962C8B-B14F-4D97-AF65-F5344CB8AC3E}">
        <p14:creationId xmlns:p14="http://schemas.microsoft.com/office/powerpoint/2010/main" val="331134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301A-4691-4A99-9957-3169AFADA39D}"/>
              </a:ext>
            </a:extLst>
          </p:cNvPr>
          <p:cNvSpPr>
            <a:spLocks noGrp="1"/>
          </p:cNvSpPr>
          <p:nvPr>
            <p:ph type="title"/>
          </p:nvPr>
        </p:nvSpPr>
        <p:spPr/>
        <p:txBody>
          <a:bodyPr/>
          <a:lstStyle/>
          <a:p>
            <a:r>
              <a:rPr lang="en-US" dirty="0"/>
              <a:t>ACEP</a:t>
            </a:r>
            <a:br>
              <a:rPr lang="en-US" dirty="0"/>
            </a:br>
            <a:r>
              <a:rPr lang="en-US" dirty="0"/>
              <a:t>Wetland Reserve Easement (WRE)</a:t>
            </a:r>
          </a:p>
        </p:txBody>
      </p:sp>
      <p:sp>
        <p:nvSpPr>
          <p:cNvPr id="3" name="Text Placeholder 2">
            <a:extLst>
              <a:ext uri="{FF2B5EF4-FFF2-40B4-BE49-F238E27FC236}">
                <a16:creationId xmlns:a16="http://schemas.microsoft.com/office/drawing/2014/main" id="{C199F832-66AE-48B1-9BE2-60C87254F7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664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C0F-98FE-43CC-A396-E5083F5F5FA0}"/>
              </a:ext>
            </a:extLst>
          </p:cNvPr>
          <p:cNvSpPr>
            <a:spLocks noGrp="1"/>
          </p:cNvSpPr>
          <p:nvPr>
            <p:ph type="title"/>
          </p:nvPr>
        </p:nvSpPr>
        <p:spPr>
          <a:xfrm>
            <a:off x="586273" y="898909"/>
            <a:ext cx="9182878" cy="838432"/>
          </a:xfrm>
          <a:solidFill>
            <a:schemeClr val="bg1"/>
          </a:solidFill>
        </p:spPr>
        <p:txBody>
          <a:bodyPr>
            <a:normAutofit fontScale="90000"/>
          </a:bodyPr>
          <a:lstStyle/>
          <a:p>
            <a:r>
              <a:rPr lang="en-US" dirty="0"/>
              <a:t>Wetland Reserve Easement- Valuation method</a:t>
            </a:r>
            <a:br>
              <a:rPr lang="en-US" dirty="0"/>
            </a:br>
            <a:endParaRPr lang="en-US" dirty="0"/>
          </a:p>
        </p:txBody>
      </p:sp>
      <p:sp>
        <p:nvSpPr>
          <p:cNvPr id="3" name="Content Placeholder 2">
            <a:extLst>
              <a:ext uri="{FF2B5EF4-FFF2-40B4-BE49-F238E27FC236}">
                <a16:creationId xmlns:a16="http://schemas.microsoft.com/office/drawing/2014/main" id="{0D1BD77F-13B4-4002-9C54-5FBD441F9721}"/>
              </a:ext>
            </a:extLst>
          </p:cNvPr>
          <p:cNvSpPr>
            <a:spLocks noGrp="1"/>
          </p:cNvSpPr>
          <p:nvPr>
            <p:ph idx="1"/>
          </p:nvPr>
        </p:nvSpPr>
        <p:spPr/>
        <p:txBody>
          <a:bodyPr/>
          <a:lstStyle/>
          <a:p>
            <a:r>
              <a:rPr lang="en-US" dirty="0"/>
              <a:t>New Mexico chooses individual appraisals instead of area wide market analysis.</a:t>
            </a:r>
          </a:p>
          <a:p>
            <a:endParaRPr lang="en-US" dirty="0"/>
          </a:p>
          <a:p>
            <a:r>
              <a:rPr lang="en-US" dirty="0"/>
              <a:t>Easement payment is the smaller of:</a:t>
            </a:r>
          </a:p>
          <a:p>
            <a:pPr lvl="1"/>
            <a:r>
              <a:rPr lang="en-US" dirty="0">
                <a:highlight>
                  <a:srgbClr val="FFFF00"/>
                </a:highlight>
              </a:rPr>
              <a:t>90%</a:t>
            </a:r>
            <a:r>
              <a:rPr lang="en-US" dirty="0"/>
              <a:t> of market value- NM chooses the highest allowed, must consider State Technical Committee input</a:t>
            </a:r>
          </a:p>
          <a:p>
            <a:pPr lvl="1"/>
            <a:r>
              <a:rPr lang="en-US" dirty="0"/>
              <a:t>Amount landowner is willing to accept.</a:t>
            </a:r>
          </a:p>
          <a:p>
            <a:pPr lvl="1"/>
            <a:r>
              <a:rPr lang="en-US" dirty="0"/>
              <a:t>$5,000 per acre. This may be increased on case-by-case basis based on individual parcel with approval from national NRCS.</a:t>
            </a:r>
          </a:p>
          <a:p>
            <a:pPr lvl="1"/>
            <a:endParaRPr lang="en-US" dirty="0"/>
          </a:p>
          <a:p>
            <a:pPr marL="457200" lvl="1" indent="0">
              <a:buNone/>
            </a:pPr>
            <a:r>
              <a:rPr lang="en-US" sz="2000" b="1" dirty="0">
                <a:solidFill>
                  <a:srgbClr val="FF0000"/>
                </a:solidFill>
              </a:rPr>
              <a:t>Any suggestions or objections?</a:t>
            </a:r>
          </a:p>
          <a:p>
            <a:pPr lvl="1"/>
            <a:endParaRPr lang="en-US" dirty="0"/>
          </a:p>
          <a:p>
            <a:r>
              <a:rPr lang="en-US" dirty="0"/>
              <a:t>	</a:t>
            </a:r>
          </a:p>
          <a:p>
            <a:endParaRPr lang="en-US" dirty="0"/>
          </a:p>
          <a:p>
            <a:r>
              <a:rPr lang="en-US" dirty="0"/>
              <a:t>	</a:t>
            </a:r>
          </a:p>
        </p:txBody>
      </p:sp>
    </p:spTree>
    <p:extLst>
      <p:ext uri="{BB962C8B-B14F-4D97-AF65-F5344CB8AC3E}">
        <p14:creationId xmlns:p14="http://schemas.microsoft.com/office/powerpoint/2010/main" val="29136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D3B4-C949-46DD-A5F7-F7FC5EF8451F}"/>
              </a:ext>
            </a:extLst>
          </p:cNvPr>
          <p:cNvSpPr>
            <a:spLocks noGrp="1"/>
          </p:cNvSpPr>
          <p:nvPr>
            <p:ph type="title"/>
          </p:nvPr>
        </p:nvSpPr>
        <p:spPr>
          <a:xfrm>
            <a:off x="400578" y="743599"/>
            <a:ext cx="10515600" cy="838432"/>
          </a:xfrm>
          <a:solidFill>
            <a:schemeClr val="bg1"/>
          </a:solidFill>
        </p:spPr>
        <p:txBody>
          <a:bodyPr>
            <a:normAutofit fontScale="90000"/>
          </a:bodyPr>
          <a:lstStyle/>
          <a:p>
            <a:r>
              <a:rPr lang="en-US" dirty="0"/>
              <a:t>Program percentages- NM are set to highest allowed</a:t>
            </a:r>
          </a:p>
        </p:txBody>
      </p:sp>
      <p:pic>
        <p:nvPicPr>
          <p:cNvPr id="5" name="Content Placeholder 4">
            <a:extLst>
              <a:ext uri="{FF2B5EF4-FFF2-40B4-BE49-F238E27FC236}">
                <a16:creationId xmlns:a16="http://schemas.microsoft.com/office/drawing/2014/main" id="{58AD5BE1-1D0F-4F84-9291-D950F349BC6B}"/>
              </a:ext>
            </a:extLst>
          </p:cNvPr>
          <p:cNvPicPr>
            <a:picLocks noGrp="1" noChangeAspect="1"/>
          </p:cNvPicPr>
          <p:nvPr>
            <p:ph idx="1"/>
          </p:nvPr>
        </p:nvPicPr>
        <p:blipFill>
          <a:blip r:embed="rId2"/>
          <a:stretch>
            <a:fillRect/>
          </a:stretch>
        </p:blipFill>
        <p:spPr>
          <a:xfrm>
            <a:off x="239697" y="2506795"/>
            <a:ext cx="11519572" cy="2078651"/>
          </a:xfrm>
        </p:spPr>
      </p:pic>
      <p:pic>
        <p:nvPicPr>
          <p:cNvPr id="7" name="Picture 6">
            <a:extLst>
              <a:ext uri="{FF2B5EF4-FFF2-40B4-BE49-F238E27FC236}">
                <a16:creationId xmlns:a16="http://schemas.microsoft.com/office/drawing/2014/main" id="{18944B0B-33B7-44A2-80FC-D454A6BE951D}"/>
              </a:ext>
            </a:extLst>
          </p:cNvPr>
          <p:cNvPicPr>
            <a:picLocks noChangeAspect="1"/>
          </p:cNvPicPr>
          <p:nvPr/>
        </p:nvPicPr>
        <p:blipFill>
          <a:blip r:embed="rId3"/>
          <a:stretch>
            <a:fillRect/>
          </a:stretch>
        </p:blipFill>
        <p:spPr>
          <a:xfrm>
            <a:off x="400578" y="1890082"/>
            <a:ext cx="11358691" cy="508056"/>
          </a:xfrm>
          <a:prstGeom prst="rect">
            <a:avLst/>
          </a:prstGeom>
        </p:spPr>
      </p:pic>
      <p:sp>
        <p:nvSpPr>
          <p:cNvPr id="8" name="TextBox 7">
            <a:extLst>
              <a:ext uri="{FF2B5EF4-FFF2-40B4-BE49-F238E27FC236}">
                <a16:creationId xmlns:a16="http://schemas.microsoft.com/office/drawing/2014/main" id="{28C774CB-FA10-4140-890A-0456FF3DEB2E}"/>
              </a:ext>
            </a:extLst>
          </p:cNvPr>
          <p:cNvSpPr txBox="1"/>
          <p:nvPr/>
        </p:nvSpPr>
        <p:spPr>
          <a:xfrm>
            <a:off x="657225" y="5000625"/>
            <a:ext cx="9486900" cy="1477328"/>
          </a:xfrm>
          <a:prstGeom prst="rect">
            <a:avLst/>
          </a:prstGeom>
          <a:noFill/>
        </p:spPr>
        <p:txBody>
          <a:bodyPr wrap="square" rtlCol="0">
            <a:spAutoFit/>
          </a:bodyPr>
          <a:lstStyle/>
          <a:p>
            <a:r>
              <a:rPr lang="en-US" dirty="0"/>
              <a:t>* Based upon input from the State Technical Committee and agency partners, a State Conservationist may establish for a specific practice a maximum payment percentage percent to encourage adoption of the practice and adequate participation in the program. The percent selected should represent the least-cost principle, but states are encouraged to use the same percentages for as many practices as possible.</a:t>
            </a:r>
          </a:p>
        </p:txBody>
      </p:sp>
    </p:spTree>
    <p:extLst>
      <p:ext uri="{BB962C8B-B14F-4D97-AF65-F5344CB8AC3E}">
        <p14:creationId xmlns:p14="http://schemas.microsoft.com/office/powerpoint/2010/main" val="4082879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A9FCFA-176A-4231-8972-E9D1E68EEE21}"/>
              </a:ext>
            </a:extLst>
          </p:cNvPr>
          <p:cNvSpPr/>
          <p:nvPr/>
        </p:nvSpPr>
        <p:spPr>
          <a:xfrm>
            <a:off x="9377820" y="1427968"/>
            <a:ext cx="1114817" cy="489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a:endParaRPr>
          </a:p>
        </p:txBody>
      </p:sp>
      <p:sp>
        <p:nvSpPr>
          <p:cNvPr id="2" name="Title 1">
            <a:extLst>
              <a:ext uri="{FF2B5EF4-FFF2-40B4-BE49-F238E27FC236}">
                <a16:creationId xmlns:a16="http://schemas.microsoft.com/office/drawing/2014/main" id="{4A8B733D-C5AF-48FB-A9A6-5C8A92E7C59B}"/>
              </a:ext>
            </a:extLst>
          </p:cNvPr>
          <p:cNvSpPr>
            <a:spLocks noGrp="1"/>
          </p:cNvSpPr>
          <p:nvPr>
            <p:ph type="title"/>
          </p:nvPr>
        </p:nvSpPr>
        <p:spPr>
          <a:xfrm>
            <a:off x="967175" y="904939"/>
            <a:ext cx="8804953" cy="838432"/>
          </a:xfrm>
        </p:spPr>
        <p:txBody>
          <a:bodyPr>
            <a:normAutofit fontScale="90000"/>
          </a:bodyPr>
          <a:lstStyle/>
          <a:p>
            <a:r>
              <a:rPr lang="en-US" b="1" dirty="0">
                <a:solidFill>
                  <a:srgbClr val="0C6C55"/>
                </a:solidFill>
                <a:latin typeface="Arial" panose="020B0604020202020204" pitchFamily="34" charset="0"/>
                <a:cs typeface="Arial" panose="020B0604020202020204" pitchFamily="34" charset="0"/>
              </a:rPr>
              <a:t>ACEP-WRE: Wetland Restoration Criteria and Guidelines (WRCG)</a:t>
            </a:r>
          </a:p>
        </p:txBody>
      </p:sp>
      <p:sp>
        <p:nvSpPr>
          <p:cNvPr id="3" name="Content Placeholder 2">
            <a:extLst>
              <a:ext uri="{FF2B5EF4-FFF2-40B4-BE49-F238E27FC236}">
                <a16:creationId xmlns:a16="http://schemas.microsoft.com/office/drawing/2014/main" id="{6827F47D-97DD-4213-ACCA-C1C17E8B979A}"/>
              </a:ext>
            </a:extLst>
          </p:cNvPr>
          <p:cNvSpPr>
            <a:spLocks noGrp="1"/>
          </p:cNvSpPr>
          <p:nvPr>
            <p:ph idx="1"/>
          </p:nvPr>
        </p:nvSpPr>
        <p:spPr>
          <a:xfrm>
            <a:off x="967175" y="1830792"/>
            <a:ext cx="9700825" cy="4582274"/>
          </a:xfrm>
        </p:spPr>
        <p:txBody>
          <a:bodyPr>
            <a:normAutofit/>
          </a:bodyPr>
          <a:lstStyle/>
          <a:p>
            <a:r>
              <a:rPr lang="en-US" sz="2400" dirty="0">
                <a:solidFill>
                  <a:srgbClr val="0741A3"/>
                </a:solidFill>
                <a:latin typeface="Arial" panose="020B0604020202020204" pitchFamily="34" charset="0"/>
                <a:cs typeface="Arial" panose="020B0604020202020204" pitchFamily="34" charset="0"/>
              </a:rPr>
              <a:t>States must have a State-specific WRCG document.</a:t>
            </a:r>
          </a:p>
          <a:p>
            <a:pPr marL="800100" lvl="1" indent="-342900"/>
            <a:r>
              <a:rPr lang="en-US" sz="2200" dirty="0">
                <a:latin typeface="Arial" panose="020B0604020202020204" pitchFamily="34" charset="0"/>
                <a:cs typeface="Arial" panose="020B0604020202020204" pitchFamily="34" charset="0"/>
              </a:rPr>
              <a:t>Developed over time and used to support technical determinations and decisions related to wetland restoration activities on easements or 30-year contracts.</a:t>
            </a:r>
          </a:p>
          <a:p>
            <a:pPr marL="800100" lvl="1" indent="-342900"/>
            <a:r>
              <a:rPr lang="en-US" sz="2200" dirty="0">
                <a:latin typeface="Arial" panose="020B0604020202020204" pitchFamily="34" charset="0"/>
                <a:cs typeface="Arial" panose="020B0604020202020204" pitchFamily="34" charset="0"/>
              </a:rPr>
              <a:t>Technical criteria must be established by wetland type.</a:t>
            </a:r>
          </a:p>
          <a:p>
            <a:pPr marL="800100" lvl="1" indent="-342900"/>
            <a:r>
              <a:rPr lang="en-US" sz="2200" dirty="0">
                <a:latin typeface="Arial" panose="020B0604020202020204" pitchFamily="34" charset="0"/>
                <a:cs typeface="Arial" panose="020B0604020202020204" pitchFamily="34" charset="0"/>
              </a:rPr>
              <a:t>Provides justification to allow NRCS to pay for 3 treatments for Brush Management and Herbaceous Weed Treatment.</a:t>
            </a:r>
          </a:p>
          <a:p>
            <a:pPr marL="800100" lvl="1" indent="-342900"/>
            <a:endParaRPr lang="en-US" sz="2200" dirty="0">
              <a:latin typeface="Arial" panose="020B0604020202020204" pitchFamily="34" charset="0"/>
              <a:cs typeface="Arial" panose="020B0604020202020204" pitchFamily="34" charset="0"/>
            </a:endParaRPr>
          </a:p>
          <a:p>
            <a:pPr marL="800100" lvl="1" indent="-342900"/>
            <a:endParaRPr lang="en-US" sz="2200" dirty="0">
              <a:latin typeface="Arial" panose="020B0604020202020204" pitchFamily="34" charset="0"/>
              <a:cs typeface="Arial" panose="020B0604020202020204" pitchFamily="34" charset="0"/>
            </a:endParaRPr>
          </a:p>
          <a:p>
            <a:pPr marL="800100" lvl="1" indent="-342900"/>
            <a:endParaRPr lang="en-US" sz="2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3B9B3FB-38CE-4D02-9C9B-A0CE012993BA}"/>
              </a:ext>
            </a:extLst>
          </p:cNvPr>
          <p:cNvPicPr>
            <a:picLocks noChangeAspect="1"/>
          </p:cNvPicPr>
          <p:nvPr/>
        </p:nvPicPr>
        <p:blipFill>
          <a:blip r:embed="rId3"/>
          <a:stretch>
            <a:fillRect/>
          </a:stretch>
        </p:blipFill>
        <p:spPr>
          <a:xfrm>
            <a:off x="1245587" y="4588829"/>
            <a:ext cx="9700825" cy="1509666"/>
          </a:xfrm>
          <a:prstGeom prst="rect">
            <a:avLst/>
          </a:prstGeom>
        </p:spPr>
      </p:pic>
    </p:spTree>
    <p:extLst>
      <p:ext uri="{BB962C8B-B14F-4D97-AF65-F5344CB8AC3E}">
        <p14:creationId xmlns:p14="http://schemas.microsoft.com/office/powerpoint/2010/main" val="315467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EA83-B8C4-4910-A797-CEA5601FDDEC}"/>
              </a:ext>
            </a:extLst>
          </p:cNvPr>
          <p:cNvSpPr>
            <a:spLocks noGrp="1"/>
          </p:cNvSpPr>
          <p:nvPr>
            <p:ph type="title"/>
          </p:nvPr>
        </p:nvSpPr>
        <p:spPr>
          <a:xfrm>
            <a:off x="838200" y="852256"/>
            <a:ext cx="9546771" cy="838432"/>
          </a:xfrm>
          <a:solidFill>
            <a:schemeClr val="bg1"/>
          </a:solidFill>
        </p:spPr>
        <p:txBody>
          <a:bodyPr/>
          <a:lstStyle/>
          <a:p>
            <a:r>
              <a:rPr lang="en-US" dirty="0"/>
              <a:t>Wetland criteria- some things to determine</a:t>
            </a:r>
          </a:p>
        </p:txBody>
      </p:sp>
      <p:sp>
        <p:nvSpPr>
          <p:cNvPr id="3" name="Content Placeholder 2">
            <a:extLst>
              <a:ext uri="{FF2B5EF4-FFF2-40B4-BE49-F238E27FC236}">
                <a16:creationId xmlns:a16="http://schemas.microsoft.com/office/drawing/2014/main" id="{5A5B009A-9C23-478C-8F4E-EA7DF7BE914E}"/>
              </a:ext>
            </a:extLst>
          </p:cNvPr>
          <p:cNvSpPr>
            <a:spLocks noGrp="1"/>
          </p:cNvSpPr>
          <p:nvPr>
            <p:ph idx="1"/>
          </p:nvPr>
        </p:nvSpPr>
        <p:spPr>
          <a:xfrm>
            <a:off x="679579" y="1654406"/>
            <a:ext cx="10515600" cy="4351338"/>
          </a:xfrm>
        </p:spPr>
        <p:txBody>
          <a:bodyPr>
            <a:normAutofit lnSpcReduction="10000"/>
          </a:bodyPr>
          <a:lstStyle/>
          <a:p>
            <a:pPr marL="342900" indent="-342900">
              <a:buFont typeface="Arial" panose="020B0604020202020204" pitchFamily="34" charset="0"/>
              <a:buChar char="•"/>
            </a:pPr>
            <a:r>
              <a:rPr lang="en-US" dirty="0"/>
              <a:t>Wetland types: Riverine, spring/Cienega, playa</a:t>
            </a:r>
          </a:p>
          <a:p>
            <a:endParaRPr lang="en-US" dirty="0"/>
          </a:p>
          <a:p>
            <a:pPr marL="342900" indent="-342900">
              <a:buFont typeface="Arial" panose="020B0604020202020204" pitchFamily="34" charset="0"/>
              <a:buChar char="•"/>
            </a:pPr>
            <a:r>
              <a:rPr lang="en-US" dirty="0"/>
              <a:t>Ratio of adjacent land to wetland: 5:1 (max allowed)</a:t>
            </a:r>
          </a:p>
          <a:p>
            <a:endParaRPr lang="en-US" dirty="0"/>
          </a:p>
          <a:p>
            <a:pPr marL="342900" indent="-342900">
              <a:buFont typeface="Arial" panose="020B0604020202020204" pitchFamily="34" charset="0"/>
              <a:buChar char="•"/>
            </a:pPr>
            <a:r>
              <a:rPr lang="en-US" dirty="0"/>
              <a:t>Noxious weeds allowed for eligibility: </a:t>
            </a:r>
          </a:p>
          <a:p>
            <a:r>
              <a:rPr lang="en-US" dirty="0"/>
              <a:t>No class A or on Federal weed list, </a:t>
            </a:r>
          </a:p>
          <a:p>
            <a:r>
              <a:rPr lang="en-US" dirty="0"/>
              <a:t>Class B: very little which can be eradicated and future spread prevented.</a:t>
            </a:r>
          </a:p>
          <a:p>
            <a:r>
              <a:rPr lang="en-US" dirty="0"/>
              <a:t>Class C: less than 30% canopy cover where groundwater table is less than 4 feet. </a:t>
            </a:r>
          </a:p>
          <a:p>
            <a:r>
              <a:rPr lang="en-US" dirty="0"/>
              <a:t>Less than 10% canopy cover where groundwater table is greater than 4 feet.</a:t>
            </a:r>
          </a:p>
          <a:p>
            <a:endParaRPr lang="en-US" dirty="0"/>
          </a:p>
          <a:p>
            <a:pPr marL="285750" indent="-285750">
              <a:buFont typeface="Arial" panose="020B0604020202020204" pitchFamily="34" charset="0"/>
              <a:buChar char="•"/>
            </a:pPr>
            <a:r>
              <a:rPr lang="en-US" dirty="0"/>
              <a:t>Other-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Control of feral cats, dogs and pigs will be done with live traps only.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Control of coyotes, prairie dogs, bears, termites, bees, ants and other wildlife will rarely be allowed unless ordered by State or local government.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79677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C829-D078-4DA5-BD36-5D2AED88E048}"/>
              </a:ext>
            </a:extLst>
          </p:cNvPr>
          <p:cNvSpPr>
            <a:spLocks noGrp="1"/>
          </p:cNvSpPr>
          <p:nvPr>
            <p:ph type="title"/>
          </p:nvPr>
        </p:nvSpPr>
        <p:spPr/>
        <p:txBody>
          <a:bodyPr/>
          <a:lstStyle/>
          <a:p>
            <a:r>
              <a:rPr lang="en-US" dirty="0"/>
              <a:t>WRE- Grazing Rights Option</a:t>
            </a:r>
          </a:p>
        </p:txBody>
      </p:sp>
      <p:sp>
        <p:nvSpPr>
          <p:cNvPr id="3" name="Content Placeholder 2">
            <a:extLst>
              <a:ext uri="{FF2B5EF4-FFF2-40B4-BE49-F238E27FC236}">
                <a16:creationId xmlns:a16="http://schemas.microsoft.com/office/drawing/2014/main" id="{56DB0C9F-51B0-462D-9BFA-42AD45ADEB2E}"/>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Will offer this option for all wetland types </a:t>
            </a:r>
            <a:r>
              <a:rPr lang="en-US" sz="2800" b="0" dirty="0">
                <a:solidFill>
                  <a:srgbClr val="000000"/>
                </a:solidFill>
                <a:latin typeface="Calibri" panose="020F0502020204030204"/>
              </a:rPr>
              <a:t>across the state to reduce </a:t>
            </a:r>
            <a:r>
              <a:rPr lang="en-US" sz="2800" b="0" dirty="0" err="1">
                <a:solidFill>
                  <a:srgbClr val="000000"/>
                </a:solidFill>
                <a:latin typeface="Calibri" panose="020F0502020204030204"/>
              </a:rPr>
              <a:t>thatchy</a:t>
            </a:r>
            <a:r>
              <a:rPr lang="en-US" sz="2800" b="0" dirty="0">
                <a:solidFill>
                  <a:srgbClr val="000000"/>
                </a:solidFill>
                <a:latin typeface="Calibri" panose="020F0502020204030204"/>
              </a:rPr>
              <a:t> overgrowth on wetland and adjacent lands.</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Will document in WRCG the benefits and limitations of grazing.</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Pecos sunflower, grazing must stop by end of March before germination of sunflower.</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Riparian areas- may require fencing out newly planted areas.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Playas- will require fence at least 100 feet from high water mark</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04894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A740-89F7-459F-80A4-C5C875344F5B}"/>
              </a:ext>
            </a:extLst>
          </p:cNvPr>
          <p:cNvSpPr>
            <a:spLocks noGrp="1"/>
          </p:cNvSpPr>
          <p:nvPr>
            <p:ph type="title"/>
          </p:nvPr>
        </p:nvSpPr>
        <p:spPr/>
        <p:txBody>
          <a:bodyPr/>
          <a:lstStyle/>
          <a:p>
            <a:r>
              <a:rPr lang="en-US" dirty="0"/>
              <a:t>Conservation Innovation Grants</a:t>
            </a:r>
          </a:p>
        </p:txBody>
      </p:sp>
      <p:sp>
        <p:nvSpPr>
          <p:cNvPr id="3" name="Text Placeholder 2">
            <a:extLst>
              <a:ext uri="{FF2B5EF4-FFF2-40B4-BE49-F238E27FC236}">
                <a16:creationId xmlns:a16="http://schemas.microsoft.com/office/drawing/2014/main" id="{0446C297-E847-413D-A89E-0DC16D40E3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2078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C0F-98FE-43CC-A396-E5083F5F5FA0}"/>
              </a:ext>
            </a:extLst>
          </p:cNvPr>
          <p:cNvSpPr>
            <a:spLocks noGrp="1"/>
          </p:cNvSpPr>
          <p:nvPr>
            <p:ph type="title"/>
          </p:nvPr>
        </p:nvSpPr>
        <p:spPr/>
        <p:txBody>
          <a:bodyPr>
            <a:normAutofit/>
          </a:bodyPr>
          <a:lstStyle/>
          <a:p>
            <a:r>
              <a:rPr lang="en-US" dirty="0"/>
              <a:t>CIG State priorities</a:t>
            </a:r>
          </a:p>
        </p:txBody>
      </p:sp>
      <p:sp>
        <p:nvSpPr>
          <p:cNvPr id="3" name="Content Placeholder 2">
            <a:extLst>
              <a:ext uri="{FF2B5EF4-FFF2-40B4-BE49-F238E27FC236}">
                <a16:creationId xmlns:a16="http://schemas.microsoft.com/office/drawing/2014/main" id="{0D1BD77F-13B4-4002-9C54-5FBD441F9721}"/>
              </a:ext>
            </a:extLst>
          </p:cNvPr>
          <p:cNvSpPr>
            <a:spLocks noGrp="1"/>
          </p:cNvSpPr>
          <p:nvPr>
            <p:ph idx="1"/>
          </p:nvPr>
        </p:nvSpPr>
        <p:spPr/>
        <p:txBody>
          <a:bodyPr/>
          <a:lstStyle/>
          <a:p>
            <a:r>
              <a:rPr lang="en-US" dirty="0"/>
              <a:t>The </a:t>
            </a:r>
            <a:r>
              <a:rPr lang="en-US"/>
              <a:t>State Conservationist </a:t>
            </a:r>
            <a:r>
              <a:rPr lang="en-US" dirty="0"/>
              <a:t>of each State has the discretion to implement a State component of CIG Classic. Each State implementing a State component of CIG Classic will publish notices of funding availability, application, and submission information for State competitions that are separate from the national notice. State Conservationists establish the funding priorities for State competitions and may choose to use the CIG Classic national priorities or select other priorities that better suit a State’s natural resource challenges. States may request input on CIG priorities from their State technical committees.</a:t>
            </a:r>
          </a:p>
          <a:p>
            <a:endParaRPr lang="en-US" dirty="0"/>
          </a:p>
          <a:p>
            <a:r>
              <a:rPr lang="en-US" dirty="0"/>
              <a:t> </a:t>
            </a:r>
            <a:r>
              <a:rPr lang="en-US" dirty="0">
                <a:hlinkClick r:id="rId2"/>
              </a:rPr>
              <a:t>Conservation Innovation Grants | NRCS New Mexico (usda.gov)</a:t>
            </a:r>
            <a:endParaRPr lang="en-US" dirty="0"/>
          </a:p>
          <a:p>
            <a:r>
              <a:rPr lang="en-US" dirty="0"/>
              <a:t>https://www.nrcs.usda.gov/wps/portal/nrcs/main/nm/programs/financial/cig/</a:t>
            </a:r>
          </a:p>
          <a:p>
            <a:endParaRPr lang="en-US" dirty="0"/>
          </a:p>
          <a:p>
            <a:endParaRPr lang="en-US" dirty="0"/>
          </a:p>
        </p:txBody>
      </p:sp>
    </p:spTree>
    <p:extLst>
      <p:ext uri="{BB962C8B-B14F-4D97-AF65-F5344CB8AC3E}">
        <p14:creationId xmlns:p14="http://schemas.microsoft.com/office/powerpoint/2010/main" val="2533048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C0F-98FE-43CC-A396-E5083F5F5FA0}"/>
              </a:ext>
            </a:extLst>
          </p:cNvPr>
          <p:cNvSpPr>
            <a:spLocks noGrp="1"/>
          </p:cNvSpPr>
          <p:nvPr>
            <p:ph type="title"/>
          </p:nvPr>
        </p:nvSpPr>
        <p:spPr/>
        <p:txBody>
          <a:bodyPr>
            <a:normAutofit fontScale="90000"/>
          </a:bodyPr>
          <a:lstStyle/>
          <a:p>
            <a:r>
              <a:rPr lang="en-US" dirty="0"/>
              <a:t>State Funded Projects</a:t>
            </a:r>
            <a:br>
              <a:rPr lang="en-US" dirty="0"/>
            </a:br>
            <a:endParaRPr lang="en-US" dirty="0"/>
          </a:p>
        </p:txBody>
      </p:sp>
      <p:sp>
        <p:nvSpPr>
          <p:cNvPr id="3" name="Content Placeholder 2">
            <a:extLst>
              <a:ext uri="{FF2B5EF4-FFF2-40B4-BE49-F238E27FC236}">
                <a16:creationId xmlns:a16="http://schemas.microsoft.com/office/drawing/2014/main" id="{0D1BD77F-13B4-4002-9C54-5FBD441F9721}"/>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2020--Quivira Coalition: Comparing organic matter amendments in dry rangeland environment</a:t>
            </a:r>
          </a:p>
          <a:p>
            <a:pPr algn="l"/>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2019-- Center of Excellence: Short Duration/High intensity grazing and its effects on vegetation and soil health in southeastern New Mexico</a:t>
            </a:r>
          </a:p>
          <a:p>
            <a:pPr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2019-- Playa Lakes Joint Venture: A Groundwater Recharge Calculator for Restoration Practices on Playa Wetlands</a:t>
            </a:r>
          </a:p>
          <a:p>
            <a:pPr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2019-- Quivira Coalition: Building Farmer and Rancher capacity to support soil health in New Mexico</a:t>
            </a:r>
          </a:p>
          <a:p>
            <a:pPr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2018 -- New Mexico State University: Improving soil health and ecosystem services through circular grass buffers strips, cover cropping and crop diversification in New Mexico</a:t>
            </a:r>
          </a:p>
          <a:p>
            <a:pPr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2016--New Mexico State University: Strategies for soil and water conservation and sustainable forage corn production system: cutting height, row spacing and forage quality considerations</a:t>
            </a:r>
          </a:p>
          <a:p>
            <a:endParaRPr lang="en-US" dirty="0"/>
          </a:p>
        </p:txBody>
      </p:sp>
    </p:spTree>
    <p:extLst>
      <p:ext uri="{BB962C8B-B14F-4D97-AF65-F5344CB8AC3E}">
        <p14:creationId xmlns:p14="http://schemas.microsoft.com/office/powerpoint/2010/main" val="1327746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C0F-98FE-43CC-A396-E5083F5F5FA0}"/>
              </a:ext>
            </a:extLst>
          </p:cNvPr>
          <p:cNvSpPr>
            <a:spLocks noGrp="1"/>
          </p:cNvSpPr>
          <p:nvPr>
            <p:ph type="title"/>
          </p:nvPr>
        </p:nvSpPr>
        <p:spPr/>
        <p:txBody>
          <a:bodyPr>
            <a:normAutofit fontScale="90000"/>
          </a:bodyPr>
          <a:lstStyle/>
          <a:p>
            <a:r>
              <a:rPr lang="en-US" dirty="0"/>
              <a:t>CIG State priorities- any part</a:t>
            </a:r>
            <a:br>
              <a:rPr lang="en-US" dirty="0"/>
            </a:br>
            <a:endParaRPr lang="en-US" dirty="0"/>
          </a:p>
        </p:txBody>
      </p:sp>
      <p:sp>
        <p:nvSpPr>
          <p:cNvPr id="3" name="Content Placeholder 2">
            <a:extLst>
              <a:ext uri="{FF2B5EF4-FFF2-40B4-BE49-F238E27FC236}">
                <a16:creationId xmlns:a16="http://schemas.microsoft.com/office/drawing/2014/main" id="{0D1BD77F-13B4-4002-9C54-5FBD441F9721}"/>
              </a:ext>
            </a:extLst>
          </p:cNvPr>
          <p:cNvSpPr>
            <a:spLocks noGrp="1"/>
          </p:cNvSpPr>
          <p:nvPr>
            <p:ph idx="1"/>
          </p:nvPr>
        </p:nvSpPr>
        <p:spPr>
          <a:xfrm>
            <a:off x="722516" y="1564803"/>
            <a:ext cx="10515600" cy="4351338"/>
          </a:xfrm>
        </p:spPr>
        <p:txBody>
          <a:bodyPr/>
          <a:lstStyle/>
          <a:p>
            <a:pPr marL="342900" indent="-342900">
              <a:buFont typeface="Wingdings" panose="05000000000000000000" pitchFamily="2" charset="2"/>
              <a:buChar char="Ø"/>
            </a:pPr>
            <a:r>
              <a:rPr lang="en-US" dirty="0">
                <a:latin typeface="Calibri" panose="020F0502020204030204"/>
              </a:rPr>
              <a:t>Increased reliance on biodiversity and ecological principles to control pests.</a:t>
            </a:r>
          </a:p>
          <a:p>
            <a:pPr marL="1085850" lvl="1" indent="-342900">
              <a:buFont typeface="Wingdings" panose="05000000000000000000" pitchFamily="2" charset="2"/>
              <a:buChar char="Ø"/>
            </a:pPr>
            <a:r>
              <a:rPr lang="en-US" dirty="0">
                <a:latin typeface="Calibri" panose="020F0502020204030204"/>
              </a:rPr>
              <a:t>Beetle banks, crop rotation, reduced use of pesticides, </a:t>
            </a:r>
            <a:r>
              <a:rPr lang="en-US" dirty="0" err="1">
                <a:latin typeface="Calibri" panose="020F0502020204030204"/>
              </a:rPr>
              <a:t>farmscaping</a:t>
            </a:r>
            <a:endParaRPr lang="en-US" dirty="0">
              <a:latin typeface="Calibri" panose="020F0502020204030204"/>
            </a:endParaRPr>
          </a:p>
          <a:p>
            <a:pPr marL="342900" indent="-342900">
              <a:buFont typeface="Wingdings" panose="05000000000000000000" pitchFamily="2" charset="2"/>
              <a:buChar char="Ø"/>
            </a:pPr>
            <a:r>
              <a:rPr lang="en-US" dirty="0">
                <a:latin typeface="Calibri" panose="020F0502020204030204"/>
              </a:rPr>
              <a:t>Support the adoption of soil health management systems.</a:t>
            </a:r>
          </a:p>
          <a:p>
            <a:pPr marL="1085850" lvl="1" indent="-342900">
              <a:buFont typeface="Wingdings" panose="05000000000000000000" pitchFamily="2" charset="2"/>
              <a:buChar char="Ø"/>
            </a:pPr>
            <a:r>
              <a:rPr lang="en-US" dirty="0">
                <a:latin typeface="Calibri" panose="020F0502020204030204"/>
              </a:rPr>
              <a:t>Transition to diverse rotations, integrate livestock, soil health networks</a:t>
            </a:r>
          </a:p>
          <a:p>
            <a:pPr marL="342900" indent="-342900">
              <a:buFont typeface="Wingdings" panose="05000000000000000000" pitchFamily="2" charset="2"/>
              <a:buChar char="Ø"/>
            </a:pPr>
            <a:r>
              <a:rPr lang="en-US" dirty="0">
                <a:latin typeface="Calibri" panose="020F0502020204030204"/>
              </a:rPr>
              <a:t>Water conservation.</a:t>
            </a:r>
          </a:p>
          <a:p>
            <a:pPr marL="1085850" lvl="1" indent="-342900">
              <a:buFont typeface="Wingdings" panose="05000000000000000000" pitchFamily="2" charset="2"/>
              <a:buChar char="Ø"/>
            </a:pPr>
            <a:r>
              <a:rPr lang="en-US" dirty="0">
                <a:latin typeface="Calibri" panose="020F0502020204030204"/>
              </a:rPr>
              <a:t>Increase groundwater recharge, transition to dryland, utilize cover crops to conserve soil moisture</a:t>
            </a:r>
          </a:p>
          <a:p>
            <a:pPr marL="342900" indent="-342900">
              <a:buFont typeface="Wingdings" panose="05000000000000000000" pitchFamily="2" charset="2"/>
              <a:buChar char="Ø"/>
            </a:pPr>
            <a:r>
              <a:rPr lang="en-US" dirty="0">
                <a:latin typeface="Calibri" panose="020F0502020204030204"/>
              </a:rPr>
              <a:t>Fish and wildlife habitat.</a:t>
            </a:r>
          </a:p>
          <a:p>
            <a:pPr lvl="1" indent="3175">
              <a:buFont typeface="Wingdings" panose="05000000000000000000" pitchFamily="2" charset="2"/>
              <a:buChar char="Ø"/>
            </a:pPr>
            <a:r>
              <a:rPr lang="en-US" dirty="0">
                <a:latin typeface="Calibri" panose="020F0502020204030204"/>
              </a:rPr>
              <a:t>    Habitat along ditch banks, mosaic of brush, grazing rotation that leaves adequate cover and food.</a:t>
            </a:r>
          </a:p>
        </p:txBody>
      </p:sp>
      <p:sp>
        <p:nvSpPr>
          <p:cNvPr id="4" name="TextBox 3">
            <a:extLst>
              <a:ext uri="{FF2B5EF4-FFF2-40B4-BE49-F238E27FC236}">
                <a16:creationId xmlns:a16="http://schemas.microsoft.com/office/drawing/2014/main" id="{46398D37-F33B-4736-88CF-24C3029727E9}"/>
              </a:ext>
            </a:extLst>
          </p:cNvPr>
          <p:cNvSpPr txBox="1"/>
          <p:nvPr/>
        </p:nvSpPr>
        <p:spPr>
          <a:xfrm>
            <a:off x="998376" y="4945224"/>
            <a:ext cx="7772400" cy="369332"/>
          </a:xfrm>
          <a:prstGeom prst="rect">
            <a:avLst/>
          </a:prstGeom>
          <a:noFill/>
        </p:spPr>
        <p:txBody>
          <a:bodyPr wrap="square" rtlCol="0">
            <a:spAutoFit/>
          </a:bodyPr>
          <a:lstStyle/>
          <a:p>
            <a:r>
              <a:rPr lang="en-US" dirty="0">
                <a:solidFill>
                  <a:srgbClr val="FF0000"/>
                </a:solidFill>
              </a:rPr>
              <a:t>Any one in particular to prioritize? Others to add?</a:t>
            </a:r>
          </a:p>
        </p:txBody>
      </p:sp>
    </p:spTree>
    <p:extLst>
      <p:ext uri="{BB962C8B-B14F-4D97-AF65-F5344CB8AC3E}">
        <p14:creationId xmlns:p14="http://schemas.microsoft.com/office/powerpoint/2010/main" val="365523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E8ED-4493-4208-B96B-9C8078A8B00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832BDEA-7DA7-4C6B-859C-B8D02531B874}"/>
              </a:ext>
            </a:extLst>
          </p:cNvPr>
          <p:cNvSpPr>
            <a:spLocks noGrp="1"/>
          </p:cNvSpPr>
          <p:nvPr>
            <p:ph idx="1"/>
          </p:nvPr>
        </p:nvSpPr>
        <p:spPr/>
        <p:txBody>
          <a:bodyPr/>
          <a:lstStyle/>
          <a:p>
            <a:r>
              <a:rPr lang="en-US" dirty="0"/>
              <a:t>Athena.cholas@usda.gov</a:t>
            </a:r>
          </a:p>
        </p:txBody>
      </p:sp>
    </p:spTree>
    <p:extLst>
      <p:ext uri="{BB962C8B-B14F-4D97-AF65-F5344CB8AC3E}">
        <p14:creationId xmlns:p14="http://schemas.microsoft.com/office/powerpoint/2010/main" val="232703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757F-8A83-4116-A76D-A3E643CA7CC0}"/>
              </a:ext>
            </a:extLst>
          </p:cNvPr>
          <p:cNvSpPr>
            <a:spLocks noGrp="1"/>
          </p:cNvSpPr>
          <p:nvPr>
            <p:ph type="title"/>
          </p:nvPr>
        </p:nvSpPr>
        <p:spPr>
          <a:xfrm>
            <a:off x="838200" y="824264"/>
            <a:ext cx="8818984" cy="838432"/>
          </a:xfrm>
          <a:solidFill>
            <a:schemeClr val="bg1"/>
          </a:solidFill>
        </p:spPr>
        <p:txBody>
          <a:bodyPr>
            <a:normAutofit fontScale="90000"/>
          </a:bodyPr>
          <a:lstStyle/>
          <a:p>
            <a:r>
              <a:rPr lang="en-US" dirty="0"/>
              <a:t>EQIP Practice Caps- set by contract item</a:t>
            </a:r>
          </a:p>
        </p:txBody>
      </p:sp>
      <p:sp>
        <p:nvSpPr>
          <p:cNvPr id="3" name="Content Placeholder 2">
            <a:extLst>
              <a:ext uri="{FF2B5EF4-FFF2-40B4-BE49-F238E27FC236}">
                <a16:creationId xmlns:a16="http://schemas.microsoft.com/office/drawing/2014/main" id="{3F07F926-3EB0-40D4-BE62-15E3047EC275}"/>
              </a:ext>
            </a:extLst>
          </p:cNvPr>
          <p:cNvSpPr>
            <a:spLocks noGrp="1"/>
          </p:cNvSpPr>
          <p:nvPr>
            <p:ph idx="1"/>
          </p:nvPr>
        </p:nvSpPr>
        <p:spPr/>
        <p:txBody>
          <a:bodyPr/>
          <a:lstStyle/>
          <a:p>
            <a:pPr marL="342900" indent="-342900">
              <a:buFont typeface="Arial" panose="020B0604020202020204" pitchFamily="34" charset="0"/>
              <a:buChar char="•"/>
            </a:pPr>
            <a:r>
              <a:rPr lang="en-US" dirty="0"/>
              <a:t>Limit the payments for high contract practices.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Works for practices like Irrigation Pipeline where one contract item is created for each functional unit.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Harder for practices like Brush Management where there can be multiple contract items on a field.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Caps are set with input from local working group level for team fund accounts.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Caps have not been set for State level accounts. </a:t>
            </a:r>
            <a:r>
              <a:rPr lang="en-US" dirty="0">
                <a:solidFill>
                  <a:srgbClr val="FF0000"/>
                </a:solidFill>
              </a:rPr>
              <a:t>Please provide input.</a:t>
            </a:r>
          </a:p>
        </p:txBody>
      </p:sp>
    </p:spTree>
    <p:extLst>
      <p:ext uri="{BB962C8B-B14F-4D97-AF65-F5344CB8AC3E}">
        <p14:creationId xmlns:p14="http://schemas.microsoft.com/office/powerpoint/2010/main" val="214263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7035-A8E1-4AF7-B435-F82E72E48F20}"/>
              </a:ext>
            </a:extLst>
          </p:cNvPr>
          <p:cNvSpPr>
            <a:spLocks noGrp="1"/>
          </p:cNvSpPr>
          <p:nvPr>
            <p:ph type="title"/>
          </p:nvPr>
        </p:nvSpPr>
        <p:spPr>
          <a:xfrm>
            <a:off x="744894" y="842925"/>
            <a:ext cx="7307424" cy="838432"/>
          </a:xfrm>
        </p:spPr>
        <p:txBody>
          <a:bodyPr/>
          <a:lstStyle/>
          <a:p>
            <a:r>
              <a:rPr lang="en-US" dirty="0"/>
              <a:t>Woody Residue Treatment (384)</a:t>
            </a:r>
          </a:p>
        </p:txBody>
      </p:sp>
      <p:sp>
        <p:nvSpPr>
          <p:cNvPr id="3" name="Content Placeholder 2">
            <a:extLst>
              <a:ext uri="{FF2B5EF4-FFF2-40B4-BE49-F238E27FC236}">
                <a16:creationId xmlns:a16="http://schemas.microsoft.com/office/drawing/2014/main" id="{7891F1EB-4018-4299-8203-6BD7DCFF879E}"/>
              </a:ext>
            </a:extLst>
          </p:cNvPr>
          <p:cNvSpPr>
            <a:spLocks noGrp="1"/>
          </p:cNvSpPr>
          <p:nvPr>
            <p:ph idx="1"/>
          </p:nvPr>
        </p:nvSpPr>
        <p:spPr/>
        <p:txBody>
          <a:bodyPr/>
          <a:lstStyle/>
          <a:p>
            <a:r>
              <a:rPr lang="en-US" dirty="0"/>
              <a:t>To knock down dead standing mesquite where this increases risk of predation to lesser prairie chicken.</a:t>
            </a:r>
          </a:p>
          <a:p>
            <a:endParaRPr lang="en-US" dirty="0"/>
          </a:p>
          <a:p>
            <a:r>
              <a:rPr lang="en-US" dirty="0"/>
              <a:t>New scenarios for FY2022 based on canopy cover intercept of what would have existed prior to the herbicide application. Typical scenario size is 120 acres.</a:t>
            </a:r>
          </a:p>
          <a:p>
            <a:endParaRPr lang="en-US" dirty="0"/>
          </a:p>
          <a:p>
            <a:r>
              <a:rPr lang="en-US" dirty="0"/>
              <a:t>Standing residue, light-  5-9%</a:t>
            </a:r>
          </a:p>
          <a:p>
            <a:r>
              <a:rPr lang="en-US" dirty="0"/>
              <a:t>Standing residue, medium- 10-24%</a:t>
            </a:r>
          </a:p>
          <a:p>
            <a:r>
              <a:rPr lang="en-US" dirty="0"/>
              <a:t>Standing residue, heavy – at least 25%</a:t>
            </a:r>
          </a:p>
          <a:p>
            <a:endParaRPr lang="en-US" dirty="0"/>
          </a:p>
          <a:p>
            <a:endParaRPr lang="en-US" dirty="0"/>
          </a:p>
          <a:p>
            <a:endParaRPr lang="en-US" dirty="0"/>
          </a:p>
        </p:txBody>
      </p:sp>
    </p:spTree>
    <p:extLst>
      <p:ext uri="{BB962C8B-B14F-4D97-AF65-F5344CB8AC3E}">
        <p14:creationId xmlns:p14="http://schemas.microsoft.com/office/powerpoint/2010/main" val="28255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59A3-00B6-4210-AF98-374A134C324A}"/>
              </a:ext>
            </a:extLst>
          </p:cNvPr>
          <p:cNvSpPr>
            <a:spLocks noGrp="1"/>
          </p:cNvSpPr>
          <p:nvPr>
            <p:ph type="title"/>
          </p:nvPr>
        </p:nvSpPr>
        <p:spPr>
          <a:xfrm>
            <a:off x="838201" y="852256"/>
            <a:ext cx="9500118" cy="838432"/>
          </a:xfrm>
          <a:solidFill>
            <a:schemeClr val="bg1"/>
          </a:solidFill>
        </p:spPr>
        <p:txBody>
          <a:bodyPr>
            <a:normAutofit/>
          </a:bodyPr>
          <a:lstStyle/>
          <a:p>
            <a:r>
              <a:rPr lang="en-US" dirty="0"/>
              <a:t>Center pivot, lined- </a:t>
            </a:r>
            <a:r>
              <a:rPr lang="en-US" sz="2000" dirty="0">
                <a:solidFill>
                  <a:srgbClr val="053773"/>
                </a:solidFill>
                <a:latin typeface="+mn-lt"/>
                <a:ea typeface="+mn-ea"/>
                <a:cs typeface="+mn-cs"/>
              </a:rPr>
              <a:t>one scenario did not fit the range of sizes</a:t>
            </a:r>
          </a:p>
        </p:txBody>
      </p:sp>
      <p:sp>
        <p:nvSpPr>
          <p:cNvPr id="3" name="Content Placeholder 2">
            <a:extLst>
              <a:ext uri="{FF2B5EF4-FFF2-40B4-BE49-F238E27FC236}">
                <a16:creationId xmlns:a16="http://schemas.microsoft.com/office/drawing/2014/main" id="{BAC7DCE4-39E3-4D83-8ECB-46A17F13352A}"/>
              </a:ext>
            </a:extLst>
          </p:cNvPr>
          <p:cNvSpPr>
            <a:spLocks noGrp="1"/>
          </p:cNvSpPr>
          <p:nvPr>
            <p:ph idx="1"/>
          </p:nvPr>
        </p:nvSpPr>
        <p:spPr>
          <a:xfrm>
            <a:off x="838200" y="1825625"/>
            <a:ext cx="10515600" cy="1280210"/>
          </a:xfrm>
        </p:spPr>
        <p:txBody>
          <a:bodyPr/>
          <a:lstStyle/>
          <a:p>
            <a:pPr marL="0" marR="0">
              <a:spcBef>
                <a:spcPts val="0"/>
              </a:spcBef>
              <a:spcAft>
                <a:spcPts val="0"/>
              </a:spcAft>
            </a:pPr>
            <a:r>
              <a:rPr lang="en-US" sz="1800" b="0" dirty="0">
                <a:solidFill>
                  <a:schemeClr val="tx1"/>
                </a:solidFill>
                <a:latin typeface="Calibri" panose="020F0502020204030204" pitchFamily="34" charset="0"/>
              </a:rPr>
              <a:t>Center pivot, lined 0-60 acres- typical size 30 acres. Length of poly lining is 644 feet.</a:t>
            </a:r>
          </a:p>
          <a:p>
            <a:pPr marL="0" marR="0">
              <a:spcBef>
                <a:spcPts val="0"/>
              </a:spcBef>
              <a:spcAft>
                <a:spcPts val="0"/>
              </a:spcAft>
            </a:pPr>
            <a:r>
              <a:rPr lang="en-US" sz="1800" b="0" dirty="0">
                <a:solidFill>
                  <a:schemeClr val="tx1"/>
                </a:solidFill>
                <a:latin typeface="Calibri" panose="020F0502020204030204" pitchFamily="34" charset="0"/>
              </a:rPr>
              <a:t>Center pivot, lined 61-100 acres- typical size 80 acres. Length of poly lining is 1053 feet.</a:t>
            </a:r>
          </a:p>
          <a:p>
            <a:pPr marL="0" marR="0">
              <a:spcBef>
                <a:spcPts val="0"/>
              </a:spcBef>
              <a:spcAft>
                <a:spcPts val="0"/>
              </a:spcAft>
            </a:pPr>
            <a:r>
              <a:rPr lang="en-US" sz="1800" b="0" dirty="0">
                <a:solidFill>
                  <a:schemeClr val="tx1"/>
                </a:solidFill>
                <a:latin typeface="Calibri" panose="020F0502020204030204" pitchFamily="34" charset="0"/>
              </a:rPr>
              <a:t>Center pivot, lined 101 acres and larger- typical size 120 acres. Length of poly lining is 1300 feet</a:t>
            </a:r>
            <a:r>
              <a:rPr lang="en-US" sz="2000" b="0" dirty="0">
                <a:effectLst/>
                <a:latin typeface="Calibri" panose="020F0502020204030204" pitchFamily="34" charset="0"/>
                <a:ea typeface="Calibri" panose="020F0502020204030204" pitchFamily="34" charset="0"/>
              </a:rPr>
              <a:t>.</a:t>
            </a:r>
          </a:p>
          <a:p>
            <a:endParaRPr lang="en-US" dirty="0"/>
          </a:p>
        </p:txBody>
      </p:sp>
      <p:sp>
        <p:nvSpPr>
          <p:cNvPr id="5" name="TextBox 4">
            <a:extLst>
              <a:ext uri="{FF2B5EF4-FFF2-40B4-BE49-F238E27FC236}">
                <a16:creationId xmlns:a16="http://schemas.microsoft.com/office/drawing/2014/main" id="{788EE689-AE63-4CD0-9D65-A75C14782E15}"/>
              </a:ext>
            </a:extLst>
          </p:cNvPr>
          <p:cNvSpPr txBox="1"/>
          <p:nvPr/>
        </p:nvSpPr>
        <p:spPr>
          <a:xfrm>
            <a:off x="838200" y="3399749"/>
            <a:ext cx="8922398" cy="1692771"/>
          </a:xfrm>
          <a:prstGeom prst="rect">
            <a:avLst/>
          </a:prstGeom>
          <a:noFill/>
        </p:spPr>
        <p:txBody>
          <a:bodyPr wrap="square">
            <a:spAutoFit/>
          </a:bodyPr>
          <a:lstStyle/>
          <a:p>
            <a:r>
              <a:rPr lang="en-US" sz="3200" b="1" dirty="0">
                <a:solidFill>
                  <a:srgbClr val="89C32D"/>
                </a:solidFill>
                <a:latin typeface="+mj-lt"/>
                <a:ea typeface="+mj-ea"/>
                <a:cs typeface="+mj-cs"/>
              </a:rPr>
              <a:t>Big gun sprinklers</a:t>
            </a:r>
          </a:p>
          <a:p>
            <a:r>
              <a:rPr lang="en-US" dirty="0">
                <a:latin typeface="Calibri" panose="020F0502020204030204" pitchFamily="34" charset="0"/>
              </a:rPr>
              <a:t>New scenario for portable </a:t>
            </a:r>
            <a:r>
              <a:rPr lang="en-US" sz="1800" dirty="0">
                <a:effectLst/>
                <a:latin typeface="Calibri" panose="020F0502020204030204" pitchFamily="34" charset="0"/>
                <a:ea typeface="Times New Roman" panose="02020603050405020304" pitchFamily="18" charset="0"/>
              </a:rPr>
              <a:t>big gun sprinkler, without the retracting wheel.</a:t>
            </a:r>
          </a:p>
          <a:p>
            <a:endParaRPr lang="en-US" dirty="0">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Existing scenarios are for traveling gun system on retracting wheel, hose </a:t>
            </a:r>
            <a:r>
              <a:rPr lang="en-US" dirty="0">
                <a:latin typeface="Calibri" panose="020F0502020204030204" pitchFamily="34" charset="0"/>
                <a:ea typeface="Times New Roman" panose="02020603050405020304" pitchFamily="18" charset="0"/>
              </a:rPr>
              <a:t>less than 2 inches, 2-3 inches and more than 3 inches. </a:t>
            </a:r>
            <a:endParaRPr lang="en-US" sz="3200" b="1" dirty="0">
              <a:solidFill>
                <a:srgbClr val="89C32D"/>
              </a:solidFill>
              <a:latin typeface="+mj-lt"/>
              <a:ea typeface="+mj-ea"/>
              <a:cs typeface="+mj-cs"/>
            </a:endParaRPr>
          </a:p>
        </p:txBody>
      </p:sp>
    </p:spTree>
    <p:extLst>
      <p:ext uri="{BB962C8B-B14F-4D97-AF65-F5344CB8AC3E}">
        <p14:creationId xmlns:p14="http://schemas.microsoft.com/office/powerpoint/2010/main" val="222488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7B53-95A5-4318-871D-AA9CCF7B7018}"/>
              </a:ext>
            </a:extLst>
          </p:cNvPr>
          <p:cNvSpPr>
            <a:spLocks noGrp="1"/>
          </p:cNvSpPr>
          <p:nvPr>
            <p:ph type="title"/>
          </p:nvPr>
        </p:nvSpPr>
        <p:spPr/>
        <p:txBody>
          <a:bodyPr/>
          <a:lstStyle/>
          <a:p>
            <a:r>
              <a:rPr lang="en-US" dirty="0"/>
              <a:t>Irrigation Pipeline (430)</a:t>
            </a:r>
          </a:p>
        </p:txBody>
      </p:sp>
      <p:sp>
        <p:nvSpPr>
          <p:cNvPr id="3" name="Content Placeholder 2">
            <a:extLst>
              <a:ext uri="{FF2B5EF4-FFF2-40B4-BE49-F238E27FC236}">
                <a16:creationId xmlns:a16="http://schemas.microsoft.com/office/drawing/2014/main" id="{CCFEC543-F671-4AF7-B808-434B5E74187C}"/>
              </a:ext>
            </a:extLst>
          </p:cNvPr>
          <p:cNvSpPr>
            <a:spLocks noGrp="1"/>
          </p:cNvSpPr>
          <p:nvPr>
            <p:ph idx="1"/>
          </p:nvPr>
        </p:nvSpPr>
        <p:spPr/>
        <p:txBody>
          <a:bodyPr/>
          <a:lstStyle/>
          <a:p>
            <a:r>
              <a:rPr lang="en-US" dirty="0"/>
              <a:t>Two new scenarios for boring under roads</a:t>
            </a:r>
          </a:p>
          <a:p>
            <a:endParaRPr lang="en-US" dirty="0"/>
          </a:p>
          <a:p>
            <a:r>
              <a:rPr lang="en-US" sz="1800" b="0" i="0" u="none" strike="noStrike" dirty="0">
                <a:solidFill>
                  <a:srgbClr val="000000"/>
                </a:solidFill>
                <a:effectLst/>
                <a:latin typeface="Calibri" panose="020F0502020204030204" pitchFamily="34" charset="0"/>
              </a:rPr>
              <a:t>Pipe Boring Casing Only &lt;= 8 inch</a:t>
            </a:r>
            <a:r>
              <a:rPr lang="en-US" dirty="0"/>
              <a:t> </a:t>
            </a:r>
          </a:p>
          <a:p>
            <a:r>
              <a:rPr lang="en-US" sz="1800" b="0" i="0" u="none" strike="noStrike" dirty="0">
                <a:solidFill>
                  <a:srgbClr val="000000"/>
                </a:solidFill>
                <a:effectLst/>
                <a:latin typeface="Calibri" panose="020F0502020204030204" pitchFamily="34" charset="0"/>
              </a:rPr>
              <a:t>Pipe Boring Casing Only &gt;= 10 inch</a:t>
            </a:r>
            <a:endParaRPr lang="en-US" dirty="0"/>
          </a:p>
        </p:txBody>
      </p:sp>
    </p:spTree>
    <p:extLst>
      <p:ext uri="{BB962C8B-B14F-4D97-AF65-F5344CB8AC3E}">
        <p14:creationId xmlns:p14="http://schemas.microsoft.com/office/powerpoint/2010/main" val="190687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370B-14BB-425C-8156-D858F4B2B816}"/>
              </a:ext>
            </a:extLst>
          </p:cNvPr>
          <p:cNvSpPr>
            <a:spLocks noGrp="1"/>
          </p:cNvSpPr>
          <p:nvPr>
            <p:ph type="title"/>
          </p:nvPr>
        </p:nvSpPr>
        <p:spPr>
          <a:xfrm>
            <a:off x="803501" y="808138"/>
            <a:ext cx="6884923" cy="770731"/>
          </a:xfrm>
          <a:solidFill>
            <a:schemeClr val="bg1"/>
          </a:solidFill>
        </p:spPr>
        <p:txBody>
          <a:bodyPr>
            <a:normAutofit/>
          </a:bodyPr>
          <a:lstStyle/>
          <a:p>
            <a:r>
              <a:rPr lang="en-US" dirty="0"/>
              <a:t>Solar pumping plant (533)</a:t>
            </a:r>
          </a:p>
        </p:txBody>
      </p:sp>
      <p:sp>
        <p:nvSpPr>
          <p:cNvPr id="3" name="TextBox 2">
            <a:extLst>
              <a:ext uri="{FF2B5EF4-FFF2-40B4-BE49-F238E27FC236}">
                <a16:creationId xmlns:a16="http://schemas.microsoft.com/office/drawing/2014/main" id="{7C6E107E-A837-4CB3-B7EB-F91D5ACAC064}"/>
              </a:ext>
            </a:extLst>
          </p:cNvPr>
          <p:cNvSpPr txBox="1"/>
          <p:nvPr/>
        </p:nvSpPr>
        <p:spPr>
          <a:xfrm>
            <a:off x="943171" y="1673191"/>
            <a:ext cx="9833685" cy="2585323"/>
          </a:xfrm>
          <a:prstGeom prst="rect">
            <a:avLst/>
          </a:prstGeom>
          <a:noFill/>
        </p:spPr>
        <p:txBody>
          <a:bodyPr wrap="square" rtlCol="0">
            <a:spAutoFit/>
          </a:bodyPr>
          <a:lstStyle/>
          <a:p>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Proposing 3 scenarios-  Remote, less than and equal to 1 KW, greater than 1 kw</a:t>
            </a:r>
          </a:p>
          <a:p>
            <a:pPr marL="285750" indent="-285750">
              <a:buFont typeface="Arial" panose="020B0604020202020204" pitchFamily="34" charset="0"/>
              <a:buChar char="•"/>
            </a:pPr>
            <a:r>
              <a:rPr lang="en-US" dirty="0">
                <a:solidFill>
                  <a:srgbClr val="000000"/>
                </a:solidFill>
              </a:rPr>
              <a:t>Payment will be by kilowatt instead of by each.</a:t>
            </a:r>
          </a:p>
          <a:p>
            <a:pPr lvl="0"/>
            <a:endParaRPr lang="en-US" dirty="0">
              <a:solidFill>
                <a:srgbClr val="000000"/>
              </a:solidFill>
            </a:endParaRPr>
          </a:p>
          <a:p>
            <a:r>
              <a:rPr lang="en-US" dirty="0">
                <a:solidFill>
                  <a:srgbClr val="000000"/>
                </a:solidFill>
              </a:rPr>
              <a:t>National created new components that combine the pump and solar panels but are separated by fixed component cost and variable component cost. </a:t>
            </a:r>
          </a:p>
          <a:p>
            <a:pPr lvl="0"/>
            <a:endParaRPr lang="en-US" dirty="0">
              <a:solidFill>
                <a:srgbClr val="000000"/>
              </a:solidFill>
            </a:endParaRPr>
          </a:p>
          <a:p>
            <a:pPr>
              <a:defRPr/>
            </a:pPr>
            <a:endParaRPr lang="en-US" dirty="0">
              <a:solidFill>
                <a:srgbClr val="000000"/>
              </a:solidFill>
              <a:latin typeface="Calibri" panose="020F0502020204030204"/>
            </a:endParaRPr>
          </a:p>
          <a:p>
            <a:pPr>
              <a:defRPr/>
            </a:pPr>
            <a:endParaRPr lang="en-US" dirty="0">
              <a:solidFill>
                <a:srgbClr val="000000"/>
              </a:solidFill>
              <a:latin typeface="Calibri" panose="020F0502020204030204"/>
            </a:endParaRPr>
          </a:p>
        </p:txBody>
      </p:sp>
      <p:graphicFrame>
        <p:nvGraphicFramePr>
          <p:cNvPr id="4" name="Table 3">
            <a:extLst>
              <a:ext uri="{FF2B5EF4-FFF2-40B4-BE49-F238E27FC236}">
                <a16:creationId xmlns:a16="http://schemas.microsoft.com/office/drawing/2014/main" id="{2D595F90-4AAA-4E7F-8BCB-D4EE1877E2E2}"/>
              </a:ext>
            </a:extLst>
          </p:cNvPr>
          <p:cNvGraphicFramePr>
            <a:graphicFrameLocks noGrp="1"/>
          </p:cNvGraphicFramePr>
          <p:nvPr>
            <p:extLst>
              <p:ext uri="{D42A27DB-BD31-4B8C-83A1-F6EECF244321}">
                <p14:modId xmlns:p14="http://schemas.microsoft.com/office/powerpoint/2010/main" val="3060727035"/>
              </p:ext>
            </p:extLst>
          </p:nvPr>
        </p:nvGraphicFramePr>
        <p:xfrm>
          <a:off x="1415144" y="4039872"/>
          <a:ext cx="8000429" cy="1456673"/>
        </p:xfrm>
        <a:graphic>
          <a:graphicData uri="http://schemas.openxmlformats.org/drawingml/2006/table">
            <a:tbl>
              <a:tblPr/>
              <a:tblGrid>
                <a:gridCol w="646958">
                  <a:extLst>
                    <a:ext uri="{9D8B030D-6E8A-4147-A177-3AD203B41FA5}">
                      <a16:colId xmlns:a16="http://schemas.microsoft.com/office/drawing/2014/main" val="2486629842"/>
                    </a:ext>
                  </a:extLst>
                </a:gridCol>
                <a:gridCol w="1421489">
                  <a:extLst>
                    <a:ext uri="{9D8B030D-6E8A-4147-A177-3AD203B41FA5}">
                      <a16:colId xmlns:a16="http://schemas.microsoft.com/office/drawing/2014/main" val="1743683154"/>
                    </a:ext>
                  </a:extLst>
                </a:gridCol>
                <a:gridCol w="4618087">
                  <a:extLst>
                    <a:ext uri="{9D8B030D-6E8A-4147-A177-3AD203B41FA5}">
                      <a16:colId xmlns:a16="http://schemas.microsoft.com/office/drawing/2014/main" val="4040739173"/>
                    </a:ext>
                  </a:extLst>
                </a:gridCol>
                <a:gridCol w="594804">
                  <a:extLst>
                    <a:ext uri="{9D8B030D-6E8A-4147-A177-3AD203B41FA5}">
                      <a16:colId xmlns:a16="http://schemas.microsoft.com/office/drawing/2014/main" val="1348766251"/>
                    </a:ext>
                  </a:extLst>
                </a:gridCol>
                <a:gridCol w="719091">
                  <a:extLst>
                    <a:ext uri="{9D8B030D-6E8A-4147-A177-3AD203B41FA5}">
                      <a16:colId xmlns:a16="http://schemas.microsoft.com/office/drawing/2014/main" val="2191150105"/>
                    </a:ext>
                  </a:extLst>
                </a:gridCol>
              </a:tblGrid>
              <a:tr h="726729">
                <a:tc>
                  <a:txBody>
                    <a:bodyPr/>
                    <a:lstStyle/>
                    <a:p>
                      <a:pPr algn="l" fontAlgn="b"/>
                      <a:r>
                        <a:rPr lang="en-US" sz="1000" b="0" i="0" u="none" strike="noStrike" dirty="0">
                          <a:solidFill>
                            <a:srgbClr val="000000"/>
                          </a:solidFill>
                          <a:effectLst/>
                          <a:latin typeface="Calibri" panose="020F0502020204030204" pitchFamily="34" charset="0"/>
                        </a:rPr>
                        <a:t>2495</a:t>
                      </a:r>
                    </a:p>
                  </a:txBody>
                  <a:tcPr marL="2439" marR="2439" marT="2439"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Solar Pumping System, Fixed Cost Portion</a:t>
                      </a:r>
                    </a:p>
                  </a:txBody>
                  <a:tcPr marL="2439" marR="2439" marT="2439"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Fixed cost portion of a solar powered pumping system.  This portion is a base cost for a complete system including the photovoltaic panels, pumping plant, support braces, electric controllers, service drop, etc., and is not </a:t>
                      </a:r>
                      <a:r>
                        <a:rPr lang="en-US" sz="1000" b="0" i="0" u="none" strike="noStrike" dirty="0" err="1">
                          <a:solidFill>
                            <a:srgbClr val="000000"/>
                          </a:solidFill>
                          <a:effectLst/>
                          <a:latin typeface="Calibri" panose="020F0502020204030204" pitchFamily="34" charset="0"/>
                        </a:rPr>
                        <a:t>dependant</a:t>
                      </a:r>
                      <a:r>
                        <a:rPr lang="en-US" sz="1000" b="0" i="0" u="none" strike="noStrike" dirty="0">
                          <a:solidFill>
                            <a:srgbClr val="000000"/>
                          </a:solidFill>
                          <a:effectLst/>
                          <a:latin typeface="Calibri" panose="020F0502020204030204" pitchFamily="34" charset="0"/>
                        </a:rPr>
                        <a:t> on </a:t>
                      </a:r>
                      <a:r>
                        <a:rPr lang="en-US" sz="1000" b="0" i="0" u="none" strike="noStrike" dirty="0" err="1">
                          <a:solidFill>
                            <a:srgbClr val="000000"/>
                          </a:solidFill>
                          <a:effectLst/>
                          <a:latin typeface="Calibri" panose="020F0502020204030204" pitchFamily="34" charset="0"/>
                        </a:rPr>
                        <a:t>KiloWatt</a:t>
                      </a:r>
                      <a:r>
                        <a:rPr lang="en-US" sz="1000" b="0" i="0" u="none" strike="noStrike" dirty="0">
                          <a:solidFill>
                            <a:srgbClr val="000000"/>
                          </a:solidFill>
                          <a:effectLst/>
                          <a:latin typeface="Calibri" panose="020F0502020204030204" pitchFamily="34" charset="0"/>
                        </a:rPr>
                        <a:t>.  The total cost will include this fixed cost plus a variable cost portion.  Includes the cost of materials only.</a:t>
                      </a:r>
                    </a:p>
                  </a:txBody>
                  <a:tcPr marL="2439" marR="2439" marT="2439"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Each</a:t>
                      </a:r>
                    </a:p>
                  </a:txBody>
                  <a:tcPr marL="2439" marR="2439" marT="2439"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$3,705.10 </a:t>
                      </a:r>
                    </a:p>
                  </a:txBody>
                  <a:tcPr marL="7620" marR="7620" marT="7620" marB="0" anchor="b">
                    <a:lnL>
                      <a:noFill/>
                    </a:lnL>
                    <a:lnR>
                      <a:noFill/>
                    </a:lnR>
                    <a:lnT>
                      <a:noFill/>
                    </a:lnT>
                    <a:lnB>
                      <a:noFill/>
                    </a:lnB>
                  </a:tcPr>
                </a:tc>
                <a:extLst>
                  <a:ext uri="{0D108BD9-81ED-4DB2-BD59-A6C34878D82A}">
                    <a16:rowId xmlns:a16="http://schemas.microsoft.com/office/drawing/2014/main" val="2522488335"/>
                  </a:ext>
                </a:extLst>
              </a:tr>
              <a:tr h="692234">
                <a:tc>
                  <a:txBody>
                    <a:bodyPr/>
                    <a:lstStyle/>
                    <a:p>
                      <a:pPr algn="l" fontAlgn="b"/>
                      <a:r>
                        <a:rPr lang="en-US" sz="1000" b="0" i="0" u="none" strike="noStrike" dirty="0">
                          <a:solidFill>
                            <a:srgbClr val="000000"/>
                          </a:solidFill>
                          <a:effectLst/>
                          <a:latin typeface="Calibri" panose="020F0502020204030204" pitchFamily="34" charset="0"/>
                        </a:rPr>
                        <a:t>2496</a:t>
                      </a:r>
                    </a:p>
                  </a:txBody>
                  <a:tcPr marL="2439" marR="2439" marT="243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Solar Pumping System, Variable Cost Portion</a:t>
                      </a:r>
                    </a:p>
                  </a:txBody>
                  <a:tcPr marL="2439" marR="2439" marT="2439"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Variable cost portion of a solar powered pumping system.  This portion IS dependent upon the total kilowatts of the photovoltaic panels, but also includes the pumping plant, support braces, electric controllers, service drop, etc.  The total cost will include this variable cost plus a fixed cost portion.  Includes the cost of materials only.</a:t>
                      </a:r>
                    </a:p>
                  </a:txBody>
                  <a:tcPr marL="2439" marR="2439" marT="2439"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Kilowatt</a:t>
                      </a:r>
                    </a:p>
                  </a:txBody>
                  <a:tcPr marL="2439" marR="2439" marT="2439"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$2,650.88 </a:t>
                      </a:r>
                    </a:p>
                  </a:txBody>
                  <a:tcPr marL="7620" marR="7620" marT="7620" marB="0" anchor="b">
                    <a:lnL>
                      <a:noFill/>
                    </a:lnL>
                    <a:lnR>
                      <a:noFill/>
                    </a:lnR>
                    <a:lnT>
                      <a:noFill/>
                    </a:lnT>
                    <a:lnB>
                      <a:noFill/>
                    </a:lnB>
                  </a:tcPr>
                </a:tc>
                <a:extLst>
                  <a:ext uri="{0D108BD9-81ED-4DB2-BD59-A6C34878D82A}">
                    <a16:rowId xmlns:a16="http://schemas.microsoft.com/office/drawing/2014/main" val="2484290609"/>
                  </a:ext>
                </a:extLst>
              </a:tr>
            </a:tbl>
          </a:graphicData>
        </a:graphic>
      </p:graphicFrame>
    </p:spTree>
    <p:extLst>
      <p:ext uri="{BB962C8B-B14F-4D97-AF65-F5344CB8AC3E}">
        <p14:creationId xmlns:p14="http://schemas.microsoft.com/office/powerpoint/2010/main" val="128651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14DA-A789-46C5-9148-7C21383262E7}"/>
              </a:ext>
            </a:extLst>
          </p:cNvPr>
          <p:cNvSpPr>
            <a:spLocks noGrp="1"/>
          </p:cNvSpPr>
          <p:nvPr>
            <p:ph type="title"/>
          </p:nvPr>
        </p:nvSpPr>
        <p:spPr>
          <a:xfrm>
            <a:off x="726232" y="852256"/>
            <a:ext cx="10515600" cy="838432"/>
          </a:xfrm>
        </p:spPr>
        <p:txBody>
          <a:bodyPr/>
          <a:lstStyle/>
          <a:p>
            <a:r>
              <a:rPr lang="en-US" dirty="0"/>
              <a:t>Urban agriculture and small farms</a:t>
            </a:r>
          </a:p>
        </p:txBody>
      </p:sp>
      <p:sp>
        <p:nvSpPr>
          <p:cNvPr id="3" name="Content Placeholder 2">
            <a:extLst>
              <a:ext uri="{FF2B5EF4-FFF2-40B4-BE49-F238E27FC236}">
                <a16:creationId xmlns:a16="http://schemas.microsoft.com/office/drawing/2014/main" id="{B6796AEB-5D67-4959-B76B-6735EEFD73DD}"/>
              </a:ext>
            </a:extLst>
          </p:cNvPr>
          <p:cNvSpPr>
            <a:spLocks noGrp="1"/>
          </p:cNvSpPr>
          <p:nvPr>
            <p:ph idx="1"/>
          </p:nvPr>
        </p:nvSpPr>
        <p:spPr>
          <a:xfrm>
            <a:off x="726232" y="1623527"/>
            <a:ext cx="10515600" cy="4795933"/>
          </a:xfrm>
        </p:spPr>
        <p:txBody>
          <a:bodyPr>
            <a:normAutofit/>
          </a:bodyPr>
          <a:lstStyle/>
          <a:p>
            <a:r>
              <a:rPr lang="en-US" dirty="0"/>
              <a:t>New National scenarios for Urban and small scale, most pay by each 1,000 sq feet:</a:t>
            </a:r>
            <a:endParaRPr lang="en-US" dirty="0">
              <a:solidFill>
                <a:srgbClr val="FF0000"/>
              </a:solidFill>
            </a:endParaRPr>
          </a:p>
          <a:p>
            <a:r>
              <a:rPr lang="en-US" sz="1800" b="0" dirty="0">
                <a:solidFill>
                  <a:srgbClr val="000000"/>
                </a:solidFill>
                <a:latin typeface="Calibri" panose="020F0502020204030204" pitchFamily="34" charset="0"/>
              </a:rPr>
              <a:t>Irrigation system, </a:t>
            </a:r>
            <a:r>
              <a:rPr lang="en-US" sz="1800" b="0" dirty="0" err="1">
                <a:solidFill>
                  <a:srgbClr val="000000"/>
                </a:solidFill>
                <a:latin typeface="Calibri" panose="020F0502020204030204" pitchFamily="34" charset="0"/>
              </a:rPr>
              <a:t>microirrigation</a:t>
            </a:r>
            <a:r>
              <a:rPr lang="en-US" sz="1800" b="0" dirty="0">
                <a:solidFill>
                  <a:srgbClr val="000000"/>
                </a:solidFill>
                <a:latin typeface="Calibri" panose="020F0502020204030204" pitchFamily="34" charset="0"/>
              </a:rPr>
              <a:t> (441)- drip tape or emitters, typical size is 1600 sq ft.</a:t>
            </a:r>
          </a:p>
          <a:p>
            <a:r>
              <a:rPr lang="en-US" sz="1800" b="0" dirty="0">
                <a:solidFill>
                  <a:srgbClr val="000000"/>
                </a:solidFill>
                <a:latin typeface="Calibri" panose="020F0502020204030204" pitchFamily="34" charset="0"/>
              </a:rPr>
              <a:t>Conservation Cover (327)- pollinator habitat, typical size 1000 sq ft</a:t>
            </a:r>
          </a:p>
          <a:p>
            <a:r>
              <a:rPr lang="en-US" sz="1800" b="0" dirty="0">
                <a:solidFill>
                  <a:srgbClr val="000000"/>
                </a:solidFill>
                <a:latin typeface="Calibri" panose="020F0502020204030204" pitchFamily="34" charset="0"/>
              </a:rPr>
              <a:t>High Tunnel (325) – 3 new scenarios, typical size 600 sq ft</a:t>
            </a:r>
          </a:p>
          <a:p>
            <a:r>
              <a:rPr lang="en-US" sz="1800" b="0" dirty="0">
                <a:solidFill>
                  <a:srgbClr val="000000"/>
                </a:solidFill>
                <a:latin typeface="Calibri" panose="020F0502020204030204" pitchFamily="34" charset="0"/>
              </a:rPr>
              <a:t>Cover crop (340) – multi-species for every 1000 sq ft</a:t>
            </a:r>
          </a:p>
          <a:p>
            <a:r>
              <a:rPr lang="en-US" sz="1800" b="0" dirty="0">
                <a:solidFill>
                  <a:srgbClr val="000000"/>
                </a:solidFill>
                <a:latin typeface="Calibri" panose="020F0502020204030204" pitchFamily="34" charset="0"/>
              </a:rPr>
              <a:t>Conservation Crop Rotation (328)- diverse rotation, typical size 1000 sq ft</a:t>
            </a:r>
          </a:p>
          <a:p>
            <a:r>
              <a:rPr lang="en-US" sz="1800" b="0" dirty="0">
                <a:solidFill>
                  <a:srgbClr val="000000"/>
                </a:solidFill>
                <a:latin typeface="Calibri" panose="020F0502020204030204" pitchFamily="34" charset="0"/>
              </a:rPr>
              <a:t>Residue and Tillage Management, no-till (329)- no till and no dig, 1000 sq feet</a:t>
            </a:r>
          </a:p>
          <a:p>
            <a:r>
              <a:rPr lang="en-US" sz="1800" b="0" dirty="0">
                <a:solidFill>
                  <a:srgbClr val="000000"/>
                </a:solidFill>
                <a:latin typeface="Calibri" panose="020F0502020204030204" pitchFamily="34" charset="0"/>
              </a:rPr>
              <a:t>Composting Facility (317)- pad plus 2 bins, 9 by 5 feet</a:t>
            </a:r>
          </a:p>
          <a:p>
            <a:endParaRPr lang="en-US" sz="1800" b="0" dirty="0">
              <a:solidFill>
                <a:srgbClr val="000000"/>
              </a:solidFill>
              <a:latin typeface="Calibri" panose="020F0502020204030204" pitchFamily="34" charset="0"/>
            </a:endParaRPr>
          </a:p>
          <a:p>
            <a:r>
              <a:rPr lang="en-US" dirty="0"/>
              <a:t>Existing small farm scenarios. </a:t>
            </a:r>
          </a:p>
          <a:p>
            <a:r>
              <a:rPr lang="en-US" sz="1800" b="0" i="0" u="none" strike="noStrike" dirty="0">
                <a:solidFill>
                  <a:srgbClr val="000000"/>
                </a:solidFill>
                <a:effectLst/>
                <a:latin typeface="Calibri" panose="020F0502020204030204" pitchFamily="34" charset="0"/>
              </a:rPr>
              <a:t>Cover Crop - 1 acre or less, each</a:t>
            </a:r>
          </a:p>
          <a:p>
            <a:r>
              <a:rPr lang="en-US" sz="1800" b="0" dirty="0">
                <a:solidFill>
                  <a:srgbClr val="000000"/>
                </a:solidFill>
                <a:latin typeface="Calibri" panose="020F0502020204030204" pitchFamily="34" charset="0"/>
              </a:rPr>
              <a:t>Nutrient management, guidance is for 1 acre or less, each</a:t>
            </a:r>
          </a:p>
          <a:p>
            <a:r>
              <a:rPr lang="en-US" sz="1800" b="0" dirty="0">
                <a:solidFill>
                  <a:srgbClr val="000000"/>
                </a:solidFill>
                <a:latin typeface="Calibri" panose="020F0502020204030204" pitchFamily="34" charset="0"/>
              </a:rPr>
              <a:t>Stormwater Runoff Control (570)- rain garden, 36’ x 30’</a:t>
            </a:r>
          </a:p>
          <a:p>
            <a:endParaRPr lang="en-US" sz="18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02554389"/>
      </p:ext>
    </p:extLst>
  </p:cSld>
  <p:clrMapOvr>
    <a:masterClrMapping/>
  </p:clrMapOvr>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3759</Words>
  <Application>Microsoft Office PowerPoint</Application>
  <PresentationFormat>Widescreen</PresentationFormat>
  <Paragraphs>347</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Amasis MT Pro</vt:lpstr>
      <vt:lpstr>Arial</vt:lpstr>
      <vt:lpstr>Calibri</vt:lpstr>
      <vt:lpstr>Open Sans Extrabold</vt:lpstr>
      <vt:lpstr>Verdana</vt:lpstr>
      <vt:lpstr>Wingdings</vt:lpstr>
      <vt:lpstr>1_Office Theme</vt:lpstr>
      <vt:lpstr>Payment Schedules</vt:lpstr>
      <vt:lpstr>2021 State Payment Schedules | NRCS (usda.gov)</vt:lpstr>
      <vt:lpstr>Program percentages- NM are set to highest allowed</vt:lpstr>
      <vt:lpstr>EQIP Practice Caps- set by contract item</vt:lpstr>
      <vt:lpstr>Woody Residue Treatment (384)</vt:lpstr>
      <vt:lpstr>Center pivot, lined- one scenario did not fit the range of sizes</vt:lpstr>
      <vt:lpstr>Irrigation Pipeline (430)</vt:lpstr>
      <vt:lpstr>Solar pumping plant (533)</vt:lpstr>
      <vt:lpstr>Urban agriculture and small farms</vt:lpstr>
      <vt:lpstr>Obstruction Removal (500) after disaster events</vt:lpstr>
      <vt:lpstr>Restoration of Rare and Declining Habitat</vt:lpstr>
      <vt:lpstr>Interim Practices that can be adopted</vt:lpstr>
      <vt:lpstr>Technical Service Providers and CAPS</vt:lpstr>
      <vt:lpstr>Conservation Stewardship Program</vt:lpstr>
      <vt:lpstr>Sign-up Stats</vt:lpstr>
      <vt:lpstr>CSP New Mexico ranking criteria found online New Mexico Fund Accounts and Ranking Criteria | NRCS New Mexico (usda.gov)</vt:lpstr>
      <vt:lpstr>Two approaches for priorities:  Financial Assistance is spread out throughout the state.</vt:lpstr>
      <vt:lpstr>Ranking weights</vt:lpstr>
      <vt:lpstr>Program Priorities- 180 points</vt:lpstr>
      <vt:lpstr>Resource Priorities- 200 points</vt:lpstr>
      <vt:lpstr>More years of implementation</vt:lpstr>
      <vt:lpstr>Wildlife resource priorities</vt:lpstr>
      <vt:lpstr>Soil Health</vt:lpstr>
      <vt:lpstr>ACEP- Agricultural Conservation Easement Program  </vt:lpstr>
      <vt:lpstr>ALE- Agricultural Land Easement</vt:lpstr>
      <vt:lpstr>ALE- Agricultural Land Easement</vt:lpstr>
      <vt:lpstr>Distance from rivers, change for cropland</vt:lpstr>
      <vt:lpstr>ACEP Wetland Reserve Easement (WRE)</vt:lpstr>
      <vt:lpstr>Wetland Reserve Easement- Valuation method </vt:lpstr>
      <vt:lpstr>ACEP-WRE: Wetland Restoration Criteria and Guidelines (WRCG)</vt:lpstr>
      <vt:lpstr>Wetland criteria- some things to determine</vt:lpstr>
      <vt:lpstr>WRE- Grazing Rights Option</vt:lpstr>
      <vt:lpstr>Conservation Innovation Grants</vt:lpstr>
      <vt:lpstr>CIG State priorities</vt:lpstr>
      <vt:lpstr>State Funded Projects </vt:lpstr>
      <vt:lpstr>CIG State priorities- any part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ACEP- Agricultural Conservation Easement Program</dc:title>
  <dc:creator>Cholas, Athena - NRCS, Albuquerque, NM</dc:creator>
  <cp:lastModifiedBy>Luna, Leonard - NRCS, Albuquerque, NM</cp:lastModifiedBy>
  <cp:revision>73</cp:revision>
  <dcterms:created xsi:type="dcterms:W3CDTF">2021-08-23T13:47:11Z</dcterms:created>
  <dcterms:modified xsi:type="dcterms:W3CDTF">2022-10-29T00:42:00Z</dcterms:modified>
</cp:coreProperties>
</file>