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 id="2147483696" r:id="rId5"/>
  </p:sldMasterIdLst>
  <p:notesMasterIdLst>
    <p:notesMasterId r:id="rId22"/>
  </p:notesMasterIdLst>
  <p:handoutMasterIdLst>
    <p:handoutMasterId r:id="rId23"/>
  </p:handoutMasterIdLst>
  <p:sldIdLst>
    <p:sldId id="811" r:id="rId6"/>
    <p:sldId id="900" r:id="rId7"/>
    <p:sldId id="397" r:id="rId8"/>
    <p:sldId id="1025" r:id="rId9"/>
    <p:sldId id="885" r:id="rId10"/>
    <p:sldId id="1026" r:id="rId11"/>
    <p:sldId id="831" r:id="rId12"/>
    <p:sldId id="904" r:id="rId13"/>
    <p:sldId id="801" r:id="rId14"/>
    <p:sldId id="809" r:id="rId15"/>
    <p:sldId id="774" r:id="rId16"/>
    <p:sldId id="2458" r:id="rId17"/>
    <p:sldId id="2459" r:id="rId18"/>
    <p:sldId id="2410" r:id="rId19"/>
    <p:sldId id="2457" r:id="rId20"/>
    <p:sldId id="88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FDFA6FF4-F7BA-4338-8046-9D76365F9FA1}">
          <p14:sldIdLst>
            <p14:sldId id="811"/>
            <p14:sldId id="900"/>
            <p14:sldId id="397"/>
            <p14:sldId id="1025"/>
            <p14:sldId id="885"/>
            <p14:sldId id="1026"/>
            <p14:sldId id="831"/>
            <p14:sldId id="904"/>
            <p14:sldId id="801"/>
            <p14:sldId id="809"/>
            <p14:sldId id="774"/>
            <p14:sldId id="2458"/>
            <p14:sldId id="2459"/>
            <p14:sldId id="2410"/>
            <p14:sldId id="2457"/>
            <p14:sldId id="8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0" userDrawn="1">
          <p15:clr>
            <a:srgbClr val="A4A3A4"/>
          </p15:clr>
        </p15:guide>
        <p15:guide id="2" pos="2121" userDrawn="1">
          <p15:clr>
            <a:srgbClr val="A4A3A4"/>
          </p15:clr>
        </p15:guide>
        <p15:guide id="3" orient="horz" pos="2835" userDrawn="1">
          <p15:clr>
            <a:srgbClr val="A4A3A4"/>
          </p15:clr>
        </p15:guide>
        <p15:guide id="4" pos="2116" userDrawn="1">
          <p15:clr>
            <a:srgbClr val="A4A3A4"/>
          </p15:clr>
        </p15:guide>
        <p15:guide id="5" orient="horz" pos="2933" userDrawn="1">
          <p15:clr>
            <a:srgbClr val="A4A3A4"/>
          </p15:clr>
        </p15:guide>
        <p15:guide id="6" orient="horz" pos="2928" userDrawn="1">
          <p15:clr>
            <a:srgbClr val="A4A3A4"/>
          </p15:clr>
        </p15:guide>
        <p15:guide id="7" pos="2213" userDrawn="1">
          <p15:clr>
            <a:srgbClr val="A4A3A4"/>
          </p15:clr>
        </p15:guide>
        <p15:guide id="8"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Swartout" initials="ES" lastIdx="73" clrIdx="0"/>
  <p:cmAuthor id="2" name="PDRI-MS" initials="MS" lastIdx="11" clrIdx="1"/>
  <p:cmAuthor id="3" name="Robin Anne Rojas" initials="RAR" lastIdx="41" clrIdx="2"/>
  <p:cmAuthor id="4" name="Lucy Wang" initials="LW" lastIdx="2" clrIdx="3"/>
  <p:cmAuthor id="5" name="Jennifer Nelligan" initials="JN" lastIdx="1" clrIdx="4"/>
  <p:cmAuthor id="6" name="Jennifer Nelligan" initials="JN [2]" lastIdx="1" clrIdx="5"/>
  <p:cmAuthor id="7" name="Jennifer Nelligan" initials="JN [3]" lastIdx="1" clrIdx="6"/>
  <p:cmAuthor id="8" name="Jennifer Nelligan" initials="JN [4]" lastIdx="1" clrIdx="7"/>
  <p:cmAuthor id="9" name="Jennifer Nelligan" initials="JN [5]" lastIdx="1" clrIdx="8"/>
  <p:cmAuthor id="10" name="Jennifer Nelligan" initials="JN [6]" lastIdx="1" clrIdx="9"/>
  <p:cmAuthor id="11" name="Jennifer Nelligan" initials="JN [7]" lastIdx="1" clrIdx="10"/>
  <p:cmAuthor id="12" name="Jennifer Nelligan" initials="JN [8]" lastIdx="1" clrIdx="11"/>
  <p:cmAuthor id="13" name="Jennifer Nelligan" initials="JN [9]" lastIdx="1" clrIdx="12"/>
  <p:cmAuthor id="14" name="Jennifer Nelligan" initials="JN [10]" lastIdx="1" clrIdx="13"/>
  <p:cmAuthor id="15" name="Jennifer Nelligan" initials="JN [11]" lastIdx="1" clrIdx="14"/>
  <p:cmAuthor id="16" name="Jennifer Nelligan" initials="JN [12]" lastIdx="1" clrIdx="15"/>
  <p:cmAuthor id="17" name="Jennifer Nelligan" initials="JN [13]" lastIdx="1" clrIdx="16"/>
  <p:cmAuthor id="18" name="Jennifer Nelligan" initials="JN [14]" lastIdx="1" clrIdx="17"/>
  <p:cmAuthor id="19" name="Mark Smith" initials="MS" lastIdx="2" clrIdx="18">
    <p:extLst>
      <p:ext uri="{19B8F6BF-5375-455C-9EA6-DF929625EA0E}">
        <p15:presenceInfo xmlns:p15="http://schemas.microsoft.com/office/powerpoint/2012/main" userId="S-1-5-21-229508193-1390368076-4030988433-6879" providerId="AD"/>
      </p:ext>
    </p:extLst>
  </p:cmAuthor>
  <p:cmAuthor id="20" name="Jimmy Bramblett" initials="JB" lastIdx="1" clrIdx="19">
    <p:extLst>
      <p:ext uri="{19B8F6BF-5375-455C-9EA6-DF929625EA0E}">
        <p15:presenceInfo xmlns:p15="http://schemas.microsoft.com/office/powerpoint/2012/main" userId="Jimmy Brambl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6D"/>
    <a:srgbClr val="00ABC0"/>
    <a:srgbClr val="FA9706"/>
    <a:srgbClr val="002C76"/>
    <a:srgbClr val="DEC5E9"/>
    <a:srgbClr val="C79EDA"/>
    <a:srgbClr val="FFB115"/>
    <a:srgbClr val="58595B"/>
    <a:srgbClr val="FF6600"/>
    <a:srgbClr val="FFA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1" autoAdjust="0"/>
    <p:restoredTop sz="79819" autoAdjust="0"/>
  </p:normalViewPr>
  <p:slideViewPr>
    <p:cSldViewPr>
      <p:cViewPr varScale="1">
        <p:scale>
          <a:sx n="44" d="100"/>
          <a:sy n="44" d="100"/>
        </p:scale>
        <p:origin x="1032" y="43"/>
      </p:cViewPr>
      <p:guideLst>
        <p:guide orient="horz" pos="2160"/>
        <p:guide pos="3840"/>
      </p:guideLst>
    </p:cSldViewPr>
  </p:slideViewPr>
  <p:notesTextViewPr>
    <p:cViewPr>
      <p:scale>
        <a:sx n="75" d="100"/>
        <a:sy n="75" d="100"/>
      </p:scale>
      <p:origin x="0" y="0"/>
    </p:cViewPr>
  </p:notesTextViewPr>
  <p:sorterViewPr>
    <p:cViewPr>
      <p:scale>
        <a:sx n="100" d="100"/>
        <a:sy n="100" d="100"/>
      </p:scale>
      <p:origin x="0" y="-3384"/>
    </p:cViewPr>
  </p:sorterViewPr>
  <p:notesViewPr>
    <p:cSldViewPr>
      <p:cViewPr varScale="1">
        <p:scale>
          <a:sx n="51" d="100"/>
          <a:sy n="51" d="100"/>
        </p:scale>
        <p:origin x="2814" y="96"/>
      </p:cViewPr>
      <p:guideLst>
        <p:guide orient="horz" pos="2840"/>
        <p:guide pos="2121"/>
        <p:guide orient="horz" pos="2835"/>
        <p:guide pos="2116"/>
        <p:guide orient="horz" pos="2933"/>
        <p:guide orient="horz" pos="2928"/>
        <p:guide pos="2213"/>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946" cy="464345"/>
          </a:xfrm>
          <a:prstGeom prst="rect">
            <a:avLst/>
          </a:prstGeom>
        </p:spPr>
        <p:txBody>
          <a:bodyPr vert="horz" lIns="91234" tIns="45618" rIns="91234" bIns="45618" rtlCol="0"/>
          <a:lstStyle>
            <a:lvl1pPr algn="l">
              <a:defRPr sz="1200"/>
            </a:lvl1pPr>
          </a:lstStyle>
          <a:p>
            <a:endParaRPr lang="en-US" dirty="0"/>
          </a:p>
        </p:txBody>
      </p:sp>
      <p:sp>
        <p:nvSpPr>
          <p:cNvPr id="3" name="Date Placeholder 2"/>
          <p:cNvSpPr>
            <a:spLocks noGrp="1"/>
          </p:cNvSpPr>
          <p:nvPr>
            <p:ph type="dt" sz="quarter" idx="1"/>
          </p:nvPr>
        </p:nvSpPr>
        <p:spPr>
          <a:xfrm>
            <a:off x="3970871" y="1"/>
            <a:ext cx="3037946" cy="464345"/>
          </a:xfrm>
          <a:prstGeom prst="rect">
            <a:avLst/>
          </a:prstGeom>
        </p:spPr>
        <p:txBody>
          <a:bodyPr vert="horz" lIns="91234" tIns="45618" rIns="91234" bIns="45618" rtlCol="0"/>
          <a:lstStyle>
            <a:lvl1pPr algn="r">
              <a:defRPr sz="1200"/>
            </a:lvl1pPr>
          </a:lstStyle>
          <a:p>
            <a:fld id="{78C4DF41-FEC9-4C5A-B205-00B6CD8837ED}" type="datetimeFigureOut">
              <a:rPr lang="en-US" smtClean="0"/>
              <a:t>10/28/2022</a:t>
            </a:fld>
            <a:endParaRPr lang="en-US" dirty="0"/>
          </a:p>
        </p:txBody>
      </p:sp>
      <p:sp>
        <p:nvSpPr>
          <p:cNvPr id="4" name="Footer Placeholder 3"/>
          <p:cNvSpPr>
            <a:spLocks noGrp="1"/>
          </p:cNvSpPr>
          <p:nvPr>
            <p:ph type="ftr" sz="quarter" idx="2"/>
          </p:nvPr>
        </p:nvSpPr>
        <p:spPr>
          <a:xfrm>
            <a:off x="2" y="8830473"/>
            <a:ext cx="3037946" cy="464345"/>
          </a:xfrm>
          <a:prstGeom prst="rect">
            <a:avLst/>
          </a:prstGeom>
        </p:spPr>
        <p:txBody>
          <a:bodyPr vert="horz" lIns="91234" tIns="45618" rIns="91234" bIns="456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871" y="8830473"/>
            <a:ext cx="3037946" cy="464345"/>
          </a:xfrm>
          <a:prstGeom prst="rect">
            <a:avLst/>
          </a:prstGeom>
        </p:spPr>
        <p:txBody>
          <a:bodyPr vert="horz" lIns="91234" tIns="45618" rIns="91234" bIns="45618" rtlCol="0" anchor="b"/>
          <a:lstStyle>
            <a:lvl1pPr algn="r">
              <a:defRPr sz="1200"/>
            </a:lvl1pPr>
          </a:lstStyle>
          <a:p>
            <a:fld id="{F36FDFB4-7C01-495B-BB36-1E40F61EDE0A}" type="slidenum">
              <a:rPr lang="en-US" smtClean="0"/>
              <a:t>‹#›</a:t>
            </a:fld>
            <a:endParaRPr lang="en-US" dirty="0"/>
          </a:p>
        </p:txBody>
      </p:sp>
    </p:spTree>
    <p:extLst>
      <p:ext uri="{BB962C8B-B14F-4D97-AF65-F5344CB8AC3E}">
        <p14:creationId xmlns:p14="http://schemas.microsoft.com/office/powerpoint/2010/main" val="2378400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9" tIns="46576" rIns="93149" bIns="4657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49" tIns="46576" rIns="93149" bIns="46576" rtlCol="0"/>
          <a:lstStyle>
            <a:lvl1pPr algn="r">
              <a:defRPr sz="1200"/>
            </a:lvl1pPr>
          </a:lstStyle>
          <a:p>
            <a:fld id="{9320789F-24BA-4021-B029-5175AF167518}" type="datetimeFigureOut">
              <a:rPr lang="en-US" smtClean="0"/>
              <a:t>10/28/2022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49" tIns="46576" rIns="93149" bIns="4657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9" tIns="46576" rIns="93149" bIns="4657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49" tIns="46576" rIns="93149"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49" tIns="46576" rIns="93149" bIns="46576" rtlCol="0" anchor="b"/>
          <a:lstStyle>
            <a:lvl1pPr algn="r">
              <a:defRPr sz="1200"/>
            </a:lvl1pPr>
          </a:lstStyle>
          <a:p>
            <a:fld id="{D0CB9764-647B-4A0B-9CA5-C3B229C1C939}" type="slidenum">
              <a:rPr lang="en-US" smtClean="0"/>
              <a:t>‹#›</a:t>
            </a:fld>
            <a:endParaRPr lang="en-US" dirty="0"/>
          </a:p>
        </p:txBody>
      </p:sp>
    </p:spTree>
    <p:extLst>
      <p:ext uri="{BB962C8B-B14F-4D97-AF65-F5344CB8AC3E}">
        <p14:creationId xmlns:p14="http://schemas.microsoft.com/office/powerpoint/2010/main" val="1163123960"/>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1pPr>
    <a:lvl2pPr marL="4572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2pPr>
    <a:lvl3pPr marL="9144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3pPr>
    <a:lvl4pPr marL="13716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4pPr>
    <a:lvl5pPr marL="18288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CB9764-647B-4A0B-9CA5-C3B229C1C939}" type="slidenum">
              <a:rPr lang="en-US" smtClean="0"/>
              <a:t>1</a:t>
            </a:fld>
            <a:endParaRPr lang="en-US" dirty="0"/>
          </a:p>
        </p:txBody>
      </p:sp>
    </p:spTree>
    <p:extLst>
      <p:ext uri="{BB962C8B-B14F-4D97-AF65-F5344CB8AC3E}">
        <p14:creationId xmlns:p14="http://schemas.microsoft.com/office/powerpoint/2010/main" val="460357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B9764-647B-4A0B-9CA5-C3B229C1C939}" type="slidenum">
              <a:rPr lang="en-US" smtClean="0"/>
              <a:t>12</a:t>
            </a:fld>
            <a:endParaRPr lang="en-US" dirty="0"/>
          </a:p>
        </p:txBody>
      </p:sp>
    </p:spTree>
    <p:extLst>
      <p:ext uri="{BB962C8B-B14F-4D97-AF65-F5344CB8AC3E}">
        <p14:creationId xmlns:p14="http://schemas.microsoft.com/office/powerpoint/2010/main" val="212432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B9764-647B-4A0B-9CA5-C3B229C1C939}" type="slidenum">
              <a:rPr lang="en-US" smtClean="0"/>
              <a:t>13</a:t>
            </a:fld>
            <a:endParaRPr lang="en-US" dirty="0"/>
          </a:p>
        </p:txBody>
      </p:sp>
    </p:spTree>
    <p:extLst>
      <p:ext uri="{BB962C8B-B14F-4D97-AF65-F5344CB8AC3E}">
        <p14:creationId xmlns:p14="http://schemas.microsoft.com/office/powerpoint/2010/main" val="2644765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BFE35F0F-81BA-44F8-8FDD-F2F207CDC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921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BFE35F0F-81BA-44F8-8FDD-F2F207CDC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217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B9764-647B-4A0B-9CA5-C3B229C1C939}" type="slidenum">
              <a:rPr lang="en-US" smtClean="0"/>
              <a:t>16</a:t>
            </a:fld>
            <a:endParaRPr lang="en-US" dirty="0"/>
          </a:p>
        </p:txBody>
      </p:sp>
    </p:spTree>
    <p:extLst>
      <p:ext uri="{BB962C8B-B14F-4D97-AF65-F5344CB8AC3E}">
        <p14:creationId xmlns:p14="http://schemas.microsoft.com/office/powerpoint/2010/main" val="2762449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Objectives here were to have one centralized place to evaluate a client’s farm or ranch.</a:t>
            </a:r>
          </a:p>
        </p:txBody>
      </p:sp>
      <p:sp>
        <p:nvSpPr>
          <p:cNvPr id="4" name="Slide Number Placeholder 3"/>
          <p:cNvSpPr>
            <a:spLocks noGrp="1"/>
          </p:cNvSpPr>
          <p:nvPr>
            <p:ph type="sldNum" sz="quarter" idx="5"/>
          </p:nvPr>
        </p:nvSpPr>
        <p:spPr/>
        <p:txBody>
          <a:bodyPr/>
          <a:lstStyle/>
          <a:p>
            <a:fld id="{D0CB9764-647B-4A0B-9CA5-C3B229C1C939}" type="slidenum">
              <a:rPr lang="en-US" smtClean="0"/>
              <a:t>2</a:t>
            </a:fld>
            <a:endParaRPr lang="en-US" dirty="0"/>
          </a:p>
        </p:txBody>
      </p:sp>
    </p:spTree>
    <p:extLst>
      <p:ext uri="{BB962C8B-B14F-4D97-AF65-F5344CB8AC3E}">
        <p14:creationId xmlns:p14="http://schemas.microsoft.com/office/powerpoint/2010/main" val="92581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dirty="0"/>
              <a:t>We have a conservation planning process, which if you are familiar with NRCS planning it’s 9 steps, but really  here it’s condescended into three phases, analyzing sites helps a planner understand the needs, how to get things implemented.. Did we achieve the goals</a:t>
            </a:r>
          </a:p>
        </p:txBody>
      </p:sp>
      <p:sp>
        <p:nvSpPr>
          <p:cNvPr id="4" name="Header Placeholder 3"/>
          <p:cNvSpPr>
            <a:spLocks noGrp="1"/>
          </p:cNvSpPr>
          <p:nvPr>
            <p:ph type="hdr" sz="quarter" idx="10"/>
          </p:nvPr>
        </p:nvSpPr>
        <p:spPr/>
        <p:txBody>
          <a:bodyPr/>
          <a:lstStyle/>
          <a:p>
            <a:r>
              <a:rPr lang="en-US"/>
              <a:t>ACEP Training - Easement Support Services</a:t>
            </a:r>
            <a:endParaRPr lang="en-US" dirty="0"/>
          </a:p>
        </p:txBody>
      </p:sp>
      <p:sp>
        <p:nvSpPr>
          <p:cNvPr id="5" name="Date Placeholder 4"/>
          <p:cNvSpPr>
            <a:spLocks noGrp="1"/>
          </p:cNvSpPr>
          <p:nvPr>
            <p:ph type="dt" idx="11"/>
          </p:nvPr>
        </p:nvSpPr>
        <p:spPr/>
        <p:txBody>
          <a:bodyPr/>
          <a:lstStyle/>
          <a:p>
            <a:fld id="{69BBF397-1DF2-49FB-B413-8D1AB631DDDF}" type="datetime1">
              <a:rPr lang="en-US" smtClean="0"/>
              <a:t>10/28/2022</a:t>
            </a:fld>
            <a:endParaRPr lang="en-US" dirty="0"/>
          </a:p>
        </p:txBody>
      </p:sp>
      <p:sp>
        <p:nvSpPr>
          <p:cNvPr id="6" name="Slide Number Placeholder 5"/>
          <p:cNvSpPr>
            <a:spLocks noGrp="1"/>
          </p:cNvSpPr>
          <p:nvPr>
            <p:ph type="sldNum" sz="quarter" idx="12"/>
          </p:nvPr>
        </p:nvSpPr>
        <p:spPr/>
        <p:txBody>
          <a:bodyPr/>
          <a:lstStyle/>
          <a:p>
            <a:fld id="{9B9D0020-450F-4689-B531-60F2B79BA217}" type="slidenum">
              <a:rPr lang="en-US" smtClean="0"/>
              <a:pPr/>
              <a:t>3</a:t>
            </a:fld>
            <a:endParaRPr lang="en-US" dirty="0"/>
          </a:p>
        </p:txBody>
      </p:sp>
    </p:spTree>
    <p:extLst>
      <p:ext uri="{BB962C8B-B14F-4D97-AF65-F5344CB8AC3E}">
        <p14:creationId xmlns:p14="http://schemas.microsoft.com/office/powerpoint/2010/main" val="259650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a:t>Explain the workflow at the bottom of the page</a:t>
            </a:r>
          </a:p>
          <a:p>
            <a:pPr marL="0" indent="0">
              <a:buNone/>
            </a:pPr>
            <a:endParaRPr lang="en-US" dirty="0"/>
          </a:p>
          <a:p>
            <a:pPr marL="0" indent="0">
              <a:buNone/>
            </a:pPr>
            <a:r>
              <a:rPr lang="en-US" dirty="0"/>
              <a:t>This is the Assessment Summary page in CART.  This is the user interface that the field staff will use to work through steps 1-6 of the Planning Process, CART Captures existing practices</a:t>
            </a:r>
          </a:p>
          <a:p>
            <a:pPr marL="0" indent="0">
              <a:buNone/>
            </a:pPr>
            <a:r>
              <a:rPr lang="en-US" dirty="0"/>
              <a:t>Whether it was done with NRCS or District or other entity, </a:t>
            </a:r>
          </a:p>
          <a:p>
            <a:pPr marL="228600" indent="-228600">
              <a:buAutoNum type="arabicPeriod"/>
            </a:pPr>
            <a:endParaRPr lang="en-US" dirty="0"/>
          </a:p>
          <a:p>
            <a:pPr marL="0" indent="0">
              <a:buNone/>
            </a:pPr>
            <a:endParaRPr lang="en-US" dirty="0"/>
          </a:p>
          <a:p>
            <a:pPr marL="0" indent="0">
              <a:buNone/>
            </a:pPr>
            <a:r>
              <a:rPr lang="en-US" dirty="0"/>
              <a:t>I will be demoing CART assessment  tomorrow during the break out sessions.  Today, I wanted to show you all under the hood of CART.  The next portion of my presentation goes through how the Assessment Methodology contained in the Resource Concern Assessment Document and the Planned Practices Points in CPDES function and feed into CART.</a:t>
            </a:r>
          </a:p>
          <a:p>
            <a:pPr marL="228600" indent="-228600">
              <a:buAutoNum type="arabicPeriod"/>
            </a:pPr>
            <a:r>
              <a:rPr lang="en-US" dirty="0"/>
              <a:t>Identify Problems and Opportunities</a:t>
            </a:r>
          </a:p>
          <a:p>
            <a:pPr marL="228600" indent="-228600">
              <a:buAutoNum type="arabicPeriod"/>
            </a:pPr>
            <a:r>
              <a:rPr lang="en-US" dirty="0"/>
              <a:t>Determine Objectives</a:t>
            </a:r>
          </a:p>
          <a:p>
            <a:pPr marL="228600" indent="-228600">
              <a:buAutoNum type="arabicPeriod"/>
            </a:pPr>
            <a:r>
              <a:rPr lang="en-US" dirty="0"/>
              <a:t>Inventory Resources</a:t>
            </a:r>
          </a:p>
          <a:p>
            <a:pPr marL="228600" indent="-228600">
              <a:buAutoNum type="arabicPeriod"/>
            </a:pPr>
            <a:r>
              <a:rPr lang="en-US" dirty="0"/>
              <a:t>Analyze Resource Data</a:t>
            </a:r>
          </a:p>
          <a:p>
            <a:pPr marL="228600" indent="-228600">
              <a:buAutoNum type="arabicPeriod"/>
            </a:pPr>
            <a:r>
              <a:rPr lang="en-US" dirty="0"/>
              <a:t>Formulate Alternatives</a:t>
            </a:r>
          </a:p>
          <a:p>
            <a:pPr marL="228600" indent="-228600">
              <a:buAutoNum type="arabicPeriod"/>
            </a:pPr>
            <a:r>
              <a:rPr lang="en-US" dirty="0"/>
              <a:t>Evaluate Alternatives ----- Based on the Results Tab client’s can make decisions which is Step 7</a:t>
            </a:r>
          </a:p>
          <a:p>
            <a:pPr marL="0" indent="0">
              <a:buNone/>
            </a:pPr>
            <a:endParaRPr lang="en-US" dirty="0"/>
          </a:p>
        </p:txBody>
      </p:sp>
      <p:sp>
        <p:nvSpPr>
          <p:cNvPr id="4" name="Slide Number Placeholder 3"/>
          <p:cNvSpPr>
            <a:spLocks noGrp="1"/>
          </p:cNvSpPr>
          <p:nvPr>
            <p:ph type="sldNum" sz="quarter" idx="5"/>
          </p:nvPr>
        </p:nvSpPr>
        <p:spPr/>
        <p:txBody>
          <a:bodyPr/>
          <a:lstStyle/>
          <a:p>
            <a:fld id="{D0CB9764-647B-4A0B-9CA5-C3B229C1C939}" type="slidenum">
              <a:rPr lang="en-US" smtClean="0"/>
              <a:t>4</a:t>
            </a:fld>
            <a:endParaRPr lang="en-US" dirty="0"/>
          </a:p>
        </p:txBody>
      </p:sp>
    </p:spTree>
    <p:extLst>
      <p:ext uri="{BB962C8B-B14F-4D97-AF65-F5344CB8AC3E}">
        <p14:creationId xmlns:p14="http://schemas.microsoft.com/office/powerpoint/2010/main" val="35090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This will help shows producers on how those resources that are being addressed with our assistance by implementing technical , financial assistance/practices and does it meet threshold for that component, It does take all these into consideration (  Existing Conditions, Existing Practices, and Planned Practices)</a:t>
            </a:r>
          </a:p>
          <a:p>
            <a:endParaRPr lang="en-US" dirty="0"/>
          </a:p>
          <a:p>
            <a:r>
              <a:rPr lang="en-US" dirty="0"/>
              <a:t>BONUS –Ranking Taking Place in the Background!!!</a:t>
            </a:r>
          </a:p>
        </p:txBody>
      </p:sp>
      <p:sp>
        <p:nvSpPr>
          <p:cNvPr id="4" name="Slide Number Placeholder 3"/>
          <p:cNvSpPr>
            <a:spLocks noGrp="1"/>
          </p:cNvSpPr>
          <p:nvPr>
            <p:ph type="sldNum" sz="quarter" idx="5"/>
          </p:nvPr>
        </p:nvSpPr>
        <p:spPr/>
        <p:txBody>
          <a:bodyPr/>
          <a:lstStyle/>
          <a:p>
            <a:fld id="{D0CB9764-647B-4A0B-9CA5-C3B229C1C939}" type="slidenum">
              <a:rPr lang="en-US" smtClean="0"/>
              <a:t>5</a:t>
            </a:fld>
            <a:endParaRPr lang="en-US" dirty="0"/>
          </a:p>
        </p:txBody>
      </p:sp>
    </p:spTree>
    <p:extLst>
      <p:ext uri="{BB962C8B-B14F-4D97-AF65-F5344CB8AC3E}">
        <p14:creationId xmlns:p14="http://schemas.microsoft.com/office/powerpoint/2010/main" val="36012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Resources for planners exist, Planning Criteria tools for the assessments on how each resource concern is applicable, assessed for that operation, we have planning criteria (so for example we want to address erosion) and we have a Tolerable soil loss value (a T value) and will compare it against that value</a:t>
            </a:r>
          </a:p>
        </p:txBody>
      </p:sp>
      <p:sp>
        <p:nvSpPr>
          <p:cNvPr id="4" name="Slide Number Placeholder 3"/>
          <p:cNvSpPr>
            <a:spLocks noGrp="1"/>
          </p:cNvSpPr>
          <p:nvPr>
            <p:ph type="sldNum" sz="quarter" idx="5"/>
          </p:nvPr>
        </p:nvSpPr>
        <p:spPr/>
        <p:txBody>
          <a:bodyPr/>
          <a:lstStyle/>
          <a:p>
            <a:fld id="{D0CB9764-647B-4A0B-9CA5-C3B229C1C939}" type="slidenum">
              <a:rPr lang="en-US" smtClean="0"/>
              <a:t>6</a:t>
            </a:fld>
            <a:endParaRPr lang="en-US" dirty="0"/>
          </a:p>
        </p:txBody>
      </p:sp>
    </p:spTree>
    <p:extLst>
      <p:ext uri="{BB962C8B-B14F-4D97-AF65-F5344CB8AC3E}">
        <p14:creationId xmlns:p14="http://schemas.microsoft.com/office/powerpoint/2010/main" val="1846699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880" baseline="0" dirty="0"/>
              <a:t>Integration in CD!  Not a separate tool.  CART Sits on top of the geospatial Mapping from CD and uses that information to feed into an evaluation, to do the assessment and eventually go into the ranking</a:t>
            </a:r>
          </a:p>
          <a:p>
            <a:endParaRPr lang="en-US" sz="1880" baseline="0" dirty="0"/>
          </a:p>
          <a:p>
            <a:r>
              <a:rPr lang="en-US" sz="1880" baseline="0" dirty="0"/>
              <a:t>The step before entering into CART is to digitize at least one land unit into a practice schedule. This is the minimum requirement additional planning can be done on the land units in CD (planning practices) and that information will be carried over to CART.  Also existing applied existing conservation practices will be brought over to CART as well.</a:t>
            </a:r>
          </a:p>
        </p:txBody>
      </p:sp>
      <p:sp>
        <p:nvSpPr>
          <p:cNvPr id="4" name="Slide Number Placeholder 3"/>
          <p:cNvSpPr>
            <a:spLocks noGrp="1"/>
          </p:cNvSpPr>
          <p:nvPr>
            <p:ph type="sldNum" sz="quarter" idx="5"/>
          </p:nvPr>
        </p:nvSpPr>
        <p:spPr/>
        <p:txBody>
          <a:bodyPr/>
          <a:lstStyle/>
          <a:p>
            <a:fld id="{D0CB9764-647B-4A0B-9CA5-C3B229C1C939}" type="slidenum">
              <a:rPr lang="en-US" smtClean="0"/>
              <a:t>7</a:t>
            </a:fld>
            <a:endParaRPr lang="en-US" dirty="0"/>
          </a:p>
        </p:txBody>
      </p:sp>
    </p:spTree>
    <p:extLst>
      <p:ext uri="{BB962C8B-B14F-4D97-AF65-F5344CB8AC3E}">
        <p14:creationId xmlns:p14="http://schemas.microsoft.com/office/powerpoint/2010/main" val="297679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tools are integrated. </a:t>
            </a:r>
          </a:p>
        </p:txBody>
      </p:sp>
      <p:sp>
        <p:nvSpPr>
          <p:cNvPr id="4" name="Slide Number Placeholder 3"/>
          <p:cNvSpPr>
            <a:spLocks noGrp="1"/>
          </p:cNvSpPr>
          <p:nvPr>
            <p:ph type="sldNum" sz="quarter" idx="5"/>
          </p:nvPr>
        </p:nvSpPr>
        <p:spPr/>
        <p:txBody>
          <a:bodyPr/>
          <a:lstStyle/>
          <a:p>
            <a:fld id="{D0CB9764-647B-4A0B-9CA5-C3B229C1C939}" type="slidenum">
              <a:rPr lang="en-US" smtClean="0"/>
              <a:t>8</a:t>
            </a:fld>
            <a:endParaRPr lang="en-US" dirty="0"/>
          </a:p>
        </p:txBody>
      </p:sp>
    </p:spTree>
    <p:extLst>
      <p:ext uri="{BB962C8B-B14F-4D97-AF65-F5344CB8AC3E}">
        <p14:creationId xmlns:p14="http://schemas.microsoft.com/office/powerpoint/2010/main" val="275154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Refer back to other slides (Aaron’s and </a:t>
            </a:r>
            <a:r>
              <a:rPr lang="en-US" dirty="0" err="1"/>
              <a:t>Athenas</a:t>
            </a:r>
            <a:r>
              <a:rPr lang="en-US" dirty="0"/>
              <a:t>)</a:t>
            </a:r>
          </a:p>
        </p:txBody>
      </p:sp>
      <p:sp>
        <p:nvSpPr>
          <p:cNvPr id="4" name="Slide Number Placeholder 3"/>
          <p:cNvSpPr>
            <a:spLocks noGrp="1"/>
          </p:cNvSpPr>
          <p:nvPr>
            <p:ph type="sldNum" sz="quarter" idx="5"/>
          </p:nvPr>
        </p:nvSpPr>
        <p:spPr/>
        <p:txBody>
          <a:bodyPr/>
          <a:lstStyle/>
          <a:p>
            <a:fld id="{D0CB9764-647B-4A0B-9CA5-C3B229C1C939}" type="slidenum">
              <a:rPr lang="en-US" smtClean="0"/>
              <a:t>9</a:t>
            </a:fld>
            <a:endParaRPr lang="en-US" dirty="0"/>
          </a:p>
        </p:txBody>
      </p:sp>
    </p:spTree>
    <p:extLst>
      <p:ext uri="{BB962C8B-B14F-4D97-AF65-F5344CB8AC3E}">
        <p14:creationId xmlns:p14="http://schemas.microsoft.com/office/powerpoint/2010/main" val="3224174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66" t="26731" r="27577"/>
          <a:stretch/>
        </p:blipFill>
        <p:spPr>
          <a:xfrm>
            <a:off x="7442531" y="3341077"/>
            <a:ext cx="4749471" cy="2032000"/>
          </a:xfrm>
          <a:prstGeom prst="rect">
            <a:avLst/>
          </a:prstGeom>
        </p:spPr>
      </p:pic>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1" t="18151" r="13724" b="14227"/>
          <a:stretch/>
        </p:blipFill>
        <p:spPr>
          <a:xfrm>
            <a:off x="7442532" y="1260235"/>
            <a:ext cx="4749469" cy="1856153"/>
          </a:xfrm>
          <a:prstGeom prst="rect">
            <a:avLst/>
          </a:prstGeom>
        </p:spPr>
      </p:pic>
      <p:sp>
        <p:nvSpPr>
          <p:cNvPr id="2" name="Title 1"/>
          <p:cNvSpPr>
            <a:spLocks noGrp="1"/>
          </p:cNvSpPr>
          <p:nvPr>
            <p:ph type="title" hasCustomPrompt="1"/>
          </p:nvPr>
        </p:nvSpPr>
        <p:spPr>
          <a:xfrm>
            <a:off x="819805" y="2543590"/>
            <a:ext cx="5823275" cy="2084741"/>
          </a:xfrm>
        </p:spPr>
        <p:txBody>
          <a:bodyPr anchor="t"/>
          <a:lstStyle>
            <a:lvl1pPr algn="l">
              <a:lnSpc>
                <a:spcPct val="90000"/>
              </a:lnSpc>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19807" y="1614533"/>
            <a:ext cx="5015685" cy="929054"/>
          </a:xfrm>
        </p:spPr>
        <p:txBody>
          <a:bodyPr anchor="b"/>
          <a:lstStyle>
            <a:lvl1pPr marL="0" indent="0">
              <a:buNone/>
              <a:defRPr sz="2000" b="0">
                <a:solidFill>
                  <a:srgbClr val="FFFFFF"/>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pic>
        <p:nvPicPr>
          <p:cNvPr id="9" name="Picture 8" descr="NRCS-Divider-Slide_Raindrop.png"/>
          <p:cNvPicPr>
            <a:picLocks noChangeAspect="1"/>
          </p:cNvPicPr>
          <p:nvPr userDrawn="1"/>
        </p:nvPicPr>
        <p:blipFill rotWithShape="1">
          <a:blip r:embed="rId5">
            <a:extLst>
              <a:ext uri="{28A0092B-C50C-407E-A947-70E740481C1C}">
                <a14:useLocalDpi xmlns:a14="http://schemas.microsoft.com/office/drawing/2010/main" val="0"/>
              </a:ext>
            </a:extLst>
          </a:blip>
          <a:srcRect b="42253"/>
          <a:stretch/>
        </p:blipFill>
        <p:spPr>
          <a:xfrm>
            <a:off x="10526825" y="2031999"/>
            <a:ext cx="1678200" cy="2676770"/>
          </a:xfrm>
          <a:prstGeom prst="rect">
            <a:avLst/>
          </a:prstGeom>
        </p:spPr>
      </p:pic>
      <p:sp>
        <p:nvSpPr>
          <p:cNvPr id="7" name="Rectangle 6"/>
          <p:cNvSpPr/>
          <p:nvPr userDrawn="1"/>
        </p:nvSpPr>
        <p:spPr>
          <a:xfrm>
            <a:off x="819805" y="4628328"/>
            <a:ext cx="6096000" cy="707886"/>
          </a:xfrm>
          <a:prstGeom prst="rect">
            <a:avLst/>
          </a:prstGeom>
        </p:spPr>
        <p:txBody>
          <a:bodyPr>
            <a:spAutoFit/>
          </a:bodyPr>
          <a:lstStyle/>
          <a:p>
            <a:r>
              <a:rPr lang="en-US" sz="2000" b="1" dirty="0">
                <a:solidFill>
                  <a:prstClr val="white"/>
                </a:solidFill>
                <a:ea typeface="+mj-ea"/>
                <a:cs typeface="+mj-cs"/>
              </a:rPr>
              <a:t>Mission Support Services</a:t>
            </a:r>
            <a:br>
              <a:rPr lang="en-US" sz="2000" dirty="0">
                <a:solidFill>
                  <a:prstClr val="white"/>
                </a:solidFill>
                <a:ea typeface="+mj-ea"/>
                <a:cs typeface="+mj-cs"/>
              </a:rPr>
            </a:br>
            <a:r>
              <a:rPr lang="en-US" sz="2000" dirty="0">
                <a:solidFill>
                  <a:prstClr val="white"/>
                </a:solidFill>
                <a:ea typeface="+mj-ea"/>
                <a:cs typeface="+mj-cs"/>
              </a:rPr>
              <a:t>Operations Associate Chief Area</a:t>
            </a:r>
            <a:endParaRPr lang="en-US" sz="1800" dirty="0"/>
          </a:p>
        </p:txBody>
      </p:sp>
    </p:spTree>
    <p:extLst>
      <p:ext uri="{BB962C8B-B14F-4D97-AF65-F5344CB8AC3E}">
        <p14:creationId xmlns:p14="http://schemas.microsoft.com/office/powerpoint/2010/main" val="400906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BBA4-2FB7-E041-9F77-F485B959AB87}"/>
              </a:ext>
            </a:extLst>
          </p:cNvPr>
          <p:cNvSpPr>
            <a:spLocks noGrp="1"/>
          </p:cNvSpPr>
          <p:nvPr>
            <p:ph type="title" hasCustomPrompt="1"/>
          </p:nvPr>
        </p:nvSpPr>
        <p:spPr>
          <a:xfrm>
            <a:off x="171450" y="808039"/>
            <a:ext cx="10058401" cy="770731"/>
          </a:xfrm>
          <a:prstGeom prst="rect">
            <a:avLst/>
          </a:prstGeom>
        </p:spPr>
        <p:txBody>
          <a:bodyPr/>
          <a:lstStyle>
            <a:lvl1pPr>
              <a:defRPr sz="4000" b="1" i="0">
                <a:solidFill>
                  <a:srgbClr val="0C6C55"/>
                </a:solidFill>
                <a:latin typeface="Arial" panose="020B0604020202020204" pitchFamily="34" charset="0"/>
                <a:cs typeface="Arial" panose="020B0604020202020204" pitchFamily="34" charset="0"/>
              </a:defRPr>
            </a:lvl1pPr>
          </a:lstStyle>
          <a:p>
            <a:r>
              <a:rPr lang="en-US"/>
              <a:t>Title of Slide</a:t>
            </a:r>
          </a:p>
        </p:txBody>
      </p:sp>
    </p:spTree>
    <p:extLst>
      <p:ext uri="{BB962C8B-B14F-4D97-AF65-F5344CB8AC3E}">
        <p14:creationId xmlns:p14="http://schemas.microsoft.com/office/powerpoint/2010/main" val="253681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R Transition Slide">
    <p:spTree>
      <p:nvGrpSpPr>
        <p:cNvPr id="1" name=""/>
        <p:cNvGrpSpPr/>
        <p:nvPr/>
      </p:nvGrpSpPr>
      <p:grpSpPr>
        <a:xfrm>
          <a:off x="0" y="0"/>
          <a:ext cx="0" cy="0"/>
          <a:chOff x="0" y="0"/>
          <a:chExt cx="0" cy="0"/>
        </a:xfrm>
      </p:grpSpPr>
      <p:sp>
        <p:nvSpPr>
          <p:cNvPr id="11" name="Rectangle 10"/>
          <p:cNvSpPr/>
          <p:nvPr userDrawn="1"/>
        </p:nvSpPr>
        <p:spPr>
          <a:xfrm>
            <a:off x="0" y="2419352"/>
            <a:ext cx="12192000" cy="1551523"/>
          </a:xfrm>
          <a:prstGeom prst="rect">
            <a:avLst/>
          </a:prstGeom>
          <a:solidFill>
            <a:srgbClr val="002C7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25000" dirty="0"/>
          </a:p>
        </p:txBody>
      </p:sp>
      <p:sp>
        <p:nvSpPr>
          <p:cNvPr id="13" name="Title 1"/>
          <p:cNvSpPr>
            <a:spLocks noGrp="1"/>
          </p:cNvSpPr>
          <p:nvPr>
            <p:ph type="title" hasCustomPrompt="1"/>
          </p:nvPr>
        </p:nvSpPr>
        <p:spPr>
          <a:xfrm>
            <a:off x="304800" y="2537885"/>
            <a:ext cx="8534400" cy="1322922"/>
          </a:xfrm>
          <a:prstGeom prst="rect">
            <a:avLst/>
          </a:prstGeom>
        </p:spPr>
        <p:txBody>
          <a:bodyPr anchor="ctr">
            <a:normAutofit/>
          </a:bodyPr>
          <a:lstStyle>
            <a:lvl1pPr algn="l">
              <a:defRPr sz="3600" b="0" u="none" cap="none" spc="-151" normalizeH="0" baseline="0">
                <a:solidFill>
                  <a:schemeClr val="bg1"/>
                </a:solidFill>
                <a:latin typeface="+mj-lt"/>
              </a:defRPr>
            </a:lvl1pPr>
          </a:lstStyle>
          <a:p>
            <a:r>
              <a:rPr lang="en-US" dirty="0"/>
              <a:t>Insert Transition Slide Title</a:t>
            </a:r>
          </a:p>
        </p:txBody>
      </p:sp>
      <p:sp>
        <p:nvSpPr>
          <p:cNvPr id="14" name="Text Placeholder 3"/>
          <p:cNvSpPr>
            <a:spLocks noGrp="1"/>
          </p:cNvSpPr>
          <p:nvPr>
            <p:ph type="body" sz="quarter" idx="10" hasCustomPrompt="1"/>
          </p:nvPr>
        </p:nvSpPr>
        <p:spPr>
          <a:xfrm>
            <a:off x="304800" y="4095750"/>
            <a:ext cx="7823200" cy="539750"/>
          </a:xfrm>
          <a:prstGeom prst="rect">
            <a:avLst/>
          </a:prstGeom>
        </p:spPr>
        <p:txBody>
          <a:bodyPr>
            <a:normAutofit/>
          </a:bodyPr>
          <a:lstStyle>
            <a:lvl1pPr marL="0" indent="0" algn="l">
              <a:buNone/>
              <a:defRPr sz="2400" b="0">
                <a:solidFill>
                  <a:srgbClr val="58595B"/>
                </a:solidFill>
                <a:latin typeface="+mj-lt"/>
              </a:defRPr>
            </a:lvl1pPr>
          </a:lstStyle>
          <a:p>
            <a:pPr lvl="0"/>
            <a:r>
              <a:rPr lang="en-US" dirty="0"/>
              <a:t>Insert Subtitle</a:t>
            </a:r>
          </a:p>
        </p:txBody>
      </p:sp>
      <p:pic>
        <p:nvPicPr>
          <p:cNvPr id="10" name="Picture 9" descr="NRCS-Divider-Slide_Raindrop.png"/>
          <p:cNvPicPr>
            <a:picLocks noChangeAspect="1"/>
          </p:cNvPicPr>
          <p:nvPr userDrawn="1"/>
        </p:nvPicPr>
        <p:blipFill rotWithShape="1">
          <a:blip r:embed="rId2">
            <a:extLst>
              <a:ext uri="{28A0092B-C50C-407E-A947-70E740481C1C}">
                <a14:useLocalDpi xmlns:a14="http://schemas.microsoft.com/office/drawing/2010/main" val="0"/>
              </a:ext>
            </a:extLst>
          </a:blip>
          <a:srcRect b="42253"/>
          <a:stretch/>
        </p:blipFill>
        <p:spPr>
          <a:xfrm>
            <a:off x="10526825" y="2031999"/>
            <a:ext cx="1678200" cy="2676770"/>
          </a:xfrm>
          <a:prstGeom prst="rect">
            <a:avLst/>
          </a:prstGeom>
        </p:spPr>
      </p:pic>
      <p:sp>
        <p:nvSpPr>
          <p:cNvPr id="2" name="Rectangle 1"/>
          <p:cNvSpPr/>
          <p:nvPr userDrawn="1"/>
        </p:nvSpPr>
        <p:spPr>
          <a:xfrm>
            <a:off x="0" y="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1288672" y="6324602"/>
            <a:ext cx="1915909" cy="276999"/>
          </a:xfrm>
          <a:prstGeom prst="rect">
            <a:avLst/>
          </a:prstGeom>
          <a:noFill/>
        </p:spPr>
        <p:txBody>
          <a:bodyPr wrap="none" rtlCol="0">
            <a:spAutoFit/>
          </a:bodyPr>
          <a:lstStyle/>
          <a:p>
            <a:r>
              <a:rPr lang="en-US" sz="1200" b="0" dirty="0">
                <a:solidFill>
                  <a:srgbClr val="00ABC0"/>
                </a:solidFill>
                <a:latin typeface="+mj-lt"/>
              </a:rPr>
              <a:t>Mission Support Services</a:t>
            </a:r>
          </a:p>
        </p:txBody>
      </p:sp>
      <p:sp>
        <p:nvSpPr>
          <p:cNvPr id="12" name="Slide Number Placeholder 5"/>
          <p:cNvSpPr>
            <a:spLocks noGrp="1"/>
          </p:cNvSpPr>
          <p:nvPr>
            <p:ph type="sldNum" sz="quarter" idx="4"/>
          </p:nvPr>
        </p:nvSpPr>
        <p:spPr>
          <a:xfrm>
            <a:off x="922215" y="62674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294953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089" y="635000"/>
            <a:ext cx="11676183" cy="806938"/>
          </a:xfrm>
        </p:spPr>
        <p:txBody>
          <a:bodyPr/>
          <a:lstStyle/>
          <a:p>
            <a:r>
              <a:rPr lang="en-US" dirty="0"/>
              <a:t>Click to edit Master title style</a:t>
            </a:r>
          </a:p>
        </p:txBody>
      </p:sp>
      <p:sp>
        <p:nvSpPr>
          <p:cNvPr id="3" name="Content Placeholder 2"/>
          <p:cNvSpPr>
            <a:spLocks noGrp="1"/>
          </p:cNvSpPr>
          <p:nvPr>
            <p:ph idx="1"/>
          </p:nvPr>
        </p:nvSpPr>
        <p:spPr>
          <a:xfrm>
            <a:off x="349087" y="1600203"/>
            <a:ext cx="10175632"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0"/>
          </p:nvPr>
        </p:nvSpPr>
        <p:spPr>
          <a:xfrm>
            <a:off x="10746155" y="1609726"/>
            <a:ext cx="1265604" cy="3792660"/>
          </a:xfrm>
        </p:spPr>
        <p:txBody>
          <a:bodyPr/>
          <a:lstStyle/>
          <a:p>
            <a:endParaRPr lang="en-US"/>
          </a:p>
        </p:txBody>
      </p:sp>
      <p:sp>
        <p:nvSpPr>
          <p:cNvPr id="7" name="TextBox 6"/>
          <p:cNvSpPr txBox="1"/>
          <p:nvPr userDrawn="1"/>
        </p:nvSpPr>
        <p:spPr>
          <a:xfrm>
            <a:off x="1288672" y="6324602"/>
            <a:ext cx="1915909" cy="276999"/>
          </a:xfrm>
          <a:prstGeom prst="rect">
            <a:avLst/>
          </a:prstGeom>
          <a:noFill/>
        </p:spPr>
        <p:txBody>
          <a:bodyPr wrap="none" rtlCol="0">
            <a:spAutoFit/>
          </a:bodyPr>
          <a:lstStyle/>
          <a:p>
            <a:r>
              <a:rPr lang="en-US" sz="1200" b="0" dirty="0">
                <a:solidFill>
                  <a:srgbClr val="00ABC0"/>
                </a:solidFill>
                <a:latin typeface="+mj-lt"/>
              </a:rPr>
              <a:t>Mission Support Services</a:t>
            </a:r>
          </a:p>
        </p:txBody>
      </p:sp>
      <p:sp>
        <p:nvSpPr>
          <p:cNvPr id="8" name="Slide Number Placeholder 5"/>
          <p:cNvSpPr>
            <a:spLocks noGrp="1"/>
          </p:cNvSpPr>
          <p:nvPr>
            <p:ph type="sldNum" sz="quarter" idx="4"/>
          </p:nvPr>
        </p:nvSpPr>
        <p:spPr>
          <a:xfrm>
            <a:off x="922215" y="62674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18822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9088" y="1600203"/>
            <a:ext cx="9081477"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9534771" y="1609972"/>
            <a:ext cx="2490500" cy="39780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 Placeholder 5"/>
          <p:cNvSpPr>
            <a:spLocks noGrp="1"/>
          </p:cNvSpPr>
          <p:nvPr>
            <p:ph type="body" sz="quarter" idx="10" hasCustomPrompt="1"/>
          </p:nvPr>
        </p:nvSpPr>
        <p:spPr>
          <a:xfrm>
            <a:off x="9612928" y="2413000"/>
            <a:ext cx="2347217" cy="3067050"/>
          </a:xfrm>
        </p:spPr>
        <p:txBody>
          <a:bodyPr>
            <a:normAutofit/>
          </a:bodyPr>
          <a:lstStyle>
            <a:lvl1pPr algn="l">
              <a:defRPr sz="1000" b="0">
                <a:solidFill>
                  <a:schemeClr val="tx1"/>
                </a:solidFill>
              </a:defRPr>
            </a:lvl1pPr>
            <a:lvl5pPr marL="1828754" indent="0">
              <a:buNone/>
              <a:defRPr/>
            </a:lvl5pPr>
          </a:lstStyle>
          <a:p>
            <a:pPr lvl="0"/>
            <a:r>
              <a:rPr lang="en-US" dirty="0"/>
              <a:t>Fifth level</a:t>
            </a:r>
          </a:p>
        </p:txBody>
      </p:sp>
      <p:sp>
        <p:nvSpPr>
          <p:cNvPr id="14" name="Text Placeholder 13"/>
          <p:cNvSpPr>
            <a:spLocks noGrp="1"/>
          </p:cNvSpPr>
          <p:nvPr>
            <p:ph type="body" sz="quarter" idx="11"/>
          </p:nvPr>
        </p:nvSpPr>
        <p:spPr>
          <a:xfrm>
            <a:off x="9611499" y="1709739"/>
            <a:ext cx="2349624" cy="615339"/>
          </a:xfrm>
        </p:spPr>
        <p:txBody>
          <a:bodyPr>
            <a:noAutofit/>
          </a:bodyPr>
          <a:lstStyle>
            <a:lvl1pPr>
              <a:defRPr sz="1200">
                <a:solidFill>
                  <a:srgbClr val="139AB2"/>
                </a:solidFill>
              </a:defRPr>
            </a:lvl1pPr>
          </a:lstStyle>
          <a:p>
            <a:pPr lvl="0"/>
            <a:r>
              <a:rPr lang="en-US" dirty="0"/>
              <a:t>Click to edit Master text styles</a:t>
            </a:r>
          </a:p>
        </p:txBody>
      </p:sp>
      <p:sp>
        <p:nvSpPr>
          <p:cNvPr id="12" name="TextBox 11"/>
          <p:cNvSpPr txBox="1"/>
          <p:nvPr userDrawn="1"/>
        </p:nvSpPr>
        <p:spPr>
          <a:xfrm>
            <a:off x="1288672" y="6324602"/>
            <a:ext cx="1915909" cy="276999"/>
          </a:xfrm>
          <a:prstGeom prst="rect">
            <a:avLst/>
          </a:prstGeom>
          <a:noFill/>
        </p:spPr>
        <p:txBody>
          <a:bodyPr wrap="none" rtlCol="0">
            <a:spAutoFit/>
          </a:bodyPr>
          <a:lstStyle/>
          <a:p>
            <a:r>
              <a:rPr lang="en-US" sz="1200" b="0" dirty="0">
                <a:solidFill>
                  <a:srgbClr val="00ABC0"/>
                </a:solidFill>
                <a:latin typeface="+mj-lt"/>
              </a:rPr>
              <a:t>Mission Support Services</a:t>
            </a:r>
          </a:p>
        </p:txBody>
      </p:sp>
      <p:sp>
        <p:nvSpPr>
          <p:cNvPr id="13" name="Slide Number Placeholder 5"/>
          <p:cNvSpPr>
            <a:spLocks noGrp="1"/>
          </p:cNvSpPr>
          <p:nvPr>
            <p:ph type="sldNum" sz="quarter" idx="4"/>
          </p:nvPr>
        </p:nvSpPr>
        <p:spPr>
          <a:xfrm>
            <a:off x="922215" y="62674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271446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31031FBD-6318-4E1F-B708-AE21DB5AB345}" type="datetime1">
              <a:rPr lang="en-US" smtClean="0"/>
              <a:t>10/28/2022</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r>
              <a:rPr lang="en-US" dirty="0"/>
              <a:t>Natural Resources Conservation Service</a:t>
            </a:r>
          </a:p>
        </p:txBody>
      </p:sp>
      <p:sp>
        <p:nvSpPr>
          <p:cNvPr id="6" name="Slide Number Placeholder 5"/>
          <p:cNvSpPr>
            <a:spLocks noGrp="1"/>
          </p:cNvSpPr>
          <p:nvPr>
            <p:ph type="sldNum" sz="quarter" idx="12"/>
          </p:nvPr>
        </p:nvSpPr>
        <p:spPr/>
        <p:txBody>
          <a:bodyPr/>
          <a:lstStyle/>
          <a:p>
            <a:fld id="{4219272A-714B-4394-91B3-C883D28F4F8C}" type="slidenum">
              <a:rPr lang="en-US" smtClean="0"/>
              <a:t>‹#›</a:t>
            </a:fld>
            <a:endParaRPr lang="en-US" dirty="0"/>
          </a:p>
        </p:txBody>
      </p:sp>
    </p:spTree>
    <p:extLst>
      <p:ext uri="{BB962C8B-B14F-4D97-AF65-F5344CB8AC3E}">
        <p14:creationId xmlns:p14="http://schemas.microsoft.com/office/powerpoint/2010/main" val="151878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7391-97B3-4857-B423-2E8D28E00A53}"/>
              </a:ext>
            </a:extLst>
          </p:cNvPr>
          <p:cNvSpPr>
            <a:spLocks noGrp="1"/>
          </p:cNvSpPr>
          <p:nvPr>
            <p:ph type="title"/>
          </p:nvPr>
        </p:nvSpPr>
        <p:spPr>
          <a:xfrm>
            <a:off x="838200" y="852256"/>
            <a:ext cx="10515600" cy="83843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B0F73-D19C-4FC2-83F0-06EB1D55FD9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9123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7391-97B3-4857-B423-2E8D28E00A53}"/>
              </a:ext>
            </a:extLst>
          </p:cNvPr>
          <p:cNvSpPr>
            <a:spLocks noGrp="1"/>
          </p:cNvSpPr>
          <p:nvPr>
            <p:ph type="title"/>
          </p:nvPr>
        </p:nvSpPr>
        <p:spPr>
          <a:xfrm>
            <a:off x="838200" y="852256"/>
            <a:ext cx="10515600" cy="83843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B0F73-D19C-4FC2-83F0-06EB1D55FD9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466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04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381000" y="1692116"/>
            <a:ext cx="659892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100014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085" y="566615"/>
            <a:ext cx="10972800" cy="9437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9087" y="1600203"/>
            <a:ext cx="1030849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22215" y="628552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a:p>
        </p:txBody>
      </p:sp>
    </p:spTree>
    <p:extLst>
      <p:ext uri="{BB962C8B-B14F-4D97-AF65-F5344CB8AC3E}">
        <p14:creationId xmlns:p14="http://schemas.microsoft.com/office/powerpoint/2010/main" val="308927552"/>
      </p:ext>
    </p:extLst>
  </p:cSld>
  <p:clrMap bg1="lt1" tx1="dk1" bg2="lt2" tx2="dk2" accent1="accent1" accent2="accent2" accent3="accent3" accent4="accent4" accent5="accent5" accent6="accent6" hlink="hlink" folHlink="folHlink"/>
  <p:sldLayoutIdLst>
    <p:sldLayoutId id="2147483690" r:id="rId1"/>
    <p:sldLayoutId id="2147483693" r:id="rId2"/>
    <p:sldLayoutId id="2147483691" r:id="rId3"/>
    <p:sldLayoutId id="2147483692" r:id="rId4"/>
    <p:sldLayoutId id="2147483695" r:id="rId5"/>
  </p:sldLayoutIdLst>
  <p:hf hdr="0" ftr="0" dt="0"/>
  <p:txStyles>
    <p:titleStyle>
      <a:lvl1pPr algn="l" defTabSz="457189" rtl="0" eaLnBrk="1" latinLnBrk="0" hangingPunct="1">
        <a:spcBef>
          <a:spcPct val="0"/>
        </a:spcBef>
        <a:buNone/>
        <a:defRPr sz="3600" b="1" kern="1200">
          <a:solidFill>
            <a:srgbClr val="58595B"/>
          </a:solidFill>
          <a:latin typeface="+mj-lt"/>
          <a:ea typeface="+mj-ea"/>
          <a:cs typeface="+mj-cs"/>
        </a:defRPr>
      </a:lvl1pPr>
    </p:titleStyle>
    <p:bodyStyle>
      <a:lvl1pPr marL="0" indent="0" algn="l" defTabSz="457189" rtl="0" eaLnBrk="1" latinLnBrk="0" hangingPunct="1">
        <a:spcBef>
          <a:spcPct val="20000"/>
        </a:spcBef>
        <a:buFont typeface="Arial"/>
        <a:buNone/>
        <a:defRPr sz="2000" b="1" kern="1200">
          <a:solidFill>
            <a:srgbClr val="053773"/>
          </a:solidFill>
          <a:latin typeface="+mn-lt"/>
          <a:ea typeface="+mn-ea"/>
          <a:cs typeface="+mn-cs"/>
        </a:defRPr>
      </a:lvl1pPr>
      <a:lvl2pPr marL="742932" indent="-28574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160" indent="-22859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349" indent="-22859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0C6132-39F6-844C-870A-E1823458DCAB}"/>
              </a:ext>
            </a:extLst>
          </p:cNvPr>
          <p:cNvPicPr>
            <a:picLocks noChangeAspect="1"/>
          </p:cNvPicPr>
          <p:nvPr userDrawn="1"/>
        </p:nvPicPr>
        <p:blipFill rotWithShape="1">
          <a:blip r:embed="rId7"/>
          <a:srcRect r="15048" b="5502"/>
          <a:stretch/>
        </p:blipFill>
        <p:spPr>
          <a:xfrm>
            <a:off x="0" y="0"/>
            <a:ext cx="12192000" cy="7628709"/>
          </a:xfrm>
          <a:prstGeom prst="rect">
            <a:avLst/>
          </a:prstGeom>
        </p:spPr>
      </p:pic>
    </p:spTree>
    <p:extLst>
      <p:ext uri="{BB962C8B-B14F-4D97-AF65-F5344CB8AC3E}">
        <p14:creationId xmlns:p14="http://schemas.microsoft.com/office/powerpoint/2010/main" val="22092516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889" y="1282763"/>
            <a:ext cx="6324600" cy="4002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824089" y="4097529"/>
            <a:ext cx="5867400" cy="1200895"/>
          </a:xfrm>
          <a:effectLst>
            <a:outerShdw blurRad="50800" dist="38100" dir="2700000" algn="tl" rotWithShape="0">
              <a:prstClr val="black">
                <a:alpha val="40000"/>
              </a:prstClr>
            </a:outerShdw>
          </a:effectLst>
        </p:spPr>
        <p:txBody>
          <a:bodyPr>
            <a:normAutofit fontScale="90000"/>
          </a:bodyPr>
          <a:lstStyle/>
          <a:p>
            <a:br>
              <a:rPr lang="en-US" sz="2000" dirty="0">
                <a:solidFill>
                  <a:srgbClr val="002C76"/>
                </a:solidFill>
                <a:latin typeface="Calibri" panose="020F0502020204030204" pitchFamily="34" charset="0"/>
                <a:cs typeface="Calibri" panose="020F0502020204030204" pitchFamily="34" charset="0"/>
              </a:rPr>
            </a:br>
            <a:r>
              <a:rPr lang="en-US" sz="2200" dirty="0">
                <a:solidFill>
                  <a:srgbClr val="002C76"/>
                </a:solidFill>
                <a:latin typeface="Calibri" panose="020F0502020204030204" pitchFamily="34" charset="0"/>
                <a:cs typeface="Calibri" panose="020F0502020204030204" pitchFamily="34" charset="0"/>
              </a:rPr>
              <a:t>Overview</a:t>
            </a:r>
            <a:br>
              <a:rPr lang="en-US" sz="2200" dirty="0">
                <a:solidFill>
                  <a:srgbClr val="002C76"/>
                </a:solidFill>
                <a:latin typeface="Calibri" panose="020F0502020204030204" pitchFamily="34" charset="0"/>
                <a:cs typeface="Calibri" panose="020F0502020204030204" pitchFamily="34" charset="0"/>
              </a:rPr>
            </a:br>
            <a:br>
              <a:rPr lang="en-US" sz="2200" dirty="0">
                <a:solidFill>
                  <a:srgbClr val="002C76"/>
                </a:solidFill>
                <a:latin typeface="Calibri" panose="020F0502020204030204" pitchFamily="34" charset="0"/>
                <a:cs typeface="Calibri" panose="020F0502020204030204" pitchFamily="34" charset="0"/>
              </a:rPr>
            </a:br>
            <a:r>
              <a:rPr lang="en-US" sz="2200" dirty="0">
                <a:solidFill>
                  <a:srgbClr val="002C76"/>
                </a:solidFill>
                <a:latin typeface="Calibri" panose="020F0502020204030204" pitchFamily="34" charset="0"/>
                <a:cs typeface="Calibri" panose="020F0502020204030204" pitchFamily="34" charset="0"/>
              </a:rPr>
              <a:t>Ana Gomes-  August 26, 2021</a:t>
            </a:r>
            <a:endParaRPr lang="en-US" sz="2200" dirty="0">
              <a:solidFill>
                <a:srgbClr val="002C76"/>
              </a:solidFill>
              <a:effectLst>
                <a:outerShdw blurRad="50800" dist="50800" dir="5400000" algn="ctr" rotWithShape="0">
                  <a:schemeClr val="tx1"/>
                </a:outerShdw>
              </a:effectLst>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7620001" y="4494091"/>
            <a:ext cx="3327051" cy="838200"/>
          </a:xfrm>
          <a:effectLst>
            <a:outerShdw blurRad="50800" dist="38100" dir="2700000" algn="tl" rotWithShape="0">
              <a:prstClr val="black">
                <a:alpha val="40000"/>
              </a:prstClr>
            </a:outerShdw>
          </a:effectLst>
        </p:spPr>
        <p:txBody>
          <a:bodyPr>
            <a:normAutofit/>
          </a:bodyPr>
          <a:lstStyle/>
          <a:p>
            <a:endParaRPr lang="en-US" sz="2400" b="1" i="1"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0BA95E36-A7CA-4C4C-8F95-EDFD62E98FBB}"/>
              </a:ext>
            </a:extLst>
          </p:cNvPr>
          <p:cNvSpPr/>
          <p:nvPr/>
        </p:nvSpPr>
        <p:spPr>
          <a:xfrm>
            <a:off x="1752600" y="1308163"/>
            <a:ext cx="4724400" cy="1200329"/>
          </a:xfrm>
          <a:prstGeom prst="rect">
            <a:avLst/>
          </a:prstGeom>
          <a:noFill/>
        </p:spPr>
        <p:txBody>
          <a:bodyPr wrap="square" lIns="91440" tIns="45720" rIns="91440" bIns="45720">
            <a:spAutoFit/>
          </a:bodyPr>
          <a:lstStyle/>
          <a:p>
            <a:pPr algn="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CART</a:t>
            </a:r>
          </a:p>
        </p:txBody>
      </p:sp>
    </p:spTree>
    <p:extLst>
      <p:ext uri="{BB962C8B-B14F-4D97-AF65-F5344CB8AC3E}">
        <p14:creationId xmlns:p14="http://schemas.microsoft.com/office/powerpoint/2010/main" val="51420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5103-9447-4442-9844-1558018E3882}"/>
              </a:ext>
            </a:extLst>
          </p:cNvPr>
          <p:cNvSpPr>
            <a:spLocks noGrp="1"/>
          </p:cNvSpPr>
          <p:nvPr>
            <p:ph type="title"/>
          </p:nvPr>
        </p:nvSpPr>
        <p:spPr/>
        <p:txBody>
          <a:bodyPr/>
          <a:lstStyle/>
          <a:p>
            <a:pPr algn="ctr"/>
            <a:r>
              <a:rPr lang="en-US" dirty="0"/>
              <a:t>Efficiency</a:t>
            </a:r>
          </a:p>
        </p:txBody>
      </p:sp>
      <p:sp>
        <p:nvSpPr>
          <p:cNvPr id="3" name="Content Placeholder 2">
            <a:extLst>
              <a:ext uri="{FF2B5EF4-FFF2-40B4-BE49-F238E27FC236}">
                <a16:creationId xmlns:a16="http://schemas.microsoft.com/office/drawing/2014/main" id="{3FC19DBC-0D70-4840-BA8C-ADE4E26DBB44}"/>
              </a:ext>
            </a:extLst>
          </p:cNvPr>
          <p:cNvSpPr>
            <a:spLocks noGrp="1"/>
          </p:cNvSpPr>
          <p:nvPr>
            <p:ph idx="1"/>
          </p:nvPr>
        </p:nvSpPr>
        <p:spPr>
          <a:xfrm>
            <a:off x="1785815" y="1600201"/>
            <a:ext cx="7731369" cy="3005356"/>
          </a:xfrm>
        </p:spPr>
        <p:txBody>
          <a:bodyPr>
            <a:noAutofit/>
          </a:bodyPr>
          <a:lstStyle/>
          <a:p>
            <a:endParaRPr lang="en-US" dirty="0"/>
          </a:p>
          <a:p>
            <a:endParaRPr lang="en-US" dirty="0"/>
          </a:p>
          <a:p>
            <a:pPr algn="ctr"/>
            <a:r>
              <a:rPr lang="en-US" dirty="0"/>
              <a:t>Plan Benefits from Applicable Practices</a:t>
            </a:r>
          </a:p>
          <a:p>
            <a:pPr algn="ctr"/>
            <a:endParaRPr lang="en-US" dirty="0"/>
          </a:p>
          <a:p>
            <a:pPr algn="ctr"/>
            <a:r>
              <a:rPr lang="en-US" dirty="0"/>
              <a:t>Average Annual Practice Cost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Weighted to result in meaningful score as identified by program</a:t>
            </a:r>
          </a:p>
        </p:txBody>
      </p:sp>
      <p:sp>
        <p:nvSpPr>
          <p:cNvPr id="4" name="Slide Number Placeholder 3">
            <a:extLst>
              <a:ext uri="{FF2B5EF4-FFF2-40B4-BE49-F238E27FC236}">
                <a16:creationId xmlns:a16="http://schemas.microsoft.com/office/drawing/2014/main" id="{7AAEA2C2-1C08-4EB4-98EE-77B576AC9037}"/>
              </a:ext>
            </a:extLst>
          </p:cNvPr>
          <p:cNvSpPr>
            <a:spLocks noGrp="1"/>
          </p:cNvSpPr>
          <p:nvPr>
            <p:ph type="sldNum" sz="quarter" idx="12"/>
          </p:nvPr>
        </p:nvSpPr>
        <p:spPr/>
        <p:txBody>
          <a:bodyPr/>
          <a:lstStyle/>
          <a:p>
            <a:fld id="{4219272A-714B-4394-91B3-C883D28F4F8C}" type="slidenum">
              <a:rPr lang="en-US">
                <a:solidFill>
                  <a:prstClr val="black">
                    <a:tint val="75000"/>
                  </a:prstClr>
                </a:solidFill>
                <a:latin typeface="Arial"/>
              </a:rPr>
              <a:pPr/>
              <a:t>10</a:t>
            </a:fld>
            <a:endParaRPr lang="en-US" dirty="0">
              <a:solidFill>
                <a:prstClr val="black">
                  <a:tint val="75000"/>
                </a:prstClr>
              </a:solidFill>
              <a:latin typeface="Arial"/>
            </a:endParaRPr>
          </a:p>
        </p:txBody>
      </p:sp>
      <p:cxnSp>
        <p:nvCxnSpPr>
          <p:cNvPr id="6" name="Straight Connector 5">
            <a:extLst>
              <a:ext uri="{FF2B5EF4-FFF2-40B4-BE49-F238E27FC236}">
                <a16:creationId xmlns:a16="http://schemas.microsoft.com/office/drawing/2014/main" id="{7479EA0D-00F9-4F2D-ABB3-854E213F235E}"/>
              </a:ext>
            </a:extLst>
          </p:cNvPr>
          <p:cNvCxnSpPr/>
          <p:nvPr/>
        </p:nvCxnSpPr>
        <p:spPr>
          <a:xfrm>
            <a:off x="3429000" y="2895600"/>
            <a:ext cx="4495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051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B70F-78F8-4FEA-94CE-79F5B4B1A646}"/>
              </a:ext>
            </a:extLst>
          </p:cNvPr>
          <p:cNvSpPr>
            <a:spLocks noGrp="1"/>
          </p:cNvSpPr>
          <p:nvPr>
            <p:ph type="title"/>
          </p:nvPr>
        </p:nvSpPr>
        <p:spPr/>
        <p:txBody>
          <a:bodyPr/>
          <a:lstStyle/>
          <a:p>
            <a:pPr algn="ctr"/>
            <a:r>
              <a:rPr lang="en-US" dirty="0"/>
              <a:t> Application Score Weighting</a:t>
            </a:r>
          </a:p>
        </p:txBody>
      </p:sp>
      <p:sp>
        <p:nvSpPr>
          <p:cNvPr id="4" name="Slide Number Placeholder 3">
            <a:extLst>
              <a:ext uri="{FF2B5EF4-FFF2-40B4-BE49-F238E27FC236}">
                <a16:creationId xmlns:a16="http://schemas.microsoft.com/office/drawing/2014/main" id="{9C758171-83F8-49D8-B9F5-9157CB8C79C3}"/>
              </a:ext>
            </a:extLst>
          </p:cNvPr>
          <p:cNvSpPr>
            <a:spLocks noGrp="1"/>
          </p:cNvSpPr>
          <p:nvPr>
            <p:ph type="sldNum" sz="quarter" idx="12"/>
          </p:nvPr>
        </p:nvSpPr>
        <p:spPr/>
        <p:txBody>
          <a:bodyPr/>
          <a:lstStyle/>
          <a:p>
            <a:fld id="{4219272A-714B-4394-91B3-C883D28F4F8C}" type="slidenum">
              <a:rPr lang="en-US" smtClean="0"/>
              <a:t>11</a:t>
            </a:fld>
            <a:endParaRPr lang="en-US" dirty="0"/>
          </a:p>
        </p:txBody>
      </p:sp>
      <p:graphicFrame>
        <p:nvGraphicFramePr>
          <p:cNvPr id="5" name="Table 4">
            <a:extLst>
              <a:ext uri="{FF2B5EF4-FFF2-40B4-BE49-F238E27FC236}">
                <a16:creationId xmlns:a16="http://schemas.microsoft.com/office/drawing/2014/main" id="{D6153338-21BD-45E7-AEEC-C4FB590D21D8}"/>
              </a:ext>
            </a:extLst>
          </p:cNvPr>
          <p:cNvGraphicFramePr>
            <a:graphicFrameLocks noGrp="1"/>
          </p:cNvGraphicFramePr>
          <p:nvPr/>
        </p:nvGraphicFramePr>
        <p:xfrm>
          <a:off x="2776477" y="3065202"/>
          <a:ext cx="6096000" cy="2827599"/>
        </p:xfrm>
        <a:graphic>
          <a:graphicData uri="http://schemas.openxmlformats.org/drawingml/2006/table">
            <a:tbl>
              <a:tblPr firstRow="1" bandRow="1">
                <a:tableStyleId>{5C22544A-7EE6-4342-B048-85BDC9FD1C3A}</a:tableStyleId>
              </a:tblPr>
              <a:tblGrid>
                <a:gridCol w="2073653">
                  <a:extLst>
                    <a:ext uri="{9D8B030D-6E8A-4147-A177-3AD203B41FA5}">
                      <a16:colId xmlns:a16="http://schemas.microsoft.com/office/drawing/2014/main" val="2952382545"/>
                    </a:ext>
                  </a:extLst>
                </a:gridCol>
                <a:gridCol w="3006347">
                  <a:extLst>
                    <a:ext uri="{9D8B030D-6E8A-4147-A177-3AD203B41FA5}">
                      <a16:colId xmlns:a16="http://schemas.microsoft.com/office/drawing/2014/main" val="3376548842"/>
                    </a:ext>
                  </a:extLst>
                </a:gridCol>
                <a:gridCol w="1016000">
                  <a:extLst>
                    <a:ext uri="{9D8B030D-6E8A-4147-A177-3AD203B41FA5}">
                      <a16:colId xmlns:a16="http://schemas.microsoft.com/office/drawing/2014/main" val="781823313"/>
                    </a:ext>
                  </a:extLst>
                </a:gridCol>
              </a:tblGrid>
              <a:tr h="370840">
                <a:tc gridSpan="3">
                  <a:txBody>
                    <a:bodyPr/>
                    <a:lstStyle/>
                    <a:p>
                      <a:r>
                        <a:rPr lang="en-US" sz="2000" dirty="0"/>
                        <a:t>Pool Weighting</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377261"/>
                  </a:ext>
                </a:extLst>
              </a:tr>
              <a:tr h="121920">
                <a:tc rowSpan="2">
                  <a:txBody>
                    <a:bodyPr/>
                    <a:lstStyle/>
                    <a:p>
                      <a:r>
                        <a:rPr lang="en-US" sz="2000" dirty="0"/>
                        <a:t>Plan Assessment</a:t>
                      </a:r>
                    </a:p>
                  </a:txBody>
                  <a:tcPr/>
                </a:tc>
                <a:tc>
                  <a:txBody>
                    <a:bodyPr/>
                    <a:lstStyle/>
                    <a:p>
                      <a:r>
                        <a:rPr lang="en-US" sz="2000" dirty="0"/>
                        <a:t>Vulnerability</a:t>
                      </a:r>
                    </a:p>
                  </a:txBody>
                  <a:tcPr/>
                </a:tc>
                <a:tc>
                  <a:txBody>
                    <a:bodyPr/>
                    <a:lstStyle/>
                    <a:p>
                      <a:pPr algn="ctr"/>
                      <a:r>
                        <a:rPr lang="en-US" sz="2000" dirty="0"/>
                        <a:t>20%</a:t>
                      </a:r>
                    </a:p>
                  </a:txBody>
                  <a:tcPr/>
                </a:tc>
                <a:extLst>
                  <a:ext uri="{0D108BD9-81ED-4DB2-BD59-A6C34878D82A}">
                    <a16:rowId xmlns:a16="http://schemas.microsoft.com/office/drawing/2014/main" val="3324837100"/>
                  </a:ext>
                </a:extLst>
              </a:tr>
              <a:tr h="365760">
                <a:tc vMerge="1">
                  <a:txBody>
                    <a:bodyPr/>
                    <a:lstStyle/>
                    <a:p>
                      <a:endParaRPr lang="en-US" dirty="0"/>
                    </a:p>
                  </a:txBody>
                  <a:tcPr/>
                </a:tc>
                <a:tc>
                  <a:txBody>
                    <a:bodyPr/>
                    <a:lstStyle/>
                    <a:p>
                      <a:r>
                        <a:rPr lang="en-US" sz="2000" dirty="0"/>
                        <a:t>Planned Practice Effects</a:t>
                      </a:r>
                    </a:p>
                  </a:txBody>
                  <a:tcPr/>
                </a:tc>
                <a:tc>
                  <a:txBody>
                    <a:bodyPr/>
                    <a:lstStyle/>
                    <a:p>
                      <a:pPr algn="ctr"/>
                      <a:r>
                        <a:rPr lang="en-US" sz="2000" dirty="0"/>
                        <a:t>30%</a:t>
                      </a:r>
                    </a:p>
                  </a:txBody>
                  <a:tcPr/>
                </a:tc>
                <a:extLst>
                  <a:ext uri="{0D108BD9-81ED-4DB2-BD59-A6C34878D82A}">
                    <a16:rowId xmlns:a16="http://schemas.microsoft.com/office/drawing/2014/main" val="644067919"/>
                  </a:ext>
                </a:extLst>
              </a:tr>
              <a:tr h="450159">
                <a:tc rowSpan="2">
                  <a:txBody>
                    <a:bodyPr/>
                    <a:lstStyle/>
                    <a:p>
                      <a:r>
                        <a:rPr lang="en-US" sz="2000" dirty="0"/>
                        <a:t>Pool Priorities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Resource</a:t>
                      </a:r>
                      <a:endParaRPr lang="en-US" sz="2000" dirty="0"/>
                    </a:p>
                  </a:txBody>
                  <a:tcPr/>
                </a:tc>
                <a:tc>
                  <a:txBody>
                    <a:bodyPr/>
                    <a:lstStyle/>
                    <a:p>
                      <a:pPr algn="ctr"/>
                      <a:r>
                        <a:rPr lang="en-US" sz="2000" dirty="0"/>
                        <a:t>30%</a:t>
                      </a:r>
                    </a:p>
                  </a:txBody>
                  <a:tcPr/>
                </a:tc>
                <a:extLst>
                  <a:ext uri="{0D108BD9-81ED-4DB2-BD59-A6C34878D82A}">
                    <a16:rowId xmlns:a16="http://schemas.microsoft.com/office/drawing/2014/main" val="204906613"/>
                  </a:ext>
                </a:extLst>
              </a:tr>
              <a:tr h="273050">
                <a:tc vMerge="1">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Programmatic</a:t>
                      </a:r>
                    </a:p>
                  </a:txBody>
                  <a:tcPr/>
                </a:tc>
                <a:tc>
                  <a:txBody>
                    <a:bodyPr/>
                    <a:lstStyle/>
                    <a:p>
                      <a:pPr algn="ctr"/>
                      <a:r>
                        <a:rPr lang="en-US" sz="2000" dirty="0"/>
                        <a:t>10%</a:t>
                      </a:r>
                    </a:p>
                  </a:txBody>
                  <a:tcPr/>
                </a:tc>
                <a:extLst>
                  <a:ext uri="{0D108BD9-81ED-4DB2-BD59-A6C34878D82A}">
                    <a16:rowId xmlns:a16="http://schemas.microsoft.com/office/drawing/2014/main" val="451891664"/>
                  </a:ext>
                </a:extLst>
              </a:tr>
              <a:tr h="180340">
                <a:tc gridSpan="2">
                  <a:txBody>
                    <a:bodyPr/>
                    <a:lstStyle/>
                    <a:p>
                      <a:r>
                        <a:rPr lang="en-US" sz="2000" dirty="0"/>
                        <a:t>Efficiency Score</a:t>
                      </a:r>
                    </a:p>
                  </a:txBody>
                  <a:tcPr/>
                </a:tc>
                <a:tc hMerge="1">
                  <a:txBody>
                    <a:bodyPr/>
                    <a:lstStyle/>
                    <a:p>
                      <a:endParaRPr lang="en-US"/>
                    </a:p>
                  </a:txBody>
                  <a:tcPr/>
                </a:tc>
                <a:tc>
                  <a:txBody>
                    <a:bodyPr/>
                    <a:lstStyle/>
                    <a:p>
                      <a:pPr algn="ctr"/>
                      <a:r>
                        <a:rPr lang="en-US" sz="2000" dirty="0"/>
                        <a:t>10%</a:t>
                      </a:r>
                    </a:p>
                  </a:txBody>
                  <a:tcPr/>
                </a:tc>
                <a:extLst>
                  <a:ext uri="{0D108BD9-81ED-4DB2-BD59-A6C34878D82A}">
                    <a16:rowId xmlns:a16="http://schemas.microsoft.com/office/drawing/2014/main" val="2697551749"/>
                  </a:ext>
                </a:extLst>
              </a:tr>
              <a:tr h="0">
                <a:tc gridSpan="2">
                  <a:txBody>
                    <a:bodyPr/>
                    <a:lstStyle/>
                    <a:p>
                      <a:r>
                        <a:rPr lang="en-US" sz="2000" dirty="0"/>
                        <a:t>Application Score</a:t>
                      </a:r>
                    </a:p>
                  </a:txBody>
                  <a:tcPr/>
                </a:tc>
                <a:tc hMerge="1">
                  <a:txBody>
                    <a:bodyPr/>
                    <a:lstStyle/>
                    <a:p>
                      <a:endParaRPr lang="en-US"/>
                    </a:p>
                  </a:txBody>
                  <a:tcPr/>
                </a:tc>
                <a:tc>
                  <a:txBody>
                    <a:bodyPr/>
                    <a:lstStyle/>
                    <a:p>
                      <a:pPr algn="ctr"/>
                      <a:r>
                        <a:rPr lang="en-US" sz="2000" dirty="0"/>
                        <a:t>100%</a:t>
                      </a:r>
                    </a:p>
                  </a:txBody>
                  <a:tcPr/>
                </a:tc>
                <a:extLst>
                  <a:ext uri="{0D108BD9-81ED-4DB2-BD59-A6C34878D82A}">
                    <a16:rowId xmlns:a16="http://schemas.microsoft.com/office/drawing/2014/main" val="4256363895"/>
                  </a:ext>
                </a:extLst>
              </a:tr>
            </a:tbl>
          </a:graphicData>
        </a:graphic>
      </p:graphicFrame>
      <p:sp>
        <p:nvSpPr>
          <p:cNvPr id="6" name="Content Placeholder 2">
            <a:extLst>
              <a:ext uri="{FF2B5EF4-FFF2-40B4-BE49-F238E27FC236}">
                <a16:creationId xmlns:a16="http://schemas.microsoft.com/office/drawing/2014/main" id="{7D2C0138-7A93-4425-92B1-D714C05502B9}"/>
              </a:ext>
            </a:extLst>
          </p:cNvPr>
          <p:cNvSpPr>
            <a:spLocks noGrp="1"/>
          </p:cNvSpPr>
          <p:nvPr>
            <p:ph idx="1"/>
          </p:nvPr>
        </p:nvSpPr>
        <p:spPr>
          <a:xfrm>
            <a:off x="1785815" y="1600201"/>
            <a:ext cx="7731369" cy="1314447"/>
          </a:xfrm>
        </p:spPr>
        <p:txBody>
          <a:bodyPr>
            <a:normAutofit/>
          </a:bodyPr>
          <a:lstStyle/>
          <a:p>
            <a:pPr marL="342900" indent="-342900">
              <a:buFont typeface="Arial" panose="020B0604020202020204" pitchFamily="34" charset="0"/>
              <a:buChar char="•"/>
            </a:pPr>
            <a:r>
              <a:rPr lang="en-US" dirty="0"/>
              <a:t>Set by ranking pool with bounds set by program</a:t>
            </a:r>
          </a:p>
          <a:p>
            <a:pPr marL="342900" indent="-342900">
              <a:buFont typeface="Arial" panose="020B0604020202020204" pitchFamily="34" charset="0"/>
              <a:buChar char="•"/>
            </a:pPr>
            <a:r>
              <a:rPr lang="en-US" dirty="0"/>
              <a:t>Old National, State, and local questions would be incorporated into Plan Assessment or Pool Priorities</a:t>
            </a:r>
          </a:p>
        </p:txBody>
      </p:sp>
      <p:cxnSp>
        <p:nvCxnSpPr>
          <p:cNvPr id="8" name="Straight Connector 7">
            <a:extLst>
              <a:ext uri="{FF2B5EF4-FFF2-40B4-BE49-F238E27FC236}">
                <a16:creationId xmlns:a16="http://schemas.microsoft.com/office/drawing/2014/main" id="{267E1439-A455-43B6-984E-859A7351A319}"/>
              </a:ext>
            </a:extLst>
          </p:cNvPr>
          <p:cNvCxnSpPr/>
          <p:nvPr/>
        </p:nvCxnSpPr>
        <p:spPr>
          <a:xfrm>
            <a:off x="2776477" y="5486400"/>
            <a:ext cx="6096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177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AC4B-7256-4E29-8506-2F31CAA6F881}"/>
              </a:ext>
            </a:extLst>
          </p:cNvPr>
          <p:cNvSpPr>
            <a:spLocks noGrp="1"/>
          </p:cNvSpPr>
          <p:nvPr>
            <p:ph type="title"/>
          </p:nvPr>
        </p:nvSpPr>
        <p:spPr>
          <a:xfrm>
            <a:off x="349089" y="635000"/>
            <a:ext cx="11157111" cy="474683"/>
          </a:xfrm>
        </p:spPr>
        <p:txBody>
          <a:bodyPr>
            <a:normAutofit fontScale="90000"/>
          </a:bodyPr>
          <a:lstStyle/>
          <a:p>
            <a:endParaRPr lang="en-US" dirty="0"/>
          </a:p>
        </p:txBody>
      </p:sp>
      <p:pic>
        <p:nvPicPr>
          <p:cNvPr id="7" name="Content Placeholder 6">
            <a:extLst>
              <a:ext uri="{FF2B5EF4-FFF2-40B4-BE49-F238E27FC236}">
                <a16:creationId xmlns:a16="http://schemas.microsoft.com/office/drawing/2014/main" id="{7C42FDE3-C3E4-4858-8D01-1610C246F431}"/>
              </a:ext>
            </a:extLst>
          </p:cNvPr>
          <p:cNvPicPr>
            <a:picLocks noGrp="1" noChangeAspect="1"/>
          </p:cNvPicPr>
          <p:nvPr>
            <p:ph idx="1"/>
          </p:nvPr>
        </p:nvPicPr>
        <p:blipFill>
          <a:blip r:embed="rId3"/>
          <a:stretch>
            <a:fillRect/>
          </a:stretch>
        </p:blipFill>
        <p:spPr>
          <a:xfrm>
            <a:off x="180241" y="635000"/>
            <a:ext cx="11554559" cy="5997578"/>
          </a:xfrm>
        </p:spPr>
      </p:pic>
      <p:sp>
        <p:nvSpPr>
          <p:cNvPr id="5" name="Slide Number Placeholder 4">
            <a:extLst>
              <a:ext uri="{FF2B5EF4-FFF2-40B4-BE49-F238E27FC236}">
                <a16:creationId xmlns:a16="http://schemas.microsoft.com/office/drawing/2014/main" id="{30DCC5E5-A5F4-46A5-A594-920354F4DBED}"/>
              </a:ext>
            </a:extLst>
          </p:cNvPr>
          <p:cNvSpPr>
            <a:spLocks noGrp="1"/>
          </p:cNvSpPr>
          <p:nvPr>
            <p:ph type="sldNum" sz="quarter" idx="4"/>
          </p:nvPr>
        </p:nvSpPr>
        <p:spPr/>
        <p:txBody>
          <a:bodyPr/>
          <a:lstStyle/>
          <a:p>
            <a:fld id="{39FC9244-15B3-8F40-A6D8-795DD2FF1F30}" type="slidenum">
              <a:rPr lang="en-US" smtClean="0"/>
              <a:pPr/>
              <a:t>12</a:t>
            </a:fld>
            <a:endParaRPr lang="en-US" dirty="0"/>
          </a:p>
        </p:txBody>
      </p:sp>
    </p:spTree>
    <p:extLst>
      <p:ext uri="{BB962C8B-B14F-4D97-AF65-F5344CB8AC3E}">
        <p14:creationId xmlns:p14="http://schemas.microsoft.com/office/powerpoint/2010/main" val="259978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3752-C038-4FCB-BF2E-73AB04E606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8B9B7E-6FB9-4461-A6D5-EAB2081F2D37}"/>
              </a:ext>
            </a:extLst>
          </p:cNvPr>
          <p:cNvSpPr>
            <a:spLocks noGrp="1"/>
          </p:cNvSpPr>
          <p:nvPr>
            <p:ph idx="1"/>
          </p:nvPr>
        </p:nvSpPr>
        <p:spPr/>
        <p:txBody>
          <a:bodyPr/>
          <a:lstStyle/>
          <a:p>
            <a:endParaRPr lang="en-US"/>
          </a:p>
        </p:txBody>
      </p:sp>
      <p:sp>
        <p:nvSpPr>
          <p:cNvPr id="4" name="Picture Placeholder 3">
            <a:extLst>
              <a:ext uri="{FF2B5EF4-FFF2-40B4-BE49-F238E27FC236}">
                <a16:creationId xmlns:a16="http://schemas.microsoft.com/office/drawing/2014/main" id="{0E9AE924-D3B0-4227-A1E8-02E5A8D14B5C}"/>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96B5D63A-793A-40D4-BE8F-9FF3DA6A0317}"/>
              </a:ext>
            </a:extLst>
          </p:cNvPr>
          <p:cNvSpPr>
            <a:spLocks noGrp="1"/>
          </p:cNvSpPr>
          <p:nvPr>
            <p:ph type="sldNum" sz="quarter" idx="4"/>
          </p:nvPr>
        </p:nvSpPr>
        <p:spPr/>
        <p:txBody>
          <a:bodyPr/>
          <a:lstStyle/>
          <a:p>
            <a:fld id="{39FC9244-15B3-8F40-A6D8-795DD2FF1F30}" type="slidenum">
              <a:rPr lang="en-US" smtClean="0"/>
              <a:pPr/>
              <a:t>13</a:t>
            </a:fld>
            <a:endParaRPr lang="en-US" dirty="0"/>
          </a:p>
        </p:txBody>
      </p:sp>
      <p:pic>
        <p:nvPicPr>
          <p:cNvPr id="7" name="Picture 6">
            <a:extLst>
              <a:ext uri="{FF2B5EF4-FFF2-40B4-BE49-F238E27FC236}">
                <a16:creationId xmlns:a16="http://schemas.microsoft.com/office/drawing/2014/main" id="{70E4E2EA-B359-4BE1-91DD-B269F13D8295}"/>
              </a:ext>
            </a:extLst>
          </p:cNvPr>
          <p:cNvPicPr>
            <a:picLocks noChangeAspect="1"/>
          </p:cNvPicPr>
          <p:nvPr/>
        </p:nvPicPr>
        <p:blipFill>
          <a:blip r:embed="rId3"/>
          <a:stretch>
            <a:fillRect/>
          </a:stretch>
        </p:blipFill>
        <p:spPr>
          <a:xfrm>
            <a:off x="0" y="39523"/>
            <a:ext cx="12192000" cy="6778954"/>
          </a:xfrm>
          <a:prstGeom prst="rect">
            <a:avLst/>
          </a:prstGeom>
        </p:spPr>
      </p:pic>
    </p:spTree>
    <p:extLst>
      <p:ext uri="{BB962C8B-B14F-4D97-AF65-F5344CB8AC3E}">
        <p14:creationId xmlns:p14="http://schemas.microsoft.com/office/powerpoint/2010/main" val="55157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6DB4D5B-E388-41C6-94F1-78ED5E9DC9C5}"/>
              </a:ext>
            </a:extLst>
          </p:cNvPr>
          <p:cNvGrpSpPr/>
          <p:nvPr/>
        </p:nvGrpSpPr>
        <p:grpSpPr>
          <a:xfrm>
            <a:off x="1941145" y="2402398"/>
            <a:ext cx="8101863" cy="3176258"/>
            <a:chOff x="89467" y="2150757"/>
            <a:chExt cx="12962985" cy="5082012"/>
          </a:xfrm>
        </p:grpSpPr>
        <p:sp>
          <p:nvSpPr>
            <p:cNvPr id="16" name="Freeform: Shape 15">
              <a:extLst>
                <a:ext uri="{FF2B5EF4-FFF2-40B4-BE49-F238E27FC236}">
                  <a16:creationId xmlns:a16="http://schemas.microsoft.com/office/drawing/2014/main" id="{D5DD399F-085E-47C7-8555-9235DBE48E75}"/>
                </a:ext>
              </a:extLst>
            </p:cNvPr>
            <p:cNvSpPr/>
            <p:nvPr/>
          </p:nvSpPr>
          <p:spPr>
            <a:xfrm>
              <a:off x="964193" y="4160012"/>
              <a:ext cx="3505478" cy="3072757"/>
            </a:xfrm>
            <a:custGeom>
              <a:avLst/>
              <a:gdLst>
                <a:gd name="connsiteX0" fmla="*/ 0 w 3505478"/>
                <a:gd name="connsiteY0" fmla="*/ 0 h 3072757"/>
                <a:gd name="connsiteX1" fmla="*/ 3505478 w 3505478"/>
                <a:gd name="connsiteY1" fmla="*/ 0 h 3072757"/>
                <a:gd name="connsiteX2" fmla="*/ 3505478 w 3505478"/>
                <a:gd name="connsiteY2" fmla="*/ 3072757 h 3072757"/>
                <a:gd name="connsiteX3" fmla="*/ 0 w 3505478"/>
                <a:gd name="connsiteY3" fmla="*/ 3072757 h 3072757"/>
                <a:gd name="connsiteX4" fmla="*/ 0 w 3505478"/>
                <a:gd name="connsiteY4" fmla="*/ 0 h 307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478" h="3072757">
                  <a:moveTo>
                    <a:pt x="0" y="0"/>
                  </a:moveTo>
                  <a:lnTo>
                    <a:pt x="3505478" y="0"/>
                  </a:lnTo>
                  <a:lnTo>
                    <a:pt x="3505478" y="3072757"/>
                  </a:lnTo>
                  <a:lnTo>
                    <a:pt x="0" y="3072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781" tIns="154781" rIns="154781" bIns="154781" numCol="1" spcCol="1270" anchor="t" anchorCtr="0">
              <a:noAutofit/>
            </a:bodyPr>
            <a:lstStyle/>
            <a:p>
              <a:pPr defTabSz="1805781" eaLnBrk="0" fontAlgn="base" hangingPunct="0">
                <a:lnSpc>
                  <a:spcPct val="90000"/>
                </a:lnSpc>
                <a:spcBef>
                  <a:spcPct val="0"/>
                </a:spcBef>
                <a:spcAft>
                  <a:spcPct val="35000"/>
                </a:spcAft>
                <a:defRPr/>
              </a:pPr>
              <a:endParaRPr lang="en-US" sz="4063">
                <a:solidFill>
                  <a:prstClr val="black">
                    <a:hueOff val="0"/>
                    <a:satOff val="0"/>
                    <a:lumOff val="0"/>
                    <a:alphaOff val="0"/>
                  </a:prstClr>
                </a:solidFill>
                <a:latin typeface="Calibri" panose="020F0502020204030204"/>
              </a:endParaRPr>
            </a:p>
          </p:txBody>
        </p:sp>
        <p:sp>
          <p:nvSpPr>
            <p:cNvPr id="18" name="L-Shape 17">
              <a:extLst>
                <a:ext uri="{FF2B5EF4-FFF2-40B4-BE49-F238E27FC236}">
                  <a16:creationId xmlns:a16="http://schemas.microsoft.com/office/drawing/2014/main" id="{43AF84DF-73AF-4B34-A657-21EB2DD8E7E6}"/>
                </a:ext>
              </a:extLst>
            </p:cNvPr>
            <p:cNvSpPr/>
            <p:nvPr/>
          </p:nvSpPr>
          <p:spPr>
            <a:xfrm rot="5400000">
              <a:off x="359437" y="2664540"/>
              <a:ext cx="2365040" cy="2904980"/>
            </a:xfrm>
            <a:prstGeom prst="corner">
              <a:avLst>
                <a:gd name="adj1" fmla="val 16120"/>
                <a:gd name="adj2" fmla="val 16110"/>
              </a:avLst>
            </a:prstGeom>
            <a:solidFill>
              <a:schemeClr val="accent5">
                <a:lumMod val="5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44D34B2C-AD05-4B86-9F87-9672138648F6}"/>
                </a:ext>
              </a:extLst>
            </p:cNvPr>
            <p:cNvSpPr/>
            <p:nvPr/>
          </p:nvSpPr>
          <p:spPr>
            <a:xfrm>
              <a:off x="5255584" y="3098103"/>
              <a:ext cx="3505478" cy="3072757"/>
            </a:xfrm>
            <a:custGeom>
              <a:avLst/>
              <a:gdLst>
                <a:gd name="connsiteX0" fmla="*/ 0 w 3505478"/>
                <a:gd name="connsiteY0" fmla="*/ 0 h 3072757"/>
                <a:gd name="connsiteX1" fmla="*/ 3505478 w 3505478"/>
                <a:gd name="connsiteY1" fmla="*/ 0 h 3072757"/>
                <a:gd name="connsiteX2" fmla="*/ 3505478 w 3505478"/>
                <a:gd name="connsiteY2" fmla="*/ 3072757 h 3072757"/>
                <a:gd name="connsiteX3" fmla="*/ 0 w 3505478"/>
                <a:gd name="connsiteY3" fmla="*/ 3072757 h 3072757"/>
                <a:gd name="connsiteX4" fmla="*/ 0 w 3505478"/>
                <a:gd name="connsiteY4" fmla="*/ 0 h 307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478" h="3072757">
                  <a:moveTo>
                    <a:pt x="0" y="0"/>
                  </a:moveTo>
                  <a:lnTo>
                    <a:pt x="3505478" y="0"/>
                  </a:lnTo>
                  <a:lnTo>
                    <a:pt x="3505478" y="3072757"/>
                  </a:lnTo>
                  <a:lnTo>
                    <a:pt x="0" y="3072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781" tIns="154781" rIns="154781" bIns="154781" numCol="1" spcCol="1270" anchor="t" anchorCtr="0">
              <a:noAutofit/>
            </a:bodyPr>
            <a:lstStyle/>
            <a:p>
              <a:pPr defTabSz="1805781" eaLnBrk="0" fontAlgn="base" hangingPunct="0">
                <a:lnSpc>
                  <a:spcPct val="90000"/>
                </a:lnSpc>
                <a:spcBef>
                  <a:spcPct val="0"/>
                </a:spcBef>
                <a:spcAft>
                  <a:spcPct val="35000"/>
                </a:spcAft>
                <a:defRPr/>
              </a:pPr>
              <a:endParaRPr lang="en-US" sz="4063">
                <a:solidFill>
                  <a:prstClr val="black">
                    <a:hueOff val="0"/>
                    <a:satOff val="0"/>
                    <a:lumOff val="0"/>
                    <a:alphaOff val="0"/>
                  </a:prstClr>
                </a:solidFill>
                <a:latin typeface="Calibri" panose="020F0502020204030204"/>
              </a:endParaRPr>
            </a:p>
          </p:txBody>
        </p:sp>
        <p:sp>
          <p:nvSpPr>
            <p:cNvPr id="27" name="L-Shape 26">
              <a:extLst>
                <a:ext uri="{FF2B5EF4-FFF2-40B4-BE49-F238E27FC236}">
                  <a16:creationId xmlns:a16="http://schemas.microsoft.com/office/drawing/2014/main" id="{72E773C0-4E97-4207-B42E-2286A5705FBD}"/>
                </a:ext>
              </a:extLst>
            </p:cNvPr>
            <p:cNvSpPr/>
            <p:nvPr/>
          </p:nvSpPr>
          <p:spPr>
            <a:xfrm rot="5400000">
              <a:off x="4640245" y="2542607"/>
              <a:ext cx="2360780" cy="3009417"/>
            </a:xfrm>
            <a:prstGeom prst="corner">
              <a:avLst>
                <a:gd name="adj1" fmla="val 16120"/>
                <a:gd name="adj2" fmla="val 16110"/>
              </a:avLst>
            </a:prstGeom>
            <a:solidFill>
              <a:schemeClr val="accent5">
                <a:lumMod val="5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Freeform: Shape 27">
              <a:extLst>
                <a:ext uri="{FF2B5EF4-FFF2-40B4-BE49-F238E27FC236}">
                  <a16:creationId xmlns:a16="http://schemas.microsoft.com/office/drawing/2014/main" id="{BA528C2C-8F4D-42FA-8997-CA182DFCBE9F}"/>
                </a:ext>
              </a:extLst>
            </p:cNvPr>
            <p:cNvSpPr/>
            <p:nvPr/>
          </p:nvSpPr>
          <p:spPr>
            <a:xfrm>
              <a:off x="9546974" y="2150757"/>
              <a:ext cx="3505478" cy="3072757"/>
            </a:xfrm>
            <a:custGeom>
              <a:avLst/>
              <a:gdLst>
                <a:gd name="connsiteX0" fmla="*/ 0 w 3505478"/>
                <a:gd name="connsiteY0" fmla="*/ 0 h 3072757"/>
                <a:gd name="connsiteX1" fmla="*/ 3505478 w 3505478"/>
                <a:gd name="connsiteY1" fmla="*/ 0 h 3072757"/>
                <a:gd name="connsiteX2" fmla="*/ 3505478 w 3505478"/>
                <a:gd name="connsiteY2" fmla="*/ 3072757 h 3072757"/>
                <a:gd name="connsiteX3" fmla="*/ 0 w 3505478"/>
                <a:gd name="connsiteY3" fmla="*/ 3072757 h 3072757"/>
                <a:gd name="connsiteX4" fmla="*/ 0 w 3505478"/>
                <a:gd name="connsiteY4" fmla="*/ 0 h 307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478" h="3072757">
                  <a:moveTo>
                    <a:pt x="0" y="0"/>
                  </a:moveTo>
                  <a:lnTo>
                    <a:pt x="3505478" y="0"/>
                  </a:lnTo>
                  <a:lnTo>
                    <a:pt x="3505478" y="3072757"/>
                  </a:lnTo>
                  <a:lnTo>
                    <a:pt x="0" y="3072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781" tIns="154781" rIns="154781" bIns="154781" numCol="1" spcCol="1270" anchor="t" anchorCtr="0">
              <a:noAutofit/>
            </a:bodyPr>
            <a:lstStyle/>
            <a:p>
              <a:pPr defTabSz="1805781" eaLnBrk="0" fontAlgn="base" hangingPunct="0">
                <a:lnSpc>
                  <a:spcPct val="90000"/>
                </a:lnSpc>
                <a:spcBef>
                  <a:spcPct val="0"/>
                </a:spcBef>
                <a:spcAft>
                  <a:spcPct val="35000"/>
                </a:spcAft>
                <a:defRPr/>
              </a:pPr>
              <a:endParaRPr lang="en-US" sz="4063">
                <a:solidFill>
                  <a:prstClr val="black">
                    <a:hueOff val="0"/>
                    <a:satOff val="0"/>
                    <a:lumOff val="0"/>
                    <a:alphaOff val="0"/>
                  </a:prstClr>
                </a:solidFill>
                <a:latin typeface="Calibri" panose="020F0502020204030204"/>
              </a:endParaRPr>
            </a:p>
          </p:txBody>
        </p:sp>
      </p:grpSp>
      <p:sp>
        <p:nvSpPr>
          <p:cNvPr id="5" name="Title 4">
            <a:extLst>
              <a:ext uri="{FF2B5EF4-FFF2-40B4-BE49-F238E27FC236}">
                <a16:creationId xmlns:a16="http://schemas.microsoft.com/office/drawing/2014/main" id="{D39A093D-EF23-492D-A726-7068E3ED8B77}"/>
              </a:ext>
            </a:extLst>
          </p:cNvPr>
          <p:cNvSpPr>
            <a:spLocks noGrp="1"/>
          </p:cNvSpPr>
          <p:nvPr>
            <p:ph type="title"/>
          </p:nvPr>
        </p:nvSpPr>
        <p:spPr>
          <a:xfrm>
            <a:off x="1936791" y="849695"/>
            <a:ext cx="8486205" cy="708759"/>
          </a:xfrm>
        </p:spPr>
        <p:txBody>
          <a:bodyPr/>
          <a:lstStyle/>
          <a:p>
            <a:pPr algn="ctr"/>
            <a:r>
              <a:rPr lang="en-US" b="1">
                <a:solidFill>
                  <a:srgbClr val="002060"/>
                </a:solidFill>
              </a:rPr>
              <a:t>CART &amp; CD Release Highlights </a:t>
            </a:r>
            <a:r>
              <a:rPr lang="en-US">
                <a:solidFill>
                  <a:schemeClr val="bg1"/>
                </a:solidFill>
              </a:rPr>
              <a:t> </a:t>
            </a:r>
          </a:p>
        </p:txBody>
      </p:sp>
      <p:sp>
        <p:nvSpPr>
          <p:cNvPr id="10" name="Content Placeholder 3">
            <a:extLst>
              <a:ext uri="{FF2B5EF4-FFF2-40B4-BE49-F238E27FC236}">
                <a16:creationId xmlns:a16="http://schemas.microsoft.com/office/drawing/2014/main" id="{AB6C65FE-9AB2-406B-8B2B-9F82DCCC8E1E}"/>
              </a:ext>
            </a:extLst>
          </p:cNvPr>
          <p:cNvSpPr txBox="1">
            <a:spLocks/>
          </p:cNvSpPr>
          <p:nvPr/>
        </p:nvSpPr>
        <p:spPr bwMode="auto">
          <a:xfrm>
            <a:off x="4834904" y="3090822"/>
            <a:ext cx="5071095" cy="3309978"/>
          </a:xfrm>
          <a:prstGeom prst="rect">
            <a:avLst/>
          </a:prstGeom>
          <a:solidFill>
            <a:schemeClr val="bg1"/>
          </a:solidFill>
          <a:ln>
            <a:noFill/>
          </a:ln>
        </p:spPr>
        <p:txBody>
          <a:bodyPr vert="horz" wrap="square" lIns="57150" tIns="28575" rIns="57150" bIns="28575" numCol="1" anchor="t" anchorCtr="0" compatLnSpc="1">
            <a:prstTxWarp prst="textNoShape">
              <a:avLst/>
            </a:prstTxWarp>
          </a:bodyPr>
          <a:lstStyle>
            <a:lvl1pPr marL="274320" indent="-274320" algn="l" rtl="0" eaLnBrk="1" fontAlgn="base" hangingPunct="1">
              <a:lnSpc>
                <a:spcPct val="90000"/>
              </a:lnSpc>
              <a:spcBef>
                <a:spcPts val="1200"/>
              </a:spcBef>
              <a:spcAft>
                <a:spcPct val="0"/>
              </a:spcAft>
              <a:buFont typeface="Arial" panose="020B0604020202020204" pitchFamily="34" charset="0"/>
              <a:buChar char="•"/>
              <a:defRPr sz="2880" kern="1200">
                <a:solidFill>
                  <a:schemeClr val="tx1"/>
                </a:solidFill>
                <a:latin typeface="Open Sans"/>
                <a:ea typeface="Open Sans"/>
                <a:cs typeface="Open Sans"/>
              </a:defRPr>
            </a:lvl1pPr>
            <a:lvl2pPr marL="822960" indent="-274320" algn="l" rtl="0" eaLnBrk="1" fontAlgn="base" hangingPunct="1">
              <a:lnSpc>
                <a:spcPct val="90000"/>
              </a:lnSpc>
              <a:spcBef>
                <a:spcPts val="600"/>
              </a:spcBef>
              <a:spcAft>
                <a:spcPct val="0"/>
              </a:spcAft>
              <a:buFont typeface="Arial" panose="020B0604020202020204" pitchFamily="34" charset="0"/>
              <a:buChar char="•"/>
              <a:defRPr sz="2400" kern="1200">
                <a:solidFill>
                  <a:schemeClr val="tx1"/>
                </a:solidFill>
                <a:latin typeface="Open Sans"/>
                <a:ea typeface="Open Sans"/>
                <a:cs typeface="Open Sans"/>
              </a:defRPr>
            </a:lvl2pPr>
            <a:lvl3pPr marL="1371600" indent="-274320" algn="l" rtl="0" eaLnBrk="1" fontAlgn="base" hangingPunct="1">
              <a:lnSpc>
                <a:spcPct val="90000"/>
              </a:lnSpc>
              <a:spcBef>
                <a:spcPts val="600"/>
              </a:spcBef>
              <a:spcAft>
                <a:spcPct val="0"/>
              </a:spcAft>
              <a:buFont typeface="Arial" panose="020B0604020202020204" pitchFamily="34" charset="0"/>
              <a:buChar char="•"/>
              <a:defRPr kern="1200">
                <a:solidFill>
                  <a:schemeClr val="tx1"/>
                </a:solidFill>
                <a:latin typeface="Open Sans"/>
                <a:ea typeface="Open Sans"/>
                <a:cs typeface="Open Sans"/>
              </a:defRPr>
            </a:lvl3pPr>
            <a:lvl4pPr marL="192024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4pPr>
            <a:lvl5pPr marL="246888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a:lstStyle>
          <a:p>
            <a:pPr marL="213995" indent="-213995" defTabSz="571500">
              <a:lnSpc>
                <a:spcPct val="100000"/>
              </a:lnSpc>
              <a:spcBef>
                <a:spcPts val="0"/>
              </a:spcBef>
              <a:buFont typeface="Arial" panose="020B0604020202020204" pitchFamily="34" charset="0"/>
              <a:buAutoNum type="arabicPeriod"/>
              <a:defRPr/>
            </a:pPr>
            <a:endParaRPr lang="en-US" sz="1200" u="sng" dirty="0">
              <a:solidFill>
                <a:srgbClr val="000000"/>
              </a:solidFill>
            </a:endParaRPr>
          </a:p>
          <a:p>
            <a:pPr marL="213995" indent="-213995" defTabSz="571500">
              <a:lnSpc>
                <a:spcPct val="100000"/>
              </a:lnSpc>
              <a:spcBef>
                <a:spcPts val="0"/>
              </a:spcBef>
              <a:buFont typeface="Arial" panose="020B0604020202020204" pitchFamily="34" charset="0"/>
              <a:buAutoNum type="arabicPeriod"/>
              <a:defRPr/>
            </a:pPr>
            <a:r>
              <a:rPr lang="en-US" sz="1200" u="sng" dirty="0">
                <a:solidFill>
                  <a:srgbClr val="000000"/>
                </a:solidFill>
              </a:rPr>
              <a:t> CD-EE (CPA-52</a:t>
            </a:r>
            <a:r>
              <a:rPr lang="en-US" sz="1200" dirty="0">
                <a:solidFill>
                  <a:srgbClr val="000000"/>
                </a:solidFill>
              </a:rPr>
              <a:t>): RFO Approval page</a:t>
            </a:r>
          </a:p>
          <a:p>
            <a:pPr marL="213995" indent="-213995" defTabSz="571500">
              <a:lnSpc>
                <a:spcPct val="100000"/>
              </a:lnSpc>
              <a:spcBef>
                <a:spcPts val="0"/>
              </a:spcBef>
              <a:buFont typeface="Arial" panose="020B0604020202020204" pitchFamily="34" charset="0"/>
              <a:buAutoNum type="arabicPeriod"/>
              <a:defRPr/>
            </a:pPr>
            <a:r>
              <a:rPr lang="en-US" sz="1200" dirty="0">
                <a:solidFill>
                  <a:srgbClr val="000000"/>
                </a:solidFill>
                <a:highlight>
                  <a:srgbClr val="FFFF00"/>
                </a:highlight>
              </a:rPr>
              <a:t> </a:t>
            </a:r>
            <a:r>
              <a:rPr lang="en-US" sz="1200" u="sng" dirty="0">
                <a:solidFill>
                  <a:srgbClr val="000000"/>
                </a:solidFill>
                <a:highlight>
                  <a:srgbClr val="FFFF00"/>
                </a:highlight>
              </a:rPr>
              <a:t>“Urban” </a:t>
            </a:r>
            <a:r>
              <a:rPr lang="en-US" sz="1200" dirty="0">
                <a:solidFill>
                  <a:srgbClr val="000000"/>
                </a:solidFill>
              </a:rPr>
              <a:t>as a land use modifier</a:t>
            </a:r>
          </a:p>
          <a:p>
            <a:pPr marL="213995" indent="-213995" defTabSz="571500">
              <a:lnSpc>
                <a:spcPct val="100000"/>
              </a:lnSpc>
              <a:spcBef>
                <a:spcPts val="0"/>
              </a:spcBef>
              <a:buFont typeface="Arial" panose="020B0604020202020204" pitchFamily="34" charset="0"/>
              <a:buAutoNum type="arabicPeriod"/>
              <a:defRPr/>
            </a:pPr>
            <a:r>
              <a:rPr lang="en-US" sz="1200" u="sng" dirty="0">
                <a:solidFill>
                  <a:srgbClr val="000000"/>
                </a:solidFill>
              </a:rPr>
              <a:t>Configuration</a:t>
            </a:r>
            <a:r>
              <a:rPr lang="en-US" sz="1200" dirty="0">
                <a:solidFill>
                  <a:srgbClr val="000000"/>
                </a:solidFill>
              </a:rPr>
              <a:t>: State SEC Display Groups</a:t>
            </a:r>
          </a:p>
          <a:p>
            <a:pPr marL="213995" indent="-213995" defTabSz="571500">
              <a:lnSpc>
                <a:spcPct val="100000"/>
              </a:lnSpc>
              <a:spcBef>
                <a:spcPts val="0"/>
              </a:spcBef>
              <a:buFont typeface="Arial" panose="020B0604020202020204" pitchFamily="34" charset="0"/>
              <a:buAutoNum type="arabicPeriod"/>
              <a:defRPr/>
            </a:pPr>
            <a:r>
              <a:rPr lang="en-US" sz="1200" u="sng" dirty="0">
                <a:solidFill>
                  <a:srgbClr val="000000"/>
                </a:solidFill>
              </a:rPr>
              <a:t>Conservation Products</a:t>
            </a:r>
            <a:r>
              <a:rPr lang="en-US" sz="1200" dirty="0">
                <a:solidFill>
                  <a:srgbClr val="000000"/>
                </a:solidFill>
              </a:rPr>
              <a:t>: CPA 1202, CPA 1155 integration with CD Agreements, CUA Plan Maps</a:t>
            </a:r>
          </a:p>
          <a:p>
            <a:pPr marL="213995" indent="-213995" defTabSz="571500">
              <a:lnSpc>
                <a:spcPct val="100000"/>
              </a:lnSpc>
              <a:spcBef>
                <a:spcPts val="0"/>
              </a:spcBef>
              <a:buFont typeface="Arial" panose="020B0604020202020204" pitchFamily="34" charset="0"/>
              <a:buAutoNum type="arabicPeriod"/>
              <a:defRPr/>
            </a:pPr>
            <a:r>
              <a:rPr lang="en-US" sz="1200" u="sng" dirty="0">
                <a:solidFill>
                  <a:srgbClr val="000000"/>
                </a:solidFill>
                <a:highlight>
                  <a:srgbClr val="FFFF00"/>
                </a:highlight>
              </a:rPr>
              <a:t>Farmers.gov</a:t>
            </a:r>
            <a:r>
              <a:rPr lang="en-US" sz="1200" u="sng" dirty="0">
                <a:solidFill>
                  <a:srgbClr val="000000"/>
                </a:solidFill>
              </a:rPr>
              <a:t>:</a:t>
            </a:r>
            <a:r>
              <a:rPr lang="en-US" sz="1200" dirty="0">
                <a:solidFill>
                  <a:srgbClr val="000000"/>
                </a:solidFill>
              </a:rPr>
              <a:t> Automated tasking for contract item certification requests</a:t>
            </a:r>
          </a:p>
          <a:p>
            <a:pPr marL="213995" indent="-213995" defTabSz="571500">
              <a:lnSpc>
                <a:spcPct val="100000"/>
              </a:lnSpc>
              <a:spcBef>
                <a:spcPts val="0"/>
              </a:spcBef>
              <a:buFont typeface="Arial" panose="020B0604020202020204" pitchFamily="34" charset="0"/>
              <a:buAutoNum type="arabicPeriod"/>
              <a:defRPr/>
            </a:pPr>
            <a:r>
              <a:rPr lang="en-US" sz="1200" u="sng" dirty="0">
                <a:solidFill>
                  <a:srgbClr val="000000"/>
                </a:solidFill>
              </a:rPr>
              <a:t>HELC/WC: </a:t>
            </a:r>
            <a:r>
              <a:rPr lang="en-US" sz="1200" dirty="0">
                <a:solidFill>
                  <a:srgbClr val="000000"/>
                </a:solidFill>
              </a:rPr>
              <a:t>Search/Add/Remove CLUs associated to request, Cancel request, Upload Docs</a:t>
            </a:r>
          </a:p>
          <a:p>
            <a:pPr marL="213995" indent="-213995" defTabSz="571500">
              <a:lnSpc>
                <a:spcPct val="100000"/>
              </a:lnSpc>
              <a:spcBef>
                <a:spcPts val="0"/>
              </a:spcBef>
              <a:buFont typeface="Arial" panose="020B0604020202020204" pitchFamily="34" charset="0"/>
              <a:buAutoNum type="arabicPeriod"/>
              <a:defRPr/>
            </a:pPr>
            <a:r>
              <a:rPr lang="en-US" sz="1200" u="sng" dirty="0">
                <a:solidFill>
                  <a:srgbClr val="000000"/>
                </a:solidFill>
                <a:highlight>
                  <a:srgbClr val="FFFF00"/>
                </a:highlight>
              </a:rPr>
              <a:t>Reports:</a:t>
            </a:r>
            <a:r>
              <a:rPr lang="en-US" sz="1200" dirty="0">
                <a:solidFill>
                  <a:srgbClr val="000000"/>
                </a:solidFill>
                <a:highlight>
                  <a:srgbClr val="FFFF00"/>
                </a:highlight>
              </a:rPr>
              <a:t> </a:t>
            </a:r>
            <a:r>
              <a:rPr lang="en-US" sz="1200" dirty="0">
                <a:solidFill>
                  <a:srgbClr val="000000"/>
                </a:solidFill>
              </a:rPr>
              <a:t>Full PRS Reports replacement</a:t>
            </a:r>
          </a:p>
          <a:p>
            <a:pPr marL="213995" indent="-213995" defTabSz="571500">
              <a:lnSpc>
                <a:spcPct val="100000"/>
              </a:lnSpc>
              <a:spcBef>
                <a:spcPts val="0"/>
              </a:spcBef>
              <a:buFont typeface="Arial" panose="020B0604020202020204" pitchFamily="34" charset="0"/>
              <a:buAutoNum type="arabicPeriod"/>
              <a:defRPr/>
            </a:pPr>
            <a:r>
              <a:rPr lang="en-US" sz="1200" u="sng" dirty="0">
                <a:solidFill>
                  <a:srgbClr val="000000"/>
                </a:solidFill>
              </a:rPr>
              <a:t>Reports: </a:t>
            </a:r>
            <a:r>
              <a:rPr lang="en-US" sz="1200" dirty="0">
                <a:solidFill>
                  <a:srgbClr val="000000"/>
                </a:solidFill>
              </a:rPr>
              <a:t>CD Applications Report</a:t>
            </a:r>
          </a:p>
          <a:p>
            <a:pPr marL="213995" indent="-213995" defTabSz="571500">
              <a:lnSpc>
                <a:spcPct val="100000"/>
              </a:lnSpc>
              <a:spcBef>
                <a:spcPts val="0"/>
              </a:spcBef>
              <a:buFont typeface="Arial" panose="020B0604020202020204" pitchFamily="34" charset="0"/>
              <a:buAutoNum type="arabicPeriod"/>
              <a:defRPr/>
            </a:pPr>
            <a:endParaRPr lang="en-US" sz="1200" dirty="0">
              <a:solidFill>
                <a:srgbClr val="000000"/>
              </a:solidFill>
            </a:endParaRPr>
          </a:p>
        </p:txBody>
      </p:sp>
      <p:sp>
        <p:nvSpPr>
          <p:cNvPr id="12" name="Rectangle 11">
            <a:extLst>
              <a:ext uri="{FF2B5EF4-FFF2-40B4-BE49-F238E27FC236}">
                <a16:creationId xmlns:a16="http://schemas.microsoft.com/office/drawing/2014/main" id="{AF76B5AC-22F6-48B6-BE03-22CDE895338F}"/>
              </a:ext>
            </a:extLst>
          </p:cNvPr>
          <p:cNvSpPr/>
          <p:nvPr/>
        </p:nvSpPr>
        <p:spPr>
          <a:xfrm>
            <a:off x="2507027" y="2458282"/>
            <a:ext cx="1464072" cy="338554"/>
          </a:xfrm>
          <a:prstGeom prst="rect">
            <a:avLst/>
          </a:prstGeom>
        </p:spPr>
        <p:txBody>
          <a:bodyPr wrap="square" anchor="t">
            <a:spAutoFit/>
          </a:bodyPr>
          <a:lstStyle/>
          <a:p>
            <a:pPr defTabSz="685800">
              <a:defRPr/>
            </a:pPr>
            <a:r>
              <a:rPr lang="en-US" sz="1600" b="1">
                <a:solidFill>
                  <a:srgbClr val="F7F7F7">
                    <a:lumMod val="10000"/>
                  </a:srgbClr>
                </a:solidFill>
                <a:latin typeface="Calibri" panose="020F0502020204030204"/>
              </a:rPr>
              <a:t>Mango June 29</a:t>
            </a:r>
          </a:p>
        </p:txBody>
      </p:sp>
      <p:sp>
        <p:nvSpPr>
          <p:cNvPr id="22" name="TextBox 21">
            <a:extLst>
              <a:ext uri="{FF2B5EF4-FFF2-40B4-BE49-F238E27FC236}">
                <a16:creationId xmlns:a16="http://schemas.microsoft.com/office/drawing/2014/main" id="{E0342D74-AC39-40C3-A347-96C704F357D0}"/>
              </a:ext>
            </a:extLst>
          </p:cNvPr>
          <p:cNvSpPr txBox="1"/>
          <p:nvPr/>
        </p:nvSpPr>
        <p:spPr>
          <a:xfrm>
            <a:off x="4831034" y="1902650"/>
            <a:ext cx="4807215" cy="307777"/>
          </a:xfrm>
          <a:prstGeom prst="rect">
            <a:avLst/>
          </a:prstGeom>
          <a:solidFill>
            <a:schemeClr val="accent2"/>
          </a:solidFill>
        </p:spPr>
        <p:txBody>
          <a:bodyPr wrap="square" rtlCol="0">
            <a:spAutoFit/>
          </a:bodyPr>
          <a:lstStyle>
            <a:defPPr>
              <a:defRPr lang="en-US"/>
            </a:defPPr>
            <a:lvl1pPr marR="0" lvl="0" indent="0" algn="ctr" fontAlgn="auto">
              <a:lnSpc>
                <a:spcPct val="100000"/>
              </a:lnSpc>
              <a:spcBef>
                <a:spcPts val="0"/>
              </a:spcBef>
              <a:spcAft>
                <a:spcPts val="0"/>
              </a:spcAft>
              <a:buClrTx/>
              <a:buSzTx/>
              <a:buFont typeface="Wingdings" panose="05000000000000000000" pitchFamily="2" charset="2"/>
              <a:buNone/>
              <a:tabLst/>
              <a:defRPr kumimoji="0" b="1" i="0" u="none" strike="noStrike" cap="none" spc="0" normalizeH="0" baseline="0">
                <a:ln>
                  <a:noFill/>
                </a:ln>
                <a:solidFill>
                  <a:srgbClr val="122E51"/>
                </a:solidFill>
                <a:effectLst/>
                <a:uLnTx/>
                <a:uFillTx/>
                <a:latin typeface="Calibri" panose="020F0502020204030204"/>
              </a:defRPr>
            </a:lvl1pPr>
          </a:lstStyle>
          <a:p>
            <a:r>
              <a:rPr lang="en-US" sz="1400"/>
              <a:t>PI14 July 20-October 11</a:t>
            </a:r>
          </a:p>
        </p:txBody>
      </p:sp>
      <p:sp>
        <p:nvSpPr>
          <p:cNvPr id="29" name="TextBox 28">
            <a:extLst>
              <a:ext uri="{FF2B5EF4-FFF2-40B4-BE49-F238E27FC236}">
                <a16:creationId xmlns:a16="http://schemas.microsoft.com/office/drawing/2014/main" id="{38211D41-A712-46D7-9B1C-34D618F52647}"/>
              </a:ext>
            </a:extLst>
          </p:cNvPr>
          <p:cNvSpPr txBox="1"/>
          <p:nvPr/>
        </p:nvSpPr>
        <p:spPr>
          <a:xfrm>
            <a:off x="1873044" y="1902650"/>
            <a:ext cx="2957991" cy="307777"/>
          </a:xfrm>
          <a:prstGeom prst="rect">
            <a:avLst/>
          </a:prstGeom>
          <a:solidFill>
            <a:srgbClr val="92D050"/>
          </a:solidFill>
        </p:spPr>
        <p:txBody>
          <a:bodyPr wrap="square" rtlCol="0">
            <a:spAutoFit/>
          </a:bodyPr>
          <a:lstStyle>
            <a:defPPr>
              <a:defRPr lang="en-US"/>
            </a:defPPr>
            <a:lvl1pPr marR="0" lvl="0" indent="0" algn="ctr" fontAlgn="auto">
              <a:lnSpc>
                <a:spcPct val="100000"/>
              </a:lnSpc>
              <a:spcBef>
                <a:spcPts val="0"/>
              </a:spcBef>
              <a:spcAft>
                <a:spcPts val="0"/>
              </a:spcAft>
              <a:buClrTx/>
              <a:buSzTx/>
              <a:buFont typeface="Wingdings" panose="05000000000000000000" pitchFamily="2" charset="2"/>
              <a:buNone/>
              <a:tabLst/>
              <a:defRPr kumimoji="0" b="1" i="0" u="none" strike="noStrike" cap="none" spc="0" normalizeH="0" baseline="0">
                <a:ln>
                  <a:noFill/>
                </a:ln>
                <a:solidFill>
                  <a:srgbClr val="122E51"/>
                </a:solidFill>
                <a:effectLst/>
                <a:uLnTx/>
                <a:uFillTx/>
                <a:latin typeface="Calibri" panose="020F0502020204030204"/>
              </a:defRPr>
            </a:lvl1pPr>
          </a:lstStyle>
          <a:p>
            <a:pPr defTabSz="685800">
              <a:defRPr/>
            </a:pPr>
            <a:r>
              <a:rPr lang="en-US" sz="1400"/>
              <a:t>PI 13 April 27-July 19</a:t>
            </a:r>
          </a:p>
        </p:txBody>
      </p:sp>
      <p:pic>
        <p:nvPicPr>
          <p:cNvPr id="26" name="Picture 12" descr="Calories In Mango. I'Ve Analysed It | calories-info.com">
            <a:extLst>
              <a:ext uri="{FF2B5EF4-FFF2-40B4-BE49-F238E27FC236}">
                <a16:creationId xmlns:a16="http://schemas.microsoft.com/office/drawing/2014/main" id="{074B0764-727A-4300-ACA2-FFB0AFB9D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280" y="2403888"/>
            <a:ext cx="631403" cy="44978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600E769D-E654-4226-873B-583664E381DB}"/>
              </a:ext>
            </a:extLst>
          </p:cNvPr>
          <p:cNvSpPr/>
          <p:nvPr/>
        </p:nvSpPr>
        <p:spPr>
          <a:xfrm>
            <a:off x="5102342" y="2442870"/>
            <a:ext cx="1589392" cy="338554"/>
          </a:xfrm>
          <a:prstGeom prst="rect">
            <a:avLst/>
          </a:prstGeom>
        </p:spPr>
        <p:txBody>
          <a:bodyPr wrap="square" anchor="t">
            <a:spAutoFit/>
          </a:bodyPr>
          <a:lstStyle/>
          <a:p>
            <a:pPr defTabSz="685800">
              <a:defRPr/>
            </a:pPr>
            <a:r>
              <a:rPr lang="en-US" sz="1600" b="1">
                <a:solidFill>
                  <a:srgbClr val="F7F7F7">
                    <a:lumMod val="10000"/>
                  </a:srgbClr>
                </a:solidFill>
                <a:latin typeface="Calibri" panose="020F0502020204030204"/>
              </a:rPr>
              <a:t>Nutmeg Aug 10</a:t>
            </a:r>
          </a:p>
        </p:txBody>
      </p:sp>
      <p:pic>
        <p:nvPicPr>
          <p:cNvPr id="33" name="Picture 14" descr="Nutmeg | Sultan Spice">
            <a:extLst>
              <a:ext uri="{FF2B5EF4-FFF2-40B4-BE49-F238E27FC236}">
                <a16:creationId xmlns:a16="http://schemas.microsoft.com/office/drawing/2014/main" id="{1F1DFC87-9FD5-4D5B-9017-28FDADD55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502" y="2376235"/>
            <a:ext cx="578154" cy="482144"/>
          </a:xfrm>
          <a:prstGeom prst="rect">
            <a:avLst/>
          </a:prstGeom>
          <a:noFill/>
          <a:extLst>
            <a:ext uri="{909E8E84-426E-40DD-AFC4-6F175D3DCCD1}">
              <a14:hiddenFill xmlns:a14="http://schemas.microsoft.com/office/drawing/2010/main">
                <a:solidFill>
                  <a:srgbClr val="FFFFFF"/>
                </a:solidFill>
              </a14:hiddenFill>
            </a:ext>
          </a:extLst>
        </p:spPr>
      </p:pic>
      <p:sp>
        <p:nvSpPr>
          <p:cNvPr id="34" name="Content Placeholder 3">
            <a:extLst>
              <a:ext uri="{FF2B5EF4-FFF2-40B4-BE49-F238E27FC236}">
                <a16:creationId xmlns:a16="http://schemas.microsoft.com/office/drawing/2014/main" id="{1C3278B7-274B-4D67-9BBC-0821F641BC53}"/>
              </a:ext>
            </a:extLst>
          </p:cNvPr>
          <p:cNvSpPr txBox="1">
            <a:spLocks/>
          </p:cNvSpPr>
          <p:nvPr/>
        </p:nvSpPr>
        <p:spPr bwMode="auto">
          <a:xfrm>
            <a:off x="2148992" y="3166362"/>
            <a:ext cx="2003762" cy="2734135"/>
          </a:xfrm>
          <a:prstGeom prst="rect">
            <a:avLst/>
          </a:prstGeom>
          <a:solidFill>
            <a:schemeClr val="bg1"/>
          </a:solidFill>
          <a:ln>
            <a:noFill/>
          </a:ln>
        </p:spPr>
        <p:txBody>
          <a:bodyPr vert="horz" wrap="square" lIns="57150" tIns="28575" rIns="57150" bIns="28575" numCol="1" anchor="t" anchorCtr="0" compatLnSpc="1">
            <a:prstTxWarp prst="textNoShape">
              <a:avLst/>
            </a:prstTxWarp>
          </a:bodyPr>
          <a:lstStyle>
            <a:lvl1pPr marL="274320" indent="-274320" algn="l" rtl="0" eaLnBrk="1" fontAlgn="base" hangingPunct="1">
              <a:lnSpc>
                <a:spcPct val="90000"/>
              </a:lnSpc>
              <a:spcBef>
                <a:spcPts val="1200"/>
              </a:spcBef>
              <a:spcAft>
                <a:spcPct val="0"/>
              </a:spcAft>
              <a:buFont typeface="Arial" panose="020B0604020202020204" pitchFamily="34" charset="0"/>
              <a:buChar char="•"/>
              <a:defRPr sz="2880" kern="1200">
                <a:solidFill>
                  <a:schemeClr val="tx1"/>
                </a:solidFill>
                <a:latin typeface="Open Sans"/>
                <a:ea typeface="Open Sans"/>
                <a:cs typeface="Open Sans"/>
              </a:defRPr>
            </a:lvl1pPr>
            <a:lvl2pPr marL="822960" indent="-274320" algn="l" rtl="0" eaLnBrk="1" fontAlgn="base" hangingPunct="1">
              <a:lnSpc>
                <a:spcPct val="90000"/>
              </a:lnSpc>
              <a:spcBef>
                <a:spcPts val="600"/>
              </a:spcBef>
              <a:spcAft>
                <a:spcPct val="0"/>
              </a:spcAft>
              <a:buFont typeface="Arial" panose="020B0604020202020204" pitchFamily="34" charset="0"/>
              <a:buChar char="•"/>
              <a:defRPr sz="2400" kern="1200">
                <a:solidFill>
                  <a:schemeClr val="tx1"/>
                </a:solidFill>
                <a:latin typeface="Open Sans"/>
                <a:ea typeface="Open Sans"/>
                <a:cs typeface="Open Sans"/>
              </a:defRPr>
            </a:lvl2pPr>
            <a:lvl3pPr marL="1371600" indent="-274320" algn="l" rtl="0" eaLnBrk="1" fontAlgn="base" hangingPunct="1">
              <a:lnSpc>
                <a:spcPct val="90000"/>
              </a:lnSpc>
              <a:spcBef>
                <a:spcPts val="600"/>
              </a:spcBef>
              <a:spcAft>
                <a:spcPct val="0"/>
              </a:spcAft>
              <a:buFont typeface="Arial" panose="020B0604020202020204" pitchFamily="34" charset="0"/>
              <a:buChar char="•"/>
              <a:defRPr kern="1200">
                <a:solidFill>
                  <a:schemeClr val="tx1"/>
                </a:solidFill>
                <a:latin typeface="Open Sans"/>
                <a:ea typeface="Open Sans"/>
                <a:cs typeface="Open Sans"/>
              </a:defRPr>
            </a:lvl3pPr>
            <a:lvl4pPr marL="192024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4pPr>
            <a:lvl5pPr marL="246888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a:lstStyle>
          <a:p>
            <a:pPr marL="213995" indent="-213995" defTabSz="571500">
              <a:lnSpc>
                <a:spcPct val="100000"/>
              </a:lnSpc>
              <a:spcBef>
                <a:spcPts val="0"/>
              </a:spcBef>
              <a:buFont typeface="Arial" panose="020B0604020202020204" pitchFamily="34" charset="0"/>
              <a:buAutoNum type="arabicPeriod"/>
              <a:defRPr/>
            </a:pPr>
            <a:r>
              <a:rPr lang="en-US" sz="1200" u="sng" dirty="0">
                <a:solidFill>
                  <a:srgbClr val="000000"/>
                </a:solidFill>
              </a:rPr>
              <a:t>CART Ranking</a:t>
            </a:r>
            <a:r>
              <a:rPr lang="en-US" sz="1200" dirty="0">
                <a:solidFill>
                  <a:srgbClr val="000000"/>
                </a:solidFill>
              </a:rPr>
              <a:t>: Ranking Templates and pools for EWP, CRP </a:t>
            </a:r>
          </a:p>
          <a:p>
            <a:pPr marL="213995" indent="-213995" defTabSz="571500">
              <a:lnSpc>
                <a:spcPct val="100000"/>
              </a:lnSpc>
              <a:spcBef>
                <a:spcPts val="0"/>
              </a:spcBef>
              <a:buFont typeface="Arial" panose="020B0604020202020204" pitchFamily="34" charset="0"/>
              <a:buAutoNum type="arabicPeriod"/>
              <a:defRPr/>
            </a:pPr>
            <a:r>
              <a:rPr lang="en-US" sz="1200" u="sng" dirty="0">
                <a:solidFill>
                  <a:srgbClr val="000000"/>
                </a:solidFill>
              </a:rPr>
              <a:t>PLU Layer</a:t>
            </a:r>
            <a:r>
              <a:rPr lang="en-US" sz="1200" dirty="0">
                <a:solidFill>
                  <a:srgbClr val="000000"/>
                </a:solidFill>
              </a:rPr>
              <a:t>: 508 symbology updates</a:t>
            </a:r>
          </a:p>
          <a:p>
            <a:pPr marL="213995" indent="-213995" defTabSz="571500">
              <a:lnSpc>
                <a:spcPct val="100000"/>
              </a:lnSpc>
              <a:spcBef>
                <a:spcPts val="0"/>
              </a:spcBef>
              <a:buFont typeface="Arial" panose="020B0604020202020204" pitchFamily="34" charset="0"/>
              <a:buAutoNum type="arabicPeriod"/>
              <a:defRPr/>
            </a:pPr>
            <a:r>
              <a:rPr lang="en-US" sz="1200" u="sng" dirty="0">
                <a:solidFill>
                  <a:srgbClr val="000000"/>
                </a:solidFill>
              </a:rPr>
              <a:t>SAT: </a:t>
            </a:r>
            <a:r>
              <a:rPr lang="en-US" sz="1200" dirty="0">
                <a:solidFill>
                  <a:srgbClr val="000000"/>
                </a:solidFill>
              </a:rPr>
              <a:t>Correct full/partial funding and unlink subaccount from inactive pools</a:t>
            </a:r>
          </a:p>
          <a:p>
            <a:pPr marL="213995" indent="-213995" defTabSz="571500">
              <a:lnSpc>
                <a:spcPct val="100000"/>
              </a:lnSpc>
              <a:spcBef>
                <a:spcPts val="0"/>
              </a:spcBef>
              <a:buFont typeface="Arial" panose="020B0604020202020204" pitchFamily="34" charset="0"/>
              <a:buAutoNum type="arabicPeriod"/>
              <a:defRPr/>
            </a:pPr>
            <a:r>
              <a:rPr lang="en-US" sz="1200" u="sng" dirty="0">
                <a:solidFill>
                  <a:srgbClr val="000000"/>
                </a:solidFill>
              </a:rPr>
              <a:t>Workload Prioritization Tool</a:t>
            </a:r>
          </a:p>
          <a:p>
            <a:pPr marL="213995" indent="-213995" defTabSz="571500">
              <a:lnSpc>
                <a:spcPct val="100000"/>
              </a:lnSpc>
              <a:spcBef>
                <a:spcPts val="0"/>
              </a:spcBef>
              <a:buFont typeface="Arial" panose="020B0604020202020204" pitchFamily="34" charset="0"/>
              <a:buAutoNum type="arabicPeriod"/>
              <a:defRPr/>
            </a:pPr>
            <a:endParaRPr lang="en-US" sz="1200" dirty="0">
              <a:solidFill>
                <a:srgbClr val="000000"/>
              </a:solidFill>
              <a:highlight>
                <a:srgbClr val="FFFF00"/>
              </a:highlight>
            </a:endParaRPr>
          </a:p>
        </p:txBody>
      </p:sp>
      <p:sp>
        <p:nvSpPr>
          <p:cNvPr id="3" name="TextBox 2">
            <a:extLst>
              <a:ext uri="{FF2B5EF4-FFF2-40B4-BE49-F238E27FC236}">
                <a16:creationId xmlns:a16="http://schemas.microsoft.com/office/drawing/2014/main" id="{AE411E62-1E5F-4231-A68A-7A7460302E37}"/>
              </a:ext>
            </a:extLst>
          </p:cNvPr>
          <p:cNvSpPr txBox="1"/>
          <p:nvPr/>
        </p:nvSpPr>
        <p:spPr>
          <a:xfrm>
            <a:off x="5169968" y="6331469"/>
            <a:ext cx="4664363" cy="369332"/>
          </a:xfrm>
          <a:prstGeom prst="rect">
            <a:avLst/>
          </a:prstGeom>
          <a:noFill/>
        </p:spPr>
        <p:txBody>
          <a:bodyPr wrap="square" rtlCol="0">
            <a:spAutoFit/>
          </a:bodyPr>
          <a:lstStyle/>
          <a:p>
            <a:r>
              <a:rPr lang="en-US">
                <a:solidFill>
                  <a:srgbClr val="000000"/>
                </a:solidFill>
                <a:latin typeface="Calibri" panose="020F0502020204030204"/>
              </a:rPr>
              <a:t>*All Features are </a:t>
            </a:r>
            <a:r>
              <a:rPr lang="en-US" b="1" u="sng">
                <a:solidFill>
                  <a:srgbClr val="FF0000"/>
                </a:solidFill>
                <a:latin typeface="Calibri" panose="020F0502020204030204"/>
              </a:rPr>
              <a:t>estimated</a:t>
            </a:r>
            <a:r>
              <a:rPr lang="en-US">
                <a:solidFill>
                  <a:srgbClr val="000000"/>
                </a:solidFill>
                <a:latin typeface="Calibri" panose="020F0502020204030204"/>
              </a:rPr>
              <a:t> on release timeline</a:t>
            </a:r>
          </a:p>
        </p:txBody>
      </p:sp>
    </p:spTree>
    <p:extLst>
      <p:ext uri="{BB962C8B-B14F-4D97-AF65-F5344CB8AC3E}">
        <p14:creationId xmlns:p14="http://schemas.microsoft.com/office/powerpoint/2010/main" val="170458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6DB4D5B-E388-41C6-94F1-78ED5E9DC9C5}"/>
              </a:ext>
            </a:extLst>
          </p:cNvPr>
          <p:cNvGrpSpPr/>
          <p:nvPr/>
        </p:nvGrpSpPr>
        <p:grpSpPr>
          <a:xfrm>
            <a:off x="1815420" y="2390879"/>
            <a:ext cx="8169964" cy="3176258"/>
            <a:chOff x="-19496" y="2150757"/>
            <a:chExt cx="13071948" cy="5082012"/>
          </a:xfrm>
        </p:grpSpPr>
        <p:sp>
          <p:nvSpPr>
            <p:cNvPr id="11" name="L-Shape 10">
              <a:extLst>
                <a:ext uri="{FF2B5EF4-FFF2-40B4-BE49-F238E27FC236}">
                  <a16:creationId xmlns:a16="http://schemas.microsoft.com/office/drawing/2014/main" id="{E2BE7708-95B7-4CBF-84C5-0B5488C9839A}"/>
                </a:ext>
              </a:extLst>
            </p:cNvPr>
            <p:cNvSpPr/>
            <p:nvPr/>
          </p:nvSpPr>
          <p:spPr>
            <a:xfrm rot="5400000">
              <a:off x="457319" y="2066474"/>
              <a:ext cx="2333488" cy="3287117"/>
            </a:xfrm>
            <a:prstGeom prst="corner">
              <a:avLst>
                <a:gd name="adj1" fmla="val 16120"/>
                <a:gd name="adj2" fmla="val 16110"/>
              </a:avLst>
            </a:prstGeom>
            <a:solidFill>
              <a:schemeClr val="accent5">
                <a:lumMod val="5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D5DD399F-085E-47C7-8555-9235DBE48E75}"/>
                </a:ext>
              </a:extLst>
            </p:cNvPr>
            <p:cNvSpPr/>
            <p:nvPr/>
          </p:nvSpPr>
          <p:spPr>
            <a:xfrm>
              <a:off x="964193" y="4160012"/>
              <a:ext cx="3505478" cy="3072757"/>
            </a:xfrm>
            <a:custGeom>
              <a:avLst/>
              <a:gdLst>
                <a:gd name="connsiteX0" fmla="*/ 0 w 3505478"/>
                <a:gd name="connsiteY0" fmla="*/ 0 h 3072757"/>
                <a:gd name="connsiteX1" fmla="*/ 3505478 w 3505478"/>
                <a:gd name="connsiteY1" fmla="*/ 0 h 3072757"/>
                <a:gd name="connsiteX2" fmla="*/ 3505478 w 3505478"/>
                <a:gd name="connsiteY2" fmla="*/ 3072757 h 3072757"/>
                <a:gd name="connsiteX3" fmla="*/ 0 w 3505478"/>
                <a:gd name="connsiteY3" fmla="*/ 3072757 h 3072757"/>
                <a:gd name="connsiteX4" fmla="*/ 0 w 3505478"/>
                <a:gd name="connsiteY4" fmla="*/ 0 h 307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478" h="3072757">
                  <a:moveTo>
                    <a:pt x="0" y="0"/>
                  </a:moveTo>
                  <a:lnTo>
                    <a:pt x="3505478" y="0"/>
                  </a:lnTo>
                  <a:lnTo>
                    <a:pt x="3505478" y="3072757"/>
                  </a:lnTo>
                  <a:lnTo>
                    <a:pt x="0" y="3072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781" tIns="154781" rIns="154781" bIns="154781" numCol="1" spcCol="1270" anchor="t" anchorCtr="0">
              <a:noAutofit/>
            </a:bodyPr>
            <a:lstStyle/>
            <a:p>
              <a:pPr defTabSz="1805781" eaLnBrk="0" fontAlgn="base" hangingPunct="0">
                <a:lnSpc>
                  <a:spcPct val="90000"/>
                </a:lnSpc>
                <a:spcBef>
                  <a:spcPct val="0"/>
                </a:spcBef>
                <a:spcAft>
                  <a:spcPct val="35000"/>
                </a:spcAft>
                <a:defRPr/>
              </a:pPr>
              <a:endParaRPr lang="en-US" sz="4063">
                <a:solidFill>
                  <a:prstClr val="black">
                    <a:hueOff val="0"/>
                    <a:satOff val="0"/>
                    <a:lumOff val="0"/>
                    <a:alphaOff val="0"/>
                  </a:prstClr>
                </a:solidFill>
                <a:latin typeface="Calibri" panose="020F0502020204030204"/>
              </a:endParaRPr>
            </a:p>
          </p:txBody>
        </p:sp>
        <p:sp>
          <p:nvSpPr>
            <p:cNvPr id="18" name="L-Shape 17">
              <a:extLst>
                <a:ext uri="{FF2B5EF4-FFF2-40B4-BE49-F238E27FC236}">
                  <a16:creationId xmlns:a16="http://schemas.microsoft.com/office/drawing/2014/main" id="{43AF84DF-73AF-4B34-A657-21EB2DD8E7E6}"/>
                </a:ext>
              </a:extLst>
            </p:cNvPr>
            <p:cNvSpPr/>
            <p:nvPr/>
          </p:nvSpPr>
          <p:spPr>
            <a:xfrm rot="5400000">
              <a:off x="4003390" y="2296050"/>
              <a:ext cx="2365039" cy="2904981"/>
            </a:xfrm>
            <a:prstGeom prst="corner">
              <a:avLst>
                <a:gd name="adj1" fmla="val 16120"/>
                <a:gd name="adj2" fmla="val 16110"/>
              </a:avLst>
            </a:prstGeom>
            <a:solidFill>
              <a:schemeClr val="accent5">
                <a:lumMod val="5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44D34B2C-AD05-4B86-9F87-9672138648F6}"/>
                </a:ext>
              </a:extLst>
            </p:cNvPr>
            <p:cNvSpPr/>
            <p:nvPr/>
          </p:nvSpPr>
          <p:spPr>
            <a:xfrm>
              <a:off x="5255584" y="3098103"/>
              <a:ext cx="3505478" cy="3072757"/>
            </a:xfrm>
            <a:custGeom>
              <a:avLst/>
              <a:gdLst>
                <a:gd name="connsiteX0" fmla="*/ 0 w 3505478"/>
                <a:gd name="connsiteY0" fmla="*/ 0 h 3072757"/>
                <a:gd name="connsiteX1" fmla="*/ 3505478 w 3505478"/>
                <a:gd name="connsiteY1" fmla="*/ 0 h 3072757"/>
                <a:gd name="connsiteX2" fmla="*/ 3505478 w 3505478"/>
                <a:gd name="connsiteY2" fmla="*/ 3072757 h 3072757"/>
                <a:gd name="connsiteX3" fmla="*/ 0 w 3505478"/>
                <a:gd name="connsiteY3" fmla="*/ 3072757 h 3072757"/>
                <a:gd name="connsiteX4" fmla="*/ 0 w 3505478"/>
                <a:gd name="connsiteY4" fmla="*/ 0 h 307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478" h="3072757">
                  <a:moveTo>
                    <a:pt x="0" y="0"/>
                  </a:moveTo>
                  <a:lnTo>
                    <a:pt x="3505478" y="0"/>
                  </a:lnTo>
                  <a:lnTo>
                    <a:pt x="3505478" y="3072757"/>
                  </a:lnTo>
                  <a:lnTo>
                    <a:pt x="0" y="3072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781" tIns="154781" rIns="154781" bIns="154781" numCol="1" spcCol="1270" anchor="t" anchorCtr="0">
              <a:noAutofit/>
            </a:bodyPr>
            <a:lstStyle/>
            <a:p>
              <a:pPr defTabSz="1805781" eaLnBrk="0" fontAlgn="base" hangingPunct="0">
                <a:lnSpc>
                  <a:spcPct val="90000"/>
                </a:lnSpc>
                <a:spcBef>
                  <a:spcPct val="0"/>
                </a:spcBef>
                <a:spcAft>
                  <a:spcPct val="35000"/>
                </a:spcAft>
                <a:defRPr/>
              </a:pPr>
              <a:endParaRPr lang="en-US" sz="4063">
                <a:solidFill>
                  <a:prstClr val="black">
                    <a:hueOff val="0"/>
                    <a:satOff val="0"/>
                    <a:lumOff val="0"/>
                    <a:alphaOff val="0"/>
                  </a:prstClr>
                </a:solidFill>
                <a:latin typeface="Calibri" panose="020F0502020204030204"/>
              </a:endParaRPr>
            </a:p>
          </p:txBody>
        </p:sp>
        <p:sp>
          <p:nvSpPr>
            <p:cNvPr id="27" name="L-Shape 26">
              <a:extLst>
                <a:ext uri="{FF2B5EF4-FFF2-40B4-BE49-F238E27FC236}">
                  <a16:creationId xmlns:a16="http://schemas.microsoft.com/office/drawing/2014/main" id="{72E773C0-4E97-4207-B42E-2286A5705FBD}"/>
                </a:ext>
              </a:extLst>
            </p:cNvPr>
            <p:cNvSpPr/>
            <p:nvPr/>
          </p:nvSpPr>
          <p:spPr>
            <a:xfrm rot="5400000">
              <a:off x="7376201" y="2282650"/>
              <a:ext cx="2360781" cy="3009417"/>
            </a:xfrm>
            <a:prstGeom prst="corner">
              <a:avLst>
                <a:gd name="adj1" fmla="val 16120"/>
                <a:gd name="adj2" fmla="val 16110"/>
              </a:avLst>
            </a:prstGeom>
            <a:solidFill>
              <a:schemeClr val="accent5">
                <a:lumMod val="5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Freeform: Shape 27">
              <a:extLst>
                <a:ext uri="{FF2B5EF4-FFF2-40B4-BE49-F238E27FC236}">
                  <a16:creationId xmlns:a16="http://schemas.microsoft.com/office/drawing/2014/main" id="{BA528C2C-8F4D-42FA-8997-CA182DFCBE9F}"/>
                </a:ext>
              </a:extLst>
            </p:cNvPr>
            <p:cNvSpPr/>
            <p:nvPr/>
          </p:nvSpPr>
          <p:spPr>
            <a:xfrm>
              <a:off x="9546974" y="2150757"/>
              <a:ext cx="3505478" cy="3072757"/>
            </a:xfrm>
            <a:custGeom>
              <a:avLst/>
              <a:gdLst>
                <a:gd name="connsiteX0" fmla="*/ 0 w 3505478"/>
                <a:gd name="connsiteY0" fmla="*/ 0 h 3072757"/>
                <a:gd name="connsiteX1" fmla="*/ 3505478 w 3505478"/>
                <a:gd name="connsiteY1" fmla="*/ 0 h 3072757"/>
                <a:gd name="connsiteX2" fmla="*/ 3505478 w 3505478"/>
                <a:gd name="connsiteY2" fmla="*/ 3072757 h 3072757"/>
                <a:gd name="connsiteX3" fmla="*/ 0 w 3505478"/>
                <a:gd name="connsiteY3" fmla="*/ 3072757 h 3072757"/>
                <a:gd name="connsiteX4" fmla="*/ 0 w 3505478"/>
                <a:gd name="connsiteY4" fmla="*/ 0 h 307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478" h="3072757">
                  <a:moveTo>
                    <a:pt x="0" y="0"/>
                  </a:moveTo>
                  <a:lnTo>
                    <a:pt x="3505478" y="0"/>
                  </a:lnTo>
                  <a:lnTo>
                    <a:pt x="3505478" y="3072757"/>
                  </a:lnTo>
                  <a:lnTo>
                    <a:pt x="0" y="3072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781" tIns="154781" rIns="154781" bIns="154781" numCol="1" spcCol="1270" anchor="t" anchorCtr="0">
              <a:noAutofit/>
            </a:bodyPr>
            <a:lstStyle/>
            <a:p>
              <a:pPr defTabSz="1805781" eaLnBrk="0" fontAlgn="base" hangingPunct="0">
                <a:lnSpc>
                  <a:spcPct val="90000"/>
                </a:lnSpc>
                <a:spcBef>
                  <a:spcPct val="0"/>
                </a:spcBef>
                <a:spcAft>
                  <a:spcPct val="35000"/>
                </a:spcAft>
                <a:defRPr/>
              </a:pPr>
              <a:endParaRPr lang="en-US" sz="4063">
                <a:solidFill>
                  <a:prstClr val="black">
                    <a:hueOff val="0"/>
                    <a:satOff val="0"/>
                    <a:lumOff val="0"/>
                    <a:alphaOff val="0"/>
                  </a:prstClr>
                </a:solidFill>
                <a:latin typeface="Calibri" panose="020F0502020204030204"/>
              </a:endParaRPr>
            </a:p>
          </p:txBody>
        </p:sp>
      </p:grpSp>
      <p:sp>
        <p:nvSpPr>
          <p:cNvPr id="5" name="Title 4">
            <a:extLst>
              <a:ext uri="{FF2B5EF4-FFF2-40B4-BE49-F238E27FC236}">
                <a16:creationId xmlns:a16="http://schemas.microsoft.com/office/drawing/2014/main" id="{D39A093D-EF23-492D-A726-7068E3ED8B77}"/>
              </a:ext>
            </a:extLst>
          </p:cNvPr>
          <p:cNvSpPr>
            <a:spLocks noGrp="1"/>
          </p:cNvSpPr>
          <p:nvPr>
            <p:ph type="title"/>
          </p:nvPr>
        </p:nvSpPr>
        <p:spPr>
          <a:xfrm>
            <a:off x="1936791" y="849695"/>
            <a:ext cx="8486205" cy="708759"/>
          </a:xfrm>
        </p:spPr>
        <p:txBody>
          <a:bodyPr/>
          <a:lstStyle/>
          <a:p>
            <a:pPr algn="ctr"/>
            <a:r>
              <a:rPr lang="en-US" sz="3200" b="1">
                <a:solidFill>
                  <a:srgbClr val="002060"/>
                </a:solidFill>
              </a:rPr>
              <a:t>CART &amp; CD Release Highlights </a:t>
            </a:r>
            <a:r>
              <a:rPr lang="en-US">
                <a:solidFill>
                  <a:schemeClr val="bg1"/>
                </a:solidFill>
              </a:rPr>
              <a:t> </a:t>
            </a:r>
          </a:p>
        </p:txBody>
      </p:sp>
      <p:sp>
        <p:nvSpPr>
          <p:cNvPr id="10" name="Content Placeholder 3">
            <a:extLst>
              <a:ext uri="{FF2B5EF4-FFF2-40B4-BE49-F238E27FC236}">
                <a16:creationId xmlns:a16="http://schemas.microsoft.com/office/drawing/2014/main" id="{AB6C65FE-9AB2-406B-8B2B-9F82DCCC8E1E}"/>
              </a:ext>
            </a:extLst>
          </p:cNvPr>
          <p:cNvSpPr txBox="1">
            <a:spLocks/>
          </p:cNvSpPr>
          <p:nvPr/>
        </p:nvSpPr>
        <p:spPr bwMode="auto">
          <a:xfrm>
            <a:off x="6558840" y="2921478"/>
            <a:ext cx="1604100" cy="3118303"/>
          </a:xfrm>
          <a:prstGeom prst="rect">
            <a:avLst/>
          </a:prstGeom>
          <a:solidFill>
            <a:schemeClr val="bg1"/>
          </a:solidFill>
          <a:ln>
            <a:noFill/>
          </a:ln>
        </p:spPr>
        <p:txBody>
          <a:bodyPr vert="horz" wrap="square" lIns="57150" tIns="28575" rIns="57150" bIns="28575" numCol="1" anchor="t" anchorCtr="0" compatLnSpc="1">
            <a:prstTxWarp prst="textNoShape">
              <a:avLst/>
            </a:prstTxWarp>
          </a:bodyPr>
          <a:lstStyle>
            <a:lvl1pPr marL="274320" indent="-274320" algn="l" rtl="0" eaLnBrk="1" fontAlgn="base" hangingPunct="1">
              <a:lnSpc>
                <a:spcPct val="90000"/>
              </a:lnSpc>
              <a:spcBef>
                <a:spcPts val="1200"/>
              </a:spcBef>
              <a:spcAft>
                <a:spcPct val="0"/>
              </a:spcAft>
              <a:buFont typeface="Arial" panose="020B0604020202020204" pitchFamily="34" charset="0"/>
              <a:buChar char="•"/>
              <a:defRPr sz="2880" kern="1200">
                <a:solidFill>
                  <a:schemeClr val="tx1"/>
                </a:solidFill>
                <a:latin typeface="Open Sans"/>
                <a:ea typeface="Open Sans"/>
                <a:cs typeface="Open Sans"/>
              </a:defRPr>
            </a:lvl1pPr>
            <a:lvl2pPr marL="822960" indent="-274320" algn="l" rtl="0" eaLnBrk="1" fontAlgn="base" hangingPunct="1">
              <a:lnSpc>
                <a:spcPct val="90000"/>
              </a:lnSpc>
              <a:spcBef>
                <a:spcPts val="600"/>
              </a:spcBef>
              <a:spcAft>
                <a:spcPct val="0"/>
              </a:spcAft>
              <a:buFont typeface="Arial" panose="020B0604020202020204" pitchFamily="34" charset="0"/>
              <a:buChar char="•"/>
              <a:defRPr sz="2400" kern="1200">
                <a:solidFill>
                  <a:schemeClr val="tx1"/>
                </a:solidFill>
                <a:latin typeface="Open Sans"/>
                <a:ea typeface="Open Sans"/>
                <a:cs typeface="Open Sans"/>
              </a:defRPr>
            </a:lvl2pPr>
            <a:lvl3pPr marL="1371600" indent="-274320" algn="l" rtl="0" eaLnBrk="1" fontAlgn="base" hangingPunct="1">
              <a:lnSpc>
                <a:spcPct val="90000"/>
              </a:lnSpc>
              <a:spcBef>
                <a:spcPts val="600"/>
              </a:spcBef>
              <a:spcAft>
                <a:spcPct val="0"/>
              </a:spcAft>
              <a:buFont typeface="Arial" panose="020B0604020202020204" pitchFamily="34" charset="0"/>
              <a:buChar char="•"/>
              <a:defRPr kern="1200">
                <a:solidFill>
                  <a:schemeClr val="tx1"/>
                </a:solidFill>
                <a:latin typeface="Open Sans"/>
                <a:ea typeface="Open Sans"/>
                <a:cs typeface="Open Sans"/>
              </a:defRPr>
            </a:lvl3pPr>
            <a:lvl4pPr marL="192024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4pPr>
            <a:lvl5pPr marL="246888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a:lstStyle>
          <a:p>
            <a:pPr marL="213995" indent="-213995" defTabSz="571500">
              <a:lnSpc>
                <a:spcPct val="100000"/>
              </a:lnSpc>
              <a:spcBef>
                <a:spcPts val="0"/>
              </a:spcBef>
              <a:buFont typeface="Arial" panose="020B0604020202020204" pitchFamily="34" charset="0"/>
              <a:buAutoNum type="arabicPeriod"/>
              <a:defRPr/>
            </a:pPr>
            <a:endParaRPr lang="en-US" sz="1200">
              <a:solidFill>
                <a:srgbClr val="000000"/>
              </a:solidFill>
              <a:highlight>
                <a:srgbClr val="FFFF00"/>
              </a:highlight>
            </a:endParaRPr>
          </a:p>
        </p:txBody>
      </p:sp>
      <p:sp>
        <p:nvSpPr>
          <p:cNvPr id="22" name="TextBox 21">
            <a:extLst>
              <a:ext uri="{FF2B5EF4-FFF2-40B4-BE49-F238E27FC236}">
                <a16:creationId xmlns:a16="http://schemas.microsoft.com/office/drawing/2014/main" id="{E0342D74-AC39-40C3-A347-96C704F357D0}"/>
              </a:ext>
            </a:extLst>
          </p:cNvPr>
          <p:cNvSpPr txBox="1"/>
          <p:nvPr/>
        </p:nvSpPr>
        <p:spPr>
          <a:xfrm>
            <a:off x="1815420" y="1945853"/>
            <a:ext cx="3638626" cy="307777"/>
          </a:xfrm>
          <a:prstGeom prst="rect">
            <a:avLst/>
          </a:prstGeom>
          <a:solidFill>
            <a:schemeClr val="accent2"/>
          </a:solidFill>
        </p:spPr>
        <p:txBody>
          <a:bodyPr wrap="square" rtlCol="0">
            <a:spAutoFit/>
          </a:bodyPr>
          <a:lstStyle>
            <a:defPPr>
              <a:defRPr lang="en-US"/>
            </a:defPPr>
            <a:lvl1pPr marR="0" lvl="0" indent="0" algn="ctr" fontAlgn="auto">
              <a:lnSpc>
                <a:spcPct val="100000"/>
              </a:lnSpc>
              <a:spcBef>
                <a:spcPts val="0"/>
              </a:spcBef>
              <a:spcAft>
                <a:spcPts val="0"/>
              </a:spcAft>
              <a:buClrTx/>
              <a:buSzTx/>
              <a:buFont typeface="Wingdings" panose="05000000000000000000" pitchFamily="2" charset="2"/>
              <a:buNone/>
              <a:tabLst/>
              <a:defRPr kumimoji="0" b="1" i="0" u="none" strike="noStrike" cap="none" spc="0" normalizeH="0" baseline="0">
                <a:ln>
                  <a:noFill/>
                </a:ln>
                <a:solidFill>
                  <a:srgbClr val="122E51"/>
                </a:solidFill>
                <a:effectLst/>
                <a:uLnTx/>
                <a:uFillTx/>
                <a:latin typeface="Calibri" panose="020F0502020204030204"/>
              </a:defRPr>
            </a:lvl1pPr>
          </a:lstStyle>
          <a:p>
            <a:r>
              <a:rPr lang="en-US" sz="1400"/>
              <a:t>PI14 July 20-October 11</a:t>
            </a:r>
          </a:p>
        </p:txBody>
      </p:sp>
      <p:sp>
        <p:nvSpPr>
          <p:cNvPr id="15" name="Content Placeholder 3">
            <a:extLst>
              <a:ext uri="{FF2B5EF4-FFF2-40B4-BE49-F238E27FC236}">
                <a16:creationId xmlns:a16="http://schemas.microsoft.com/office/drawing/2014/main" id="{793D8F48-828A-460E-BD2D-1E9ADF2CAB03}"/>
              </a:ext>
            </a:extLst>
          </p:cNvPr>
          <p:cNvSpPr txBox="1">
            <a:spLocks/>
          </p:cNvSpPr>
          <p:nvPr/>
        </p:nvSpPr>
        <p:spPr bwMode="auto">
          <a:xfrm>
            <a:off x="2000695" y="2910679"/>
            <a:ext cx="1975579" cy="3099144"/>
          </a:xfrm>
          <a:prstGeom prst="rect">
            <a:avLst/>
          </a:prstGeom>
          <a:solidFill>
            <a:schemeClr val="bg1"/>
          </a:solidFill>
          <a:ln>
            <a:noFill/>
          </a:ln>
        </p:spPr>
        <p:txBody>
          <a:bodyPr vert="horz" wrap="square" lIns="57150" tIns="28575" rIns="57150" bIns="28575" numCol="1" anchor="t" anchorCtr="0" compatLnSpc="1">
            <a:prstTxWarp prst="textNoShape">
              <a:avLst/>
            </a:prstTxWarp>
          </a:bodyPr>
          <a:lstStyle>
            <a:lvl1pPr marL="274320" indent="-274320" algn="l" rtl="0" eaLnBrk="1" fontAlgn="base" hangingPunct="1">
              <a:lnSpc>
                <a:spcPct val="90000"/>
              </a:lnSpc>
              <a:spcBef>
                <a:spcPts val="1200"/>
              </a:spcBef>
              <a:spcAft>
                <a:spcPct val="0"/>
              </a:spcAft>
              <a:buFont typeface="Arial" panose="020B0604020202020204" pitchFamily="34" charset="0"/>
              <a:buChar char="•"/>
              <a:defRPr sz="2880" kern="1200">
                <a:solidFill>
                  <a:schemeClr val="tx1"/>
                </a:solidFill>
                <a:latin typeface="Open Sans"/>
                <a:ea typeface="Open Sans"/>
                <a:cs typeface="Open Sans"/>
              </a:defRPr>
            </a:lvl1pPr>
            <a:lvl2pPr marL="822960" indent="-274320" algn="l" rtl="0" eaLnBrk="1" fontAlgn="base" hangingPunct="1">
              <a:lnSpc>
                <a:spcPct val="90000"/>
              </a:lnSpc>
              <a:spcBef>
                <a:spcPts val="600"/>
              </a:spcBef>
              <a:spcAft>
                <a:spcPct val="0"/>
              </a:spcAft>
              <a:buFont typeface="Arial" panose="020B0604020202020204" pitchFamily="34" charset="0"/>
              <a:buChar char="•"/>
              <a:defRPr sz="2400" kern="1200">
                <a:solidFill>
                  <a:schemeClr val="tx1"/>
                </a:solidFill>
                <a:latin typeface="Open Sans"/>
                <a:ea typeface="Open Sans"/>
                <a:cs typeface="Open Sans"/>
              </a:defRPr>
            </a:lvl2pPr>
            <a:lvl3pPr marL="1371600" indent="-274320" algn="l" rtl="0" eaLnBrk="1" fontAlgn="base" hangingPunct="1">
              <a:lnSpc>
                <a:spcPct val="90000"/>
              </a:lnSpc>
              <a:spcBef>
                <a:spcPts val="600"/>
              </a:spcBef>
              <a:spcAft>
                <a:spcPct val="0"/>
              </a:spcAft>
              <a:buFont typeface="Arial" panose="020B0604020202020204" pitchFamily="34" charset="0"/>
              <a:buChar char="•"/>
              <a:defRPr kern="1200">
                <a:solidFill>
                  <a:schemeClr val="tx1"/>
                </a:solidFill>
                <a:latin typeface="Open Sans"/>
                <a:ea typeface="Open Sans"/>
                <a:cs typeface="Open Sans"/>
              </a:defRPr>
            </a:lvl3pPr>
            <a:lvl4pPr marL="192024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4pPr>
            <a:lvl5pPr marL="246888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a:lstStyle>
          <a:p>
            <a:pPr marL="228600" indent="-228600" defTabSz="571500">
              <a:lnSpc>
                <a:spcPct val="100000"/>
              </a:lnSpc>
              <a:spcBef>
                <a:spcPts val="0"/>
              </a:spcBef>
              <a:buFont typeface="+mj-lt"/>
              <a:buAutoNum type="arabicPeriod"/>
              <a:defRPr/>
            </a:pPr>
            <a:endParaRPr lang="en-US" sz="1200" u="sng">
              <a:solidFill>
                <a:srgbClr val="000000"/>
              </a:solidFill>
            </a:endParaRPr>
          </a:p>
        </p:txBody>
      </p:sp>
      <p:sp>
        <p:nvSpPr>
          <p:cNvPr id="34" name="Content Placeholder 3">
            <a:extLst>
              <a:ext uri="{FF2B5EF4-FFF2-40B4-BE49-F238E27FC236}">
                <a16:creationId xmlns:a16="http://schemas.microsoft.com/office/drawing/2014/main" id="{1C3278B7-274B-4D67-9BBC-0821F641BC53}"/>
              </a:ext>
            </a:extLst>
          </p:cNvPr>
          <p:cNvSpPr txBox="1">
            <a:spLocks/>
          </p:cNvSpPr>
          <p:nvPr/>
        </p:nvSpPr>
        <p:spPr bwMode="auto">
          <a:xfrm>
            <a:off x="4384983" y="2873613"/>
            <a:ext cx="1703106" cy="3099144"/>
          </a:xfrm>
          <a:prstGeom prst="rect">
            <a:avLst/>
          </a:prstGeom>
          <a:solidFill>
            <a:schemeClr val="bg1"/>
          </a:solidFill>
          <a:ln>
            <a:noFill/>
          </a:ln>
        </p:spPr>
        <p:txBody>
          <a:bodyPr vert="horz" wrap="square" lIns="57150" tIns="28575" rIns="57150" bIns="28575" numCol="1" anchor="t" anchorCtr="0" compatLnSpc="1">
            <a:prstTxWarp prst="textNoShape">
              <a:avLst/>
            </a:prstTxWarp>
          </a:bodyPr>
          <a:lstStyle>
            <a:lvl1pPr marL="274320" indent="-274320" algn="l" rtl="0" eaLnBrk="1" fontAlgn="base" hangingPunct="1">
              <a:lnSpc>
                <a:spcPct val="90000"/>
              </a:lnSpc>
              <a:spcBef>
                <a:spcPts val="1200"/>
              </a:spcBef>
              <a:spcAft>
                <a:spcPct val="0"/>
              </a:spcAft>
              <a:buFont typeface="Arial" panose="020B0604020202020204" pitchFamily="34" charset="0"/>
              <a:buChar char="•"/>
              <a:defRPr sz="2880" kern="1200">
                <a:solidFill>
                  <a:schemeClr val="tx1"/>
                </a:solidFill>
                <a:latin typeface="Open Sans"/>
                <a:ea typeface="Open Sans"/>
                <a:cs typeface="Open Sans"/>
              </a:defRPr>
            </a:lvl1pPr>
            <a:lvl2pPr marL="822960" indent="-274320" algn="l" rtl="0" eaLnBrk="1" fontAlgn="base" hangingPunct="1">
              <a:lnSpc>
                <a:spcPct val="90000"/>
              </a:lnSpc>
              <a:spcBef>
                <a:spcPts val="600"/>
              </a:spcBef>
              <a:spcAft>
                <a:spcPct val="0"/>
              </a:spcAft>
              <a:buFont typeface="Arial" panose="020B0604020202020204" pitchFamily="34" charset="0"/>
              <a:buChar char="•"/>
              <a:defRPr sz="2400" kern="1200">
                <a:solidFill>
                  <a:schemeClr val="tx1"/>
                </a:solidFill>
                <a:latin typeface="Open Sans"/>
                <a:ea typeface="Open Sans"/>
                <a:cs typeface="Open Sans"/>
              </a:defRPr>
            </a:lvl2pPr>
            <a:lvl3pPr marL="1371600" indent="-274320" algn="l" rtl="0" eaLnBrk="1" fontAlgn="base" hangingPunct="1">
              <a:lnSpc>
                <a:spcPct val="90000"/>
              </a:lnSpc>
              <a:spcBef>
                <a:spcPts val="600"/>
              </a:spcBef>
              <a:spcAft>
                <a:spcPct val="0"/>
              </a:spcAft>
              <a:buFont typeface="Arial" panose="020B0604020202020204" pitchFamily="34" charset="0"/>
              <a:buChar char="•"/>
              <a:defRPr kern="1200">
                <a:solidFill>
                  <a:schemeClr val="tx1"/>
                </a:solidFill>
                <a:latin typeface="Open Sans"/>
                <a:ea typeface="Open Sans"/>
                <a:cs typeface="Open Sans"/>
              </a:defRPr>
            </a:lvl3pPr>
            <a:lvl4pPr marL="192024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4pPr>
            <a:lvl5pPr marL="246888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a:lstStyle>
          <a:p>
            <a:pPr marL="214313" indent="-214313" defTabSz="571500">
              <a:lnSpc>
                <a:spcPct val="100000"/>
              </a:lnSpc>
              <a:spcBef>
                <a:spcPts val="0"/>
              </a:spcBef>
              <a:buFont typeface="Arial" panose="020B0604020202020204" pitchFamily="34" charset="0"/>
              <a:buAutoNum type="arabicPeriod"/>
              <a:defRPr/>
            </a:pPr>
            <a:endParaRPr lang="en-US" sz="900">
              <a:solidFill>
                <a:srgbClr val="000000"/>
              </a:solidFill>
            </a:endParaRPr>
          </a:p>
        </p:txBody>
      </p:sp>
      <p:sp>
        <p:nvSpPr>
          <p:cNvPr id="3" name="TextBox 2">
            <a:extLst>
              <a:ext uri="{FF2B5EF4-FFF2-40B4-BE49-F238E27FC236}">
                <a16:creationId xmlns:a16="http://schemas.microsoft.com/office/drawing/2014/main" id="{AE411E62-1E5F-4231-A68A-7A7460302E37}"/>
              </a:ext>
            </a:extLst>
          </p:cNvPr>
          <p:cNvSpPr txBox="1"/>
          <p:nvPr/>
        </p:nvSpPr>
        <p:spPr>
          <a:xfrm>
            <a:off x="5112345" y="6163942"/>
            <a:ext cx="4664363" cy="369332"/>
          </a:xfrm>
          <a:prstGeom prst="rect">
            <a:avLst/>
          </a:prstGeom>
          <a:noFill/>
        </p:spPr>
        <p:txBody>
          <a:bodyPr wrap="square" rtlCol="0">
            <a:spAutoFit/>
          </a:bodyPr>
          <a:lstStyle/>
          <a:p>
            <a:r>
              <a:rPr lang="en-US">
                <a:solidFill>
                  <a:srgbClr val="000000"/>
                </a:solidFill>
                <a:latin typeface="Calibri" panose="020F0502020204030204"/>
              </a:rPr>
              <a:t>*All Features are </a:t>
            </a:r>
            <a:r>
              <a:rPr lang="en-US" b="1" u="sng">
                <a:solidFill>
                  <a:srgbClr val="FF0000"/>
                </a:solidFill>
                <a:latin typeface="Calibri" panose="020F0502020204030204"/>
              </a:rPr>
              <a:t>estimated</a:t>
            </a:r>
            <a:r>
              <a:rPr lang="en-US">
                <a:solidFill>
                  <a:srgbClr val="000000"/>
                </a:solidFill>
                <a:latin typeface="Calibri" panose="020F0502020204030204"/>
              </a:rPr>
              <a:t> on release timeline</a:t>
            </a:r>
          </a:p>
        </p:txBody>
      </p:sp>
      <p:sp>
        <p:nvSpPr>
          <p:cNvPr id="36" name="Rectangle 35">
            <a:extLst>
              <a:ext uri="{FF2B5EF4-FFF2-40B4-BE49-F238E27FC236}">
                <a16:creationId xmlns:a16="http://schemas.microsoft.com/office/drawing/2014/main" id="{05A203C0-11EB-4C7F-B890-408BBA2A0D30}"/>
              </a:ext>
            </a:extLst>
          </p:cNvPr>
          <p:cNvSpPr/>
          <p:nvPr/>
        </p:nvSpPr>
        <p:spPr>
          <a:xfrm>
            <a:off x="2509580" y="2347301"/>
            <a:ext cx="1382800" cy="338554"/>
          </a:xfrm>
          <a:prstGeom prst="rect">
            <a:avLst/>
          </a:prstGeom>
        </p:spPr>
        <p:txBody>
          <a:bodyPr wrap="square" anchor="t">
            <a:spAutoFit/>
          </a:bodyPr>
          <a:lstStyle/>
          <a:p>
            <a:pPr defTabSz="685800">
              <a:defRPr/>
            </a:pPr>
            <a:r>
              <a:rPr lang="en-US" sz="1600" b="1">
                <a:solidFill>
                  <a:srgbClr val="F7F7F7">
                    <a:lumMod val="10000"/>
                  </a:srgbClr>
                </a:solidFill>
                <a:latin typeface="Calibri" panose="020F0502020204030204"/>
              </a:rPr>
              <a:t>Okra Sept. 21</a:t>
            </a:r>
          </a:p>
        </p:txBody>
      </p:sp>
      <p:pic>
        <p:nvPicPr>
          <p:cNvPr id="38" name="Picture 16" descr="Okra: Nutrition, benefits, and recipe tips">
            <a:extLst>
              <a:ext uri="{FF2B5EF4-FFF2-40B4-BE49-F238E27FC236}">
                <a16:creationId xmlns:a16="http://schemas.microsoft.com/office/drawing/2014/main" id="{CD40ECE9-EDB7-4414-BA8E-0FDF05C4C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044" y="2360031"/>
            <a:ext cx="677691" cy="449793"/>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3">
            <a:extLst>
              <a:ext uri="{FF2B5EF4-FFF2-40B4-BE49-F238E27FC236}">
                <a16:creationId xmlns:a16="http://schemas.microsoft.com/office/drawing/2014/main" id="{E8FC93B9-AC45-4DE2-A1D8-4764DD3DEFE8}"/>
              </a:ext>
            </a:extLst>
          </p:cNvPr>
          <p:cNvSpPr txBox="1">
            <a:spLocks/>
          </p:cNvSpPr>
          <p:nvPr/>
        </p:nvSpPr>
        <p:spPr bwMode="auto">
          <a:xfrm>
            <a:off x="2061414" y="2933942"/>
            <a:ext cx="1967442" cy="3848972"/>
          </a:xfrm>
          <a:prstGeom prst="rect">
            <a:avLst/>
          </a:prstGeom>
          <a:solidFill>
            <a:schemeClr val="bg1"/>
          </a:solidFill>
          <a:ln>
            <a:noFill/>
          </a:ln>
        </p:spPr>
        <p:txBody>
          <a:bodyPr vert="horz" wrap="square" lIns="57150" tIns="28575" rIns="57150" bIns="28575" numCol="1" anchor="t" anchorCtr="0" compatLnSpc="1">
            <a:prstTxWarp prst="textNoShape">
              <a:avLst/>
            </a:prstTxWarp>
          </a:bodyPr>
          <a:lstStyle>
            <a:lvl1pPr marL="274320" indent="-274320" algn="l" rtl="0" eaLnBrk="1" fontAlgn="base" hangingPunct="1">
              <a:lnSpc>
                <a:spcPct val="90000"/>
              </a:lnSpc>
              <a:spcBef>
                <a:spcPts val="1200"/>
              </a:spcBef>
              <a:spcAft>
                <a:spcPct val="0"/>
              </a:spcAft>
              <a:buFont typeface="Arial" panose="020B0604020202020204" pitchFamily="34" charset="0"/>
              <a:buChar char="•"/>
              <a:defRPr sz="2880" kern="1200">
                <a:solidFill>
                  <a:schemeClr val="tx1"/>
                </a:solidFill>
                <a:latin typeface="Open Sans"/>
                <a:ea typeface="Open Sans"/>
                <a:cs typeface="Open Sans"/>
              </a:defRPr>
            </a:lvl1pPr>
            <a:lvl2pPr marL="822960" indent="-274320" algn="l" rtl="0" eaLnBrk="1" fontAlgn="base" hangingPunct="1">
              <a:lnSpc>
                <a:spcPct val="90000"/>
              </a:lnSpc>
              <a:spcBef>
                <a:spcPts val="600"/>
              </a:spcBef>
              <a:spcAft>
                <a:spcPct val="0"/>
              </a:spcAft>
              <a:buFont typeface="Arial" panose="020B0604020202020204" pitchFamily="34" charset="0"/>
              <a:buChar char="•"/>
              <a:defRPr sz="2400" kern="1200">
                <a:solidFill>
                  <a:schemeClr val="tx1"/>
                </a:solidFill>
                <a:latin typeface="Open Sans"/>
                <a:ea typeface="Open Sans"/>
                <a:cs typeface="Open Sans"/>
              </a:defRPr>
            </a:lvl2pPr>
            <a:lvl3pPr marL="1371600" indent="-274320" algn="l" rtl="0" eaLnBrk="1" fontAlgn="base" hangingPunct="1">
              <a:lnSpc>
                <a:spcPct val="90000"/>
              </a:lnSpc>
              <a:spcBef>
                <a:spcPts val="600"/>
              </a:spcBef>
              <a:spcAft>
                <a:spcPct val="0"/>
              </a:spcAft>
              <a:buFont typeface="Arial" panose="020B0604020202020204" pitchFamily="34" charset="0"/>
              <a:buChar char="•"/>
              <a:defRPr kern="1200">
                <a:solidFill>
                  <a:schemeClr val="tx1"/>
                </a:solidFill>
                <a:latin typeface="Open Sans"/>
                <a:ea typeface="Open Sans"/>
                <a:cs typeface="Open Sans"/>
              </a:defRPr>
            </a:lvl3pPr>
            <a:lvl4pPr marL="192024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4pPr>
            <a:lvl5pPr marL="246888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a:lstStyle>
          <a:p>
            <a:pPr marL="213995" indent="-213995" defTabSz="571500">
              <a:lnSpc>
                <a:spcPct val="100000"/>
              </a:lnSpc>
              <a:spcBef>
                <a:spcPts val="0"/>
              </a:spcBef>
              <a:buFont typeface="Arial" panose="020B0604020202020204" pitchFamily="34" charset="0"/>
              <a:buAutoNum type="arabicPeriod"/>
              <a:defRPr/>
            </a:pPr>
            <a:r>
              <a:rPr lang="en-US" sz="1100" u="sng" dirty="0">
                <a:solidFill>
                  <a:srgbClr val="000000"/>
                </a:solidFill>
              </a:rPr>
              <a:t>Assistance Notes:</a:t>
            </a:r>
            <a:r>
              <a:rPr lang="en-US" sz="1100" dirty="0">
                <a:solidFill>
                  <a:srgbClr val="000000"/>
                </a:solidFill>
              </a:rPr>
              <a:t> updates for HELC/WC</a:t>
            </a:r>
          </a:p>
          <a:p>
            <a:pPr marL="213995" indent="-213995" defTabSz="571500">
              <a:lnSpc>
                <a:spcPct val="100000"/>
              </a:lnSpc>
              <a:spcBef>
                <a:spcPts val="0"/>
              </a:spcBef>
              <a:buFont typeface="Arial" panose="020B0604020202020204" pitchFamily="34" charset="0"/>
              <a:buAutoNum type="arabicPeriod"/>
              <a:defRPr/>
            </a:pPr>
            <a:r>
              <a:rPr lang="en-US" sz="1100" u="sng" dirty="0">
                <a:solidFill>
                  <a:srgbClr val="000000"/>
                </a:solidFill>
              </a:rPr>
              <a:t>CART Assessment:</a:t>
            </a:r>
            <a:r>
              <a:rPr lang="en-US" sz="1100" dirty="0">
                <a:solidFill>
                  <a:srgbClr val="000000"/>
                </a:solidFill>
              </a:rPr>
              <a:t> Detailed Assessments </a:t>
            </a:r>
          </a:p>
          <a:p>
            <a:pPr marL="213995" indent="-213995" defTabSz="571500">
              <a:lnSpc>
                <a:spcPct val="100000"/>
              </a:lnSpc>
              <a:spcBef>
                <a:spcPts val="0"/>
              </a:spcBef>
              <a:buFont typeface="Arial" panose="020B0604020202020204" pitchFamily="34" charset="0"/>
              <a:buAutoNum type="arabicPeriod"/>
              <a:defRPr/>
            </a:pPr>
            <a:r>
              <a:rPr lang="en-US" sz="1100" dirty="0">
                <a:solidFill>
                  <a:srgbClr val="000000"/>
                </a:solidFill>
              </a:rPr>
              <a:t>C</a:t>
            </a:r>
            <a:r>
              <a:rPr lang="en-US" sz="1100" u="sng" dirty="0">
                <a:solidFill>
                  <a:srgbClr val="000000"/>
                </a:solidFill>
              </a:rPr>
              <a:t>onservation Products</a:t>
            </a:r>
            <a:r>
              <a:rPr lang="en-US" sz="1100" dirty="0">
                <a:solidFill>
                  <a:srgbClr val="000000"/>
                </a:solidFill>
              </a:rPr>
              <a:t>: CPA 1245, CPA 1156, AD 1155/56 integration with CD Agreements</a:t>
            </a:r>
          </a:p>
          <a:p>
            <a:pPr marL="213995" indent="-213995" defTabSz="571500">
              <a:lnSpc>
                <a:spcPct val="100000"/>
              </a:lnSpc>
              <a:spcBef>
                <a:spcPts val="0"/>
              </a:spcBef>
              <a:buFont typeface="Arial" panose="020B0604020202020204" pitchFamily="34" charset="0"/>
              <a:buAutoNum type="arabicPeriod"/>
              <a:defRPr/>
            </a:pPr>
            <a:r>
              <a:rPr lang="en-US" sz="1100" dirty="0">
                <a:solidFill>
                  <a:srgbClr val="000000"/>
                </a:solidFill>
              </a:rPr>
              <a:t>Create/Edit Resource Inventory Features</a:t>
            </a:r>
          </a:p>
          <a:p>
            <a:pPr marL="213995" indent="-213995" defTabSz="571500">
              <a:lnSpc>
                <a:spcPct val="100000"/>
              </a:lnSpc>
              <a:spcBef>
                <a:spcPts val="0"/>
              </a:spcBef>
              <a:buFont typeface="Arial" panose="020B0604020202020204" pitchFamily="34" charset="0"/>
              <a:buAutoNum type="arabicPeriod"/>
              <a:defRPr/>
            </a:pPr>
            <a:r>
              <a:rPr lang="en-US" sz="1100" dirty="0">
                <a:solidFill>
                  <a:srgbClr val="000000"/>
                </a:solidFill>
                <a:highlight>
                  <a:srgbClr val="FFFF00"/>
                </a:highlight>
              </a:rPr>
              <a:t>GRAS create Quick Stocking Rates</a:t>
            </a:r>
          </a:p>
          <a:p>
            <a:pPr marL="213995" indent="-213995" defTabSz="571500">
              <a:lnSpc>
                <a:spcPct val="100000"/>
              </a:lnSpc>
              <a:spcBef>
                <a:spcPts val="0"/>
              </a:spcBef>
              <a:buFont typeface="Arial" panose="020B0604020202020204" pitchFamily="34" charset="0"/>
              <a:buAutoNum type="arabicPeriod"/>
              <a:defRPr/>
            </a:pPr>
            <a:r>
              <a:rPr lang="en-US" sz="1100" dirty="0">
                <a:solidFill>
                  <a:srgbClr val="000000"/>
                </a:solidFill>
              </a:rPr>
              <a:t>HELC/WC Request Layer</a:t>
            </a:r>
          </a:p>
          <a:p>
            <a:pPr marL="213995" indent="-213995" defTabSz="571500">
              <a:lnSpc>
                <a:spcPct val="100000"/>
              </a:lnSpc>
              <a:spcBef>
                <a:spcPts val="0"/>
              </a:spcBef>
              <a:buFont typeface="Arial" panose="020B0604020202020204" pitchFamily="34" charset="0"/>
              <a:buAutoNum type="arabicPeriod"/>
              <a:defRPr/>
            </a:pPr>
            <a:r>
              <a:rPr lang="en-US" sz="1100" dirty="0">
                <a:solidFill>
                  <a:srgbClr val="000000"/>
                </a:solidFill>
              </a:rPr>
              <a:t>CD-EE (CPA-52): add SEC survey unique to state</a:t>
            </a:r>
          </a:p>
          <a:p>
            <a:pPr marL="213995" indent="-213995" defTabSz="571500">
              <a:lnSpc>
                <a:spcPct val="100000"/>
              </a:lnSpc>
              <a:spcBef>
                <a:spcPts val="0"/>
              </a:spcBef>
              <a:buFont typeface="Arial" panose="020B0604020202020204" pitchFamily="34" charset="0"/>
              <a:buAutoNum type="arabicPeriod"/>
              <a:defRPr/>
            </a:pPr>
            <a:r>
              <a:rPr lang="en-US" sz="1100" dirty="0">
                <a:solidFill>
                  <a:srgbClr val="000000"/>
                </a:solidFill>
              </a:rPr>
              <a:t>Easement Boundary Creation and Management</a:t>
            </a:r>
          </a:p>
          <a:p>
            <a:pPr marL="213995" indent="-213995" defTabSz="571500">
              <a:lnSpc>
                <a:spcPct val="100000"/>
              </a:lnSpc>
              <a:spcBef>
                <a:spcPts val="0"/>
              </a:spcBef>
              <a:buFont typeface="Arial" panose="020B0604020202020204" pitchFamily="34" charset="0"/>
              <a:buAutoNum type="arabicPeriod"/>
              <a:defRPr/>
            </a:pPr>
            <a:r>
              <a:rPr lang="en-US" sz="1100" u="sng" dirty="0">
                <a:solidFill>
                  <a:srgbClr val="000000"/>
                </a:solidFill>
              </a:rPr>
              <a:t>Easement CUA </a:t>
            </a:r>
            <a:r>
              <a:rPr lang="en-US" sz="1100" dirty="0">
                <a:solidFill>
                  <a:srgbClr val="000000"/>
                </a:solidFill>
              </a:rPr>
              <a:t>Functionality MVP</a:t>
            </a:r>
          </a:p>
          <a:p>
            <a:pPr marL="213995" indent="-213995" defTabSz="571500">
              <a:lnSpc>
                <a:spcPct val="100000"/>
              </a:lnSpc>
              <a:spcBef>
                <a:spcPts val="0"/>
              </a:spcBef>
              <a:buFont typeface="Arial" panose="020B0604020202020204" pitchFamily="34" charset="0"/>
              <a:buAutoNum type="arabicPeriod"/>
              <a:defRPr/>
            </a:pPr>
            <a:endParaRPr lang="en-US" sz="1050" dirty="0">
              <a:solidFill>
                <a:srgbClr val="122E51"/>
              </a:solidFill>
            </a:endParaRPr>
          </a:p>
        </p:txBody>
      </p:sp>
      <p:sp>
        <p:nvSpPr>
          <p:cNvPr id="20" name="Rectangle 19">
            <a:extLst>
              <a:ext uri="{FF2B5EF4-FFF2-40B4-BE49-F238E27FC236}">
                <a16:creationId xmlns:a16="http://schemas.microsoft.com/office/drawing/2014/main" id="{1DCA5167-013F-4FC9-B112-D33BD1FC45CF}"/>
              </a:ext>
            </a:extLst>
          </p:cNvPr>
          <p:cNvSpPr/>
          <p:nvPr/>
        </p:nvSpPr>
        <p:spPr>
          <a:xfrm>
            <a:off x="6397903" y="2347301"/>
            <a:ext cx="1670426" cy="338554"/>
          </a:xfrm>
          <a:prstGeom prst="rect">
            <a:avLst/>
          </a:prstGeom>
        </p:spPr>
        <p:txBody>
          <a:bodyPr wrap="square" anchor="t">
            <a:spAutoFit/>
          </a:bodyPr>
          <a:lstStyle/>
          <a:p>
            <a:pPr defTabSz="685800">
              <a:defRPr/>
            </a:pPr>
            <a:r>
              <a:rPr lang="en-US" sz="1600" b="1">
                <a:solidFill>
                  <a:srgbClr val="F7F7F7">
                    <a:lumMod val="10000"/>
                  </a:srgbClr>
                </a:solidFill>
                <a:latin typeface="Calibri" panose="020F0502020204030204"/>
              </a:rPr>
              <a:t>Papaya Nov. 2</a:t>
            </a:r>
          </a:p>
        </p:txBody>
      </p:sp>
      <p:sp>
        <p:nvSpPr>
          <p:cNvPr id="21" name="Rectangle 20">
            <a:extLst>
              <a:ext uri="{FF2B5EF4-FFF2-40B4-BE49-F238E27FC236}">
                <a16:creationId xmlns:a16="http://schemas.microsoft.com/office/drawing/2014/main" id="{760E0B2C-036F-404D-9300-5B697365F93F}"/>
              </a:ext>
            </a:extLst>
          </p:cNvPr>
          <p:cNvSpPr/>
          <p:nvPr/>
        </p:nvSpPr>
        <p:spPr>
          <a:xfrm>
            <a:off x="4451693" y="2338564"/>
            <a:ext cx="1670426" cy="338554"/>
          </a:xfrm>
          <a:prstGeom prst="rect">
            <a:avLst/>
          </a:prstGeom>
        </p:spPr>
        <p:txBody>
          <a:bodyPr wrap="square" anchor="t">
            <a:spAutoFit/>
          </a:bodyPr>
          <a:lstStyle/>
          <a:p>
            <a:pPr defTabSz="685800">
              <a:defRPr/>
            </a:pPr>
            <a:r>
              <a:rPr lang="en-US" sz="1600" b="1">
                <a:solidFill>
                  <a:srgbClr val="F7F7F7">
                    <a:lumMod val="10000"/>
                  </a:srgbClr>
                </a:solidFill>
                <a:latin typeface="Calibri" panose="020F0502020204030204"/>
              </a:rPr>
              <a:t>FY Rollover</a:t>
            </a:r>
          </a:p>
        </p:txBody>
      </p:sp>
      <p:sp>
        <p:nvSpPr>
          <p:cNvPr id="24" name="Content Placeholder 3">
            <a:extLst>
              <a:ext uri="{FF2B5EF4-FFF2-40B4-BE49-F238E27FC236}">
                <a16:creationId xmlns:a16="http://schemas.microsoft.com/office/drawing/2014/main" id="{99088D0A-DA95-4B0A-875E-8AB8467B2FDC}"/>
              </a:ext>
            </a:extLst>
          </p:cNvPr>
          <p:cNvSpPr txBox="1">
            <a:spLocks/>
          </p:cNvSpPr>
          <p:nvPr/>
        </p:nvSpPr>
        <p:spPr bwMode="auto">
          <a:xfrm>
            <a:off x="6503224" y="2921478"/>
            <a:ext cx="1647112" cy="2711867"/>
          </a:xfrm>
          <a:prstGeom prst="rect">
            <a:avLst/>
          </a:prstGeom>
          <a:solidFill>
            <a:schemeClr val="bg1"/>
          </a:solidFill>
          <a:ln>
            <a:noFill/>
          </a:ln>
        </p:spPr>
        <p:txBody>
          <a:bodyPr vert="horz" wrap="square" lIns="57150" tIns="28575" rIns="57150" bIns="28575" numCol="1" anchor="t" anchorCtr="0" compatLnSpc="1">
            <a:prstTxWarp prst="textNoShape">
              <a:avLst/>
            </a:prstTxWarp>
          </a:bodyPr>
          <a:lstStyle>
            <a:lvl1pPr marL="274320" indent="-274320" algn="l" rtl="0" eaLnBrk="1" fontAlgn="base" hangingPunct="1">
              <a:lnSpc>
                <a:spcPct val="90000"/>
              </a:lnSpc>
              <a:spcBef>
                <a:spcPts val="1200"/>
              </a:spcBef>
              <a:spcAft>
                <a:spcPct val="0"/>
              </a:spcAft>
              <a:buFont typeface="Arial" panose="020B0604020202020204" pitchFamily="34" charset="0"/>
              <a:buChar char="•"/>
              <a:defRPr sz="2880" kern="1200">
                <a:solidFill>
                  <a:schemeClr val="tx1"/>
                </a:solidFill>
                <a:latin typeface="Open Sans"/>
                <a:ea typeface="Open Sans"/>
                <a:cs typeface="Open Sans"/>
              </a:defRPr>
            </a:lvl1pPr>
            <a:lvl2pPr marL="822960" indent="-274320" algn="l" rtl="0" eaLnBrk="1" fontAlgn="base" hangingPunct="1">
              <a:lnSpc>
                <a:spcPct val="90000"/>
              </a:lnSpc>
              <a:spcBef>
                <a:spcPts val="600"/>
              </a:spcBef>
              <a:spcAft>
                <a:spcPct val="0"/>
              </a:spcAft>
              <a:buFont typeface="Arial" panose="020B0604020202020204" pitchFamily="34" charset="0"/>
              <a:buChar char="•"/>
              <a:defRPr sz="2400" kern="1200">
                <a:solidFill>
                  <a:schemeClr val="tx1"/>
                </a:solidFill>
                <a:latin typeface="Open Sans"/>
                <a:ea typeface="Open Sans"/>
                <a:cs typeface="Open Sans"/>
              </a:defRPr>
            </a:lvl2pPr>
            <a:lvl3pPr marL="1371600" indent="-274320" algn="l" rtl="0" eaLnBrk="1" fontAlgn="base" hangingPunct="1">
              <a:lnSpc>
                <a:spcPct val="90000"/>
              </a:lnSpc>
              <a:spcBef>
                <a:spcPts val="600"/>
              </a:spcBef>
              <a:spcAft>
                <a:spcPct val="0"/>
              </a:spcAft>
              <a:buFont typeface="Arial" panose="020B0604020202020204" pitchFamily="34" charset="0"/>
              <a:buChar char="•"/>
              <a:defRPr kern="1200">
                <a:solidFill>
                  <a:schemeClr val="tx1"/>
                </a:solidFill>
                <a:latin typeface="Open Sans"/>
                <a:ea typeface="Open Sans"/>
                <a:cs typeface="Open Sans"/>
              </a:defRPr>
            </a:lvl3pPr>
            <a:lvl4pPr marL="192024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4pPr>
            <a:lvl5pPr marL="246888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a:lstStyle>
          <a:p>
            <a:pPr marL="213995" indent="-213995" defTabSz="571500">
              <a:lnSpc>
                <a:spcPct val="100000"/>
              </a:lnSpc>
              <a:spcBef>
                <a:spcPts val="0"/>
              </a:spcBef>
              <a:buFont typeface="Arial" panose="020B0604020202020204" pitchFamily="34" charset="0"/>
              <a:buAutoNum type="arabicPeriod"/>
              <a:defRPr/>
            </a:pPr>
            <a:r>
              <a:rPr lang="en-US" sz="1200">
                <a:solidFill>
                  <a:srgbClr val="000000"/>
                </a:solidFill>
              </a:rPr>
              <a:t>COMET Climate Tool Integration</a:t>
            </a:r>
          </a:p>
          <a:p>
            <a:pPr marL="213995" indent="-213995" defTabSz="571500">
              <a:lnSpc>
                <a:spcPct val="100000"/>
              </a:lnSpc>
              <a:spcBef>
                <a:spcPts val="0"/>
              </a:spcBef>
              <a:buFont typeface="Arial" panose="020B0604020202020204" pitchFamily="34" charset="0"/>
              <a:buAutoNum type="arabicPeriod"/>
              <a:defRPr/>
            </a:pPr>
            <a:r>
              <a:rPr lang="en-US" sz="1200">
                <a:solidFill>
                  <a:srgbClr val="000000"/>
                </a:solidFill>
              </a:rPr>
              <a:t>CD-EE (CPA-52): complete user inputs, export complete CPA-52</a:t>
            </a:r>
          </a:p>
          <a:p>
            <a:pPr marL="213995" indent="-213995" defTabSz="571500">
              <a:lnSpc>
                <a:spcPct val="100000"/>
              </a:lnSpc>
              <a:spcBef>
                <a:spcPts val="0"/>
              </a:spcBef>
              <a:buFont typeface="Arial" panose="020B0604020202020204" pitchFamily="34" charset="0"/>
              <a:buAutoNum type="arabicPeriod"/>
              <a:defRPr/>
            </a:pPr>
            <a:r>
              <a:rPr lang="en-US" sz="1200">
                <a:solidFill>
                  <a:srgbClr val="000000"/>
                </a:solidFill>
              </a:rPr>
              <a:t>HELC/WC: Appeals Detailed Report and Request Status Report</a:t>
            </a:r>
          </a:p>
          <a:p>
            <a:pPr marL="213995" indent="-213995" defTabSz="571500">
              <a:lnSpc>
                <a:spcPct val="100000"/>
              </a:lnSpc>
              <a:spcBef>
                <a:spcPts val="0"/>
              </a:spcBef>
              <a:buFont typeface="Arial" panose="020B0604020202020204" pitchFamily="34" charset="0"/>
              <a:buAutoNum type="arabicPeriod"/>
              <a:defRPr/>
            </a:pPr>
            <a:r>
              <a:rPr lang="en-US" sz="1200">
                <a:solidFill>
                  <a:srgbClr val="000000"/>
                </a:solidFill>
              </a:rPr>
              <a:t>TSP Registry integration with Practice Schedule</a:t>
            </a:r>
          </a:p>
          <a:p>
            <a:pPr marL="213995" indent="-213995" defTabSz="571500">
              <a:lnSpc>
                <a:spcPct val="100000"/>
              </a:lnSpc>
              <a:spcBef>
                <a:spcPts val="0"/>
              </a:spcBef>
              <a:buFont typeface="Arial" panose="020B0604020202020204" pitchFamily="34" charset="0"/>
              <a:buAutoNum type="arabicPeriod"/>
              <a:defRPr/>
            </a:pPr>
            <a:endParaRPr lang="en-US" sz="1200">
              <a:solidFill>
                <a:srgbClr val="000000"/>
              </a:solidFill>
              <a:highlight>
                <a:srgbClr val="FFFF00"/>
              </a:highlight>
            </a:endParaRPr>
          </a:p>
          <a:p>
            <a:pPr marL="213995" indent="-213995" defTabSz="571500">
              <a:lnSpc>
                <a:spcPct val="100000"/>
              </a:lnSpc>
              <a:spcBef>
                <a:spcPts val="0"/>
              </a:spcBef>
              <a:buFont typeface="Arial" panose="020B0604020202020204" pitchFamily="34" charset="0"/>
              <a:buAutoNum type="arabicPeriod"/>
              <a:defRPr/>
            </a:pPr>
            <a:endParaRPr lang="en-US" sz="1200">
              <a:solidFill>
                <a:srgbClr val="122E51"/>
              </a:solidFill>
              <a:highlight>
                <a:srgbClr val="FFFF00"/>
              </a:highlight>
            </a:endParaRPr>
          </a:p>
        </p:txBody>
      </p:sp>
      <p:sp>
        <p:nvSpPr>
          <p:cNvPr id="26" name="Content Placeholder 3">
            <a:extLst>
              <a:ext uri="{FF2B5EF4-FFF2-40B4-BE49-F238E27FC236}">
                <a16:creationId xmlns:a16="http://schemas.microsoft.com/office/drawing/2014/main" id="{F140A8E9-D7C3-44ED-9F13-797AA38976A2}"/>
              </a:ext>
            </a:extLst>
          </p:cNvPr>
          <p:cNvSpPr txBox="1">
            <a:spLocks/>
          </p:cNvSpPr>
          <p:nvPr/>
        </p:nvSpPr>
        <p:spPr bwMode="auto">
          <a:xfrm>
            <a:off x="4399360" y="2882415"/>
            <a:ext cx="1647112" cy="2711867"/>
          </a:xfrm>
          <a:prstGeom prst="rect">
            <a:avLst/>
          </a:prstGeom>
          <a:solidFill>
            <a:schemeClr val="bg1"/>
          </a:solidFill>
          <a:ln>
            <a:noFill/>
          </a:ln>
        </p:spPr>
        <p:txBody>
          <a:bodyPr vert="horz" wrap="square" lIns="57150" tIns="28575" rIns="57150" bIns="28575" numCol="1" anchor="t" anchorCtr="0" compatLnSpc="1">
            <a:prstTxWarp prst="textNoShape">
              <a:avLst/>
            </a:prstTxWarp>
          </a:bodyPr>
          <a:lstStyle>
            <a:lvl1pPr marL="274320" indent="-274320" algn="l" rtl="0" eaLnBrk="1" fontAlgn="base" hangingPunct="1">
              <a:lnSpc>
                <a:spcPct val="90000"/>
              </a:lnSpc>
              <a:spcBef>
                <a:spcPts val="1200"/>
              </a:spcBef>
              <a:spcAft>
                <a:spcPct val="0"/>
              </a:spcAft>
              <a:buFont typeface="Arial" panose="020B0604020202020204" pitchFamily="34" charset="0"/>
              <a:buChar char="•"/>
              <a:defRPr sz="2880" kern="1200">
                <a:solidFill>
                  <a:schemeClr val="tx1"/>
                </a:solidFill>
                <a:latin typeface="Open Sans"/>
                <a:ea typeface="Open Sans"/>
                <a:cs typeface="Open Sans"/>
              </a:defRPr>
            </a:lvl1pPr>
            <a:lvl2pPr marL="822960" indent="-274320" algn="l" rtl="0" eaLnBrk="1" fontAlgn="base" hangingPunct="1">
              <a:lnSpc>
                <a:spcPct val="90000"/>
              </a:lnSpc>
              <a:spcBef>
                <a:spcPts val="600"/>
              </a:spcBef>
              <a:spcAft>
                <a:spcPct val="0"/>
              </a:spcAft>
              <a:buFont typeface="Arial" panose="020B0604020202020204" pitchFamily="34" charset="0"/>
              <a:buChar char="•"/>
              <a:defRPr sz="2400" kern="1200">
                <a:solidFill>
                  <a:schemeClr val="tx1"/>
                </a:solidFill>
                <a:latin typeface="Open Sans"/>
                <a:ea typeface="Open Sans"/>
                <a:cs typeface="Open Sans"/>
              </a:defRPr>
            </a:lvl2pPr>
            <a:lvl3pPr marL="1371600" indent="-274320" algn="l" rtl="0" eaLnBrk="1" fontAlgn="base" hangingPunct="1">
              <a:lnSpc>
                <a:spcPct val="90000"/>
              </a:lnSpc>
              <a:spcBef>
                <a:spcPts val="600"/>
              </a:spcBef>
              <a:spcAft>
                <a:spcPct val="0"/>
              </a:spcAft>
              <a:buFont typeface="Arial" panose="020B0604020202020204" pitchFamily="34" charset="0"/>
              <a:buChar char="•"/>
              <a:defRPr kern="1200">
                <a:solidFill>
                  <a:schemeClr val="tx1"/>
                </a:solidFill>
                <a:latin typeface="Open Sans"/>
                <a:ea typeface="Open Sans"/>
                <a:cs typeface="Open Sans"/>
              </a:defRPr>
            </a:lvl3pPr>
            <a:lvl4pPr marL="192024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4pPr>
            <a:lvl5pPr marL="2468880" indent="-274320" algn="l" rtl="0" eaLnBrk="1" fontAlgn="base" hangingPunct="1">
              <a:lnSpc>
                <a:spcPct val="90000"/>
              </a:lnSpc>
              <a:spcBef>
                <a:spcPts val="600"/>
              </a:spcBef>
              <a:spcAft>
                <a:spcPct val="0"/>
              </a:spcAft>
              <a:buFont typeface="Arial" panose="020B0604020202020204" pitchFamily="34" charset="0"/>
              <a:buChar char="•"/>
              <a:defRPr sz="1920" kern="1200">
                <a:solidFill>
                  <a:schemeClr val="tx1"/>
                </a:solidFill>
                <a:latin typeface="Open Sans"/>
                <a:ea typeface="Open Sans"/>
                <a:cs typeface="Open Sans"/>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a:lstStyle>
          <a:p>
            <a:pPr marL="213995" indent="-213995" defTabSz="571500">
              <a:lnSpc>
                <a:spcPct val="100000"/>
              </a:lnSpc>
              <a:spcBef>
                <a:spcPts val="0"/>
              </a:spcBef>
              <a:buFont typeface="Arial" panose="020B0604020202020204" pitchFamily="34" charset="0"/>
              <a:buAutoNum type="arabicPeriod"/>
              <a:defRPr/>
            </a:pPr>
            <a:r>
              <a:rPr lang="en-US" sz="1200">
                <a:solidFill>
                  <a:srgbClr val="000000"/>
                </a:solidFill>
              </a:rPr>
              <a:t>Bulk archival of assessments</a:t>
            </a:r>
          </a:p>
          <a:p>
            <a:pPr marL="213995" indent="-213995" defTabSz="571500">
              <a:lnSpc>
                <a:spcPct val="100000"/>
              </a:lnSpc>
              <a:spcBef>
                <a:spcPts val="0"/>
              </a:spcBef>
              <a:buFont typeface="Arial" panose="020B0604020202020204" pitchFamily="34" charset="0"/>
              <a:buAutoNum type="arabicPeriod"/>
              <a:defRPr/>
            </a:pPr>
            <a:r>
              <a:rPr lang="en-US" sz="1200">
                <a:solidFill>
                  <a:srgbClr val="000000"/>
                </a:solidFill>
              </a:rPr>
              <a:t>CART Assessment Updates </a:t>
            </a:r>
          </a:p>
          <a:p>
            <a:pPr marL="213995" indent="-213995" defTabSz="571500">
              <a:lnSpc>
                <a:spcPct val="100000"/>
              </a:lnSpc>
              <a:spcBef>
                <a:spcPts val="0"/>
              </a:spcBef>
              <a:buFont typeface="Arial" panose="020B0604020202020204" pitchFamily="34" charset="0"/>
              <a:buAutoNum type="arabicPeriod"/>
              <a:defRPr/>
            </a:pPr>
            <a:r>
              <a:rPr lang="en-US" sz="1200">
                <a:solidFill>
                  <a:srgbClr val="000000"/>
                </a:solidFill>
              </a:rPr>
              <a:t>Practice Points </a:t>
            </a:r>
          </a:p>
          <a:p>
            <a:pPr marL="213995" indent="-213995" defTabSz="571500">
              <a:lnSpc>
                <a:spcPct val="100000"/>
              </a:lnSpc>
              <a:spcBef>
                <a:spcPts val="0"/>
              </a:spcBef>
              <a:buFont typeface="Arial" panose="020B0604020202020204" pitchFamily="34" charset="0"/>
              <a:buAutoNum type="arabicPeriod"/>
              <a:defRPr/>
            </a:pPr>
            <a:endParaRPr lang="en-US" sz="1200">
              <a:solidFill>
                <a:srgbClr val="122E51"/>
              </a:solidFill>
            </a:endParaRPr>
          </a:p>
        </p:txBody>
      </p:sp>
      <p:sp>
        <p:nvSpPr>
          <p:cNvPr id="29" name="TextBox 28">
            <a:extLst>
              <a:ext uri="{FF2B5EF4-FFF2-40B4-BE49-F238E27FC236}">
                <a16:creationId xmlns:a16="http://schemas.microsoft.com/office/drawing/2014/main" id="{F8AD5EE0-1176-498D-802F-23583CD5E5F4}"/>
              </a:ext>
            </a:extLst>
          </p:cNvPr>
          <p:cNvSpPr txBox="1"/>
          <p:nvPr/>
        </p:nvSpPr>
        <p:spPr>
          <a:xfrm>
            <a:off x="5413803" y="1949645"/>
            <a:ext cx="3638626" cy="307777"/>
          </a:xfrm>
          <a:prstGeom prst="rect">
            <a:avLst/>
          </a:prstGeom>
          <a:solidFill>
            <a:srgbClr val="00B050"/>
          </a:solidFill>
        </p:spPr>
        <p:txBody>
          <a:bodyPr wrap="square" rtlCol="0">
            <a:spAutoFit/>
          </a:bodyPr>
          <a:lstStyle>
            <a:defPPr>
              <a:defRPr lang="en-US"/>
            </a:defPPr>
            <a:lvl1pPr marR="0" lvl="0" indent="0" algn="ctr" fontAlgn="auto">
              <a:lnSpc>
                <a:spcPct val="100000"/>
              </a:lnSpc>
              <a:spcBef>
                <a:spcPts val="0"/>
              </a:spcBef>
              <a:spcAft>
                <a:spcPts val="0"/>
              </a:spcAft>
              <a:buClrTx/>
              <a:buSzTx/>
              <a:buFont typeface="Wingdings" panose="05000000000000000000" pitchFamily="2" charset="2"/>
              <a:buNone/>
              <a:tabLst/>
              <a:defRPr kumimoji="0" b="1" i="0" u="none" strike="noStrike" cap="none" spc="0" normalizeH="0" baseline="0">
                <a:ln>
                  <a:noFill/>
                </a:ln>
                <a:solidFill>
                  <a:srgbClr val="122E51"/>
                </a:solidFill>
                <a:effectLst/>
                <a:uLnTx/>
                <a:uFillTx/>
                <a:latin typeface="Calibri" panose="020F0502020204030204"/>
              </a:defRPr>
            </a:lvl1pPr>
          </a:lstStyle>
          <a:p>
            <a:r>
              <a:rPr lang="en-US" sz="1400"/>
              <a:t>PI15 October 12-January 10 </a:t>
            </a:r>
          </a:p>
        </p:txBody>
      </p:sp>
    </p:spTree>
    <p:extLst>
      <p:ext uri="{BB962C8B-B14F-4D97-AF65-F5344CB8AC3E}">
        <p14:creationId xmlns:p14="http://schemas.microsoft.com/office/powerpoint/2010/main" val="2690535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5103-9447-4442-9844-1558018E3882}"/>
              </a:ext>
            </a:extLst>
          </p:cNvPr>
          <p:cNvSpPr>
            <a:spLocks noGrp="1"/>
          </p:cNvSpPr>
          <p:nvPr>
            <p:ph type="title"/>
          </p:nvPr>
        </p:nvSpPr>
        <p:spPr/>
        <p:txBody>
          <a:bodyPr/>
          <a:lstStyle/>
          <a:p>
            <a:pPr algn="ctr"/>
            <a:r>
              <a:rPr lang="en-US" dirty="0"/>
              <a:t>CART Advantages</a:t>
            </a:r>
          </a:p>
        </p:txBody>
      </p:sp>
      <p:sp>
        <p:nvSpPr>
          <p:cNvPr id="3" name="Content Placeholder 2">
            <a:extLst>
              <a:ext uri="{FF2B5EF4-FFF2-40B4-BE49-F238E27FC236}">
                <a16:creationId xmlns:a16="http://schemas.microsoft.com/office/drawing/2014/main" id="{3FC19DBC-0D70-4840-BA8C-ADE4E26DBB44}"/>
              </a:ext>
            </a:extLst>
          </p:cNvPr>
          <p:cNvSpPr>
            <a:spLocks noGrp="1"/>
          </p:cNvSpPr>
          <p:nvPr>
            <p:ph idx="1"/>
          </p:nvPr>
        </p:nvSpPr>
        <p:spPr>
          <a:xfrm>
            <a:off x="1785817" y="1600200"/>
            <a:ext cx="7731369" cy="3124200"/>
          </a:xfrm>
        </p:spPr>
        <p:txBody>
          <a:bodyPr>
            <a:noAutofit/>
          </a:bodyPr>
          <a:lstStyle/>
          <a:p>
            <a:pPr marL="342891" indent="-342891">
              <a:buFont typeface="Arial" panose="020B0604020202020204" pitchFamily="34" charset="0"/>
              <a:buChar char="•"/>
            </a:pPr>
            <a:r>
              <a:rPr lang="en-US" sz="2400" dirty="0"/>
              <a:t>Program Neutral Planning</a:t>
            </a:r>
          </a:p>
          <a:p>
            <a:pPr marL="342891" indent="-342891">
              <a:buFont typeface="Arial" panose="020B0604020202020204" pitchFamily="34" charset="0"/>
              <a:buChar char="•"/>
            </a:pPr>
            <a:r>
              <a:rPr lang="en-US" sz="2400" dirty="0"/>
              <a:t>Streamlined Assessment</a:t>
            </a:r>
          </a:p>
          <a:p>
            <a:pPr marL="342891" indent="-342891">
              <a:buFont typeface="Arial" panose="020B0604020202020204" pitchFamily="34" charset="0"/>
              <a:buChar char="•"/>
            </a:pPr>
            <a:r>
              <a:rPr lang="en-US" sz="2400" dirty="0"/>
              <a:t>Assessment and Resource Concern information by Land Unit</a:t>
            </a:r>
          </a:p>
          <a:p>
            <a:pPr marL="342891" indent="-342891">
              <a:buFont typeface="Arial" panose="020B0604020202020204" pitchFamily="34" charset="0"/>
              <a:buChar char="•"/>
            </a:pPr>
            <a:r>
              <a:rPr lang="en-US" sz="2400" dirty="0"/>
              <a:t>Environmental Assessment completed as part of planning</a:t>
            </a:r>
          </a:p>
          <a:p>
            <a:pPr marL="342891" indent="-342891">
              <a:buFont typeface="Arial" panose="020B0604020202020204" pitchFamily="34" charset="0"/>
              <a:buChar char="•"/>
            </a:pPr>
            <a:r>
              <a:rPr lang="en-US" sz="2400" dirty="0"/>
              <a:t>One Plan Goal</a:t>
            </a:r>
          </a:p>
          <a:p>
            <a:pPr marL="342891" indent="-342891">
              <a:buFont typeface="Arial" panose="020B0604020202020204" pitchFamily="34" charset="0"/>
              <a:buChar char="•"/>
            </a:pPr>
            <a:r>
              <a:rPr lang="en-US" sz="2400" dirty="0"/>
              <a:t>Program Prioritization based on Planning and outcomes</a:t>
            </a:r>
          </a:p>
          <a:p>
            <a:pPr marL="342891" indent="-342891">
              <a:buFont typeface="Arial" panose="020B0604020202020204" pitchFamily="34" charset="0"/>
              <a:buChar char="•"/>
            </a:pPr>
            <a:r>
              <a:rPr lang="en-US" sz="2400" dirty="0"/>
              <a:t>Reduced data duplication</a:t>
            </a:r>
          </a:p>
          <a:p>
            <a:pPr marL="342891" indent="-342891">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7AAEA2C2-1C08-4EB4-98EE-77B576AC9037}"/>
              </a:ext>
            </a:extLst>
          </p:cNvPr>
          <p:cNvSpPr>
            <a:spLocks noGrp="1"/>
          </p:cNvSpPr>
          <p:nvPr>
            <p:ph type="sldNum" sz="quarter" idx="12"/>
          </p:nvPr>
        </p:nvSpPr>
        <p:spPr/>
        <p:txBody>
          <a:bodyPr/>
          <a:lstStyle/>
          <a:p>
            <a:fld id="{4219272A-714B-4394-91B3-C883D28F4F8C}" type="slidenum">
              <a:rPr lang="en-US" smtClean="0"/>
              <a:t>16</a:t>
            </a:fld>
            <a:endParaRPr lang="en-US" dirty="0"/>
          </a:p>
        </p:txBody>
      </p:sp>
    </p:spTree>
    <p:extLst>
      <p:ext uri="{BB962C8B-B14F-4D97-AF65-F5344CB8AC3E}">
        <p14:creationId xmlns:p14="http://schemas.microsoft.com/office/powerpoint/2010/main" val="1010231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7B14-0E96-4D6B-967E-7A9E2BCBA9B6}"/>
              </a:ext>
            </a:extLst>
          </p:cNvPr>
          <p:cNvSpPr>
            <a:spLocks noGrp="1"/>
          </p:cNvSpPr>
          <p:nvPr>
            <p:ph type="title"/>
          </p:nvPr>
        </p:nvSpPr>
        <p:spPr/>
        <p:txBody>
          <a:bodyPr>
            <a:normAutofit/>
          </a:bodyPr>
          <a:lstStyle/>
          <a:p>
            <a:r>
              <a:rPr lang="en-US" dirty="0">
                <a:solidFill>
                  <a:schemeClr val="accent2"/>
                </a:solidFill>
                <a:latin typeface="Calibri" panose="020F0502020204030204" pitchFamily="34" charset="0"/>
                <a:cs typeface="Calibri" panose="020F0502020204030204" pitchFamily="34" charset="0"/>
              </a:rPr>
              <a:t>What is CART?</a:t>
            </a:r>
          </a:p>
        </p:txBody>
      </p:sp>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p:txBody>
          <a:bodyPr/>
          <a:lstStyle/>
          <a:p>
            <a:fld id="{4219272A-714B-4394-91B3-C883D28F4F8C}" type="slidenum">
              <a:rPr lang="en-US" smtClean="0">
                <a:latin typeface="Calibri" panose="020F0502020204030204" pitchFamily="34" charset="0"/>
                <a:cs typeface="Calibri" panose="020F0502020204030204" pitchFamily="34" charset="0"/>
              </a:rPr>
              <a:t>2</a:t>
            </a:fld>
            <a:endParaRPr lang="en-US"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79A67DAB-D5F8-47CC-9AF8-E52ADC67B483}"/>
              </a:ext>
            </a:extLst>
          </p:cNvPr>
          <p:cNvSpPr>
            <a:spLocks noGrp="1"/>
          </p:cNvSpPr>
          <p:nvPr>
            <p:ph idx="1"/>
          </p:nvPr>
        </p:nvSpPr>
        <p:spPr/>
        <p:txBody>
          <a:bodyPr>
            <a:normAutofit/>
          </a:bodyPr>
          <a:lstStyle/>
          <a:p>
            <a:pPr marL="342891" indent="-342891">
              <a:buFont typeface="Arial" panose="020B0604020202020204" pitchFamily="34" charset="0"/>
              <a:buChar char="•"/>
            </a:pPr>
            <a:r>
              <a:rPr lang="en-US" sz="5400" u="sng" dirty="0">
                <a:latin typeface="Calibri" panose="020F0502020204030204" pitchFamily="34" charset="0"/>
                <a:cs typeface="Calibri" panose="020F0502020204030204" pitchFamily="34" charset="0"/>
              </a:rPr>
              <a:t>C</a:t>
            </a:r>
            <a:r>
              <a:rPr lang="en-US" sz="4400" dirty="0">
                <a:latin typeface="Calibri" panose="020F0502020204030204" pitchFamily="34" charset="0"/>
                <a:cs typeface="Calibri" panose="020F0502020204030204" pitchFamily="34" charset="0"/>
              </a:rPr>
              <a:t>onservation</a:t>
            </a:r>
          </a:p>
          <a:p>
            <a:pPr marL="342891" indent="-342891">
              <a:buFont typeface="Arial" panose="020B0604020202020204" pitchFamily="34" charset="0"/>
              <a:buChar char="•"/>
            </a:pPr>
            <a:r>
              <a:rPr lang="en-US" sz="5400" u="sng" dirty="0">
                <a:latin typeface="Calibri" panose="020F0502020204030204" pitchFamily="34" charset="0"/>
                <a:cs typeface="Calibri" panose="020F0502020204030204" pitchFamily="34" charset="0"/>
              </a:rPr>
              <a:t>A</a:t>
            </a:r>
            <a:r>
              <a:rPr lang="en-US" sz="4400" dirty="0">
                <a:latin typeface="Calibri" panose="020F0502020204030204" pitchFamily="34" charset="0"/>
                <a:cs typeface="Calibri" panose="020F0502020204030204" pitchFamily="34" charset="0"/>
              </a:rPr>
              <a:t>ssessment</a:t>
            </a:r>
          </a:p>
          <a:p>
            <a:pPr marL="342891" indent="-342891">
              <a:buFont typeface="Arial" panose="020B0604020202020204" pitchFamily="34" charset="0"/>
              <a:buChar char="•"/>
            </a:pPr>
            <a:r>
              <a:rPr lang="en-US" sz="5400" u="sng" dirty="0">
                <a:latin typeface="Calibri" panose="020F0502020204030204" pitchFamily="34" charset="0"/>
                <a:cs typeface="Calibri" panose="020F0502020204030204" pitchFamily="34" charset="0"/>
              </a:rPr>
              <a:t>R</a:t>
            </a:r>
            <a:r>
              <a:rPr lang="en-US" sz="4400" dirty="0">
                <a:latin typeface="Calibri" panose="020F0502020204030204" pitchFamily="34" charset="0"/>
                <a:cs typeface="Calibri" panose="020F0502020204030204" pitchFamily="34" charset="0"/>
              </a:rPr>
              <a:t>anking </a:t>
            </a:r>
          </a:p>
          <a:p>
            <a:pPr marL="342891" indent="-342891">
              <a:buFont typeface="Arial" panose="020B0604020202020204" pitchFamily="34" charset="0"/>
              <a:buChar char="•"/>
            </a:pPr>
            <a:r>
              <a:rPr lang="en-US" sz="5400" u="sng" dirty="0">
                <a:latin typeface="Calibri" panose="020F0502020204030204" pitchFamily="34" charset="0"/>
                <a:cs typeface="Calibri" panose="020F0502020204030204" pitchFamily="34" charset="0"/>
              </a:rPr>
              <a:t>T</a:t>
            </a:r>
            <a:r>
              <a:rPr lang="en-US" sz="4400" dirty="0">
                <a:latin typeface="Calibri" panose="020F0502020204030204" pitchFamily="34" charset="0"/>
                <a:cs typeface="Calibri" panose="020F0502020204030204" pitchFamily="34" charset="0"/>
              </a:rPr>
              <a:t>ool</a:t>
            </a:r>
            <a:endParaRPr lang="en-US" sz="40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D51A8288-9E15-4202-871D-746ACD87306C}"/>
              </a:ext>
            </a:extLst>
          </p:cNvPr>
          <p:cNvCxnSpPr>
            <a:cxnSpLocks/>
          </p:cNvCxnSpPr>
          <p:nvPr/>
        </p:nvCxnSpPr>
        <p:spPr>
          <a:xfrm>
            <a:off x="1524000"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1" name="TextBox 30">
            <a:extLst>
              <a:ext uri="{FF2B5EF4-FFF2-40B4-BE49-F238E27FC236}">
                <a16:creationId xmlns:a16="http://schemas.microsoft.com/office/drawing/2014/main" id="{F129E235-3C1C-4D2D-8CC1-1CFBB2AAA25D}"/>
              </a:ext>
            </a:extLst>
          </p:cNvPr>
          <p:cNvSpPr txBox="1"/>
          <p:nvPr/>
        </p:nvSpPr>
        <p:spPr>
          <a:xfrm>
            <a:off x="5503774" y="1721548"/>
            <a:ext cx="4902412" cy="3046988"/>
          </a:xfrm>
          <a:prstGeom prst="rect">
            <a:avLst/>
          </a:prstGeom>
          <a:noFill/>
        </p:spPr>
        <p:txBody>
          <a:bodyPr wrap="square" rtlCol="0">
            <a:spAutoFit/>
          </a:bodyPr>
          <a:lstStyle/>
          <a:p>
            <a:pPr marL="342891" indent="-342891">
              <a:buFont typeface="Arial" panose="020B0604020202020204" pitchFamily="34" charset="0"/>
              <a:buChar char="•"/>
            </a:pP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Set of Business Practices to </a:t>
            </a:r>
            <a:r>
              <a:rPr lang="en-US" sz="2400" i="1" u="sng"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streamline</a:t>
            </a: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Conservation Planning and Program Delivery</a:t>
            </a:r>
          </a:p>
          <a:p>
            <a:pPr marL="342891" indent="-342891">
              <a:buFont typeface="Arial" panose="020B0604020202020204" pitchFamily="34" charset="0"/>
              <a:buChar char="•"/>
            </a:pPr>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891" indent="-342891">
              <a:buFont typeface="Arial" panose="020B0604020202020204" pitchFamily="34" charset="0"/>
              <a:buChar char="•"/>
            </a:pP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Program Neutral integrated Information Technology (IT) Software Application</a:t>
            </a:r>
          </a:p>
          <a:p>
            <a:pPr marL="342891" indent="-342891">
              <a:buFont typeface="Arial" panose="020B0604020202020204" pitchFamily="34" charset="0"/>
              <a:buChar char="•"/>
            </a:pPr>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E589DF47-2667-444B-885C-E91A0E411F93}"/>
              </a:ext>
            </a:extLst>
          </p:cNvPr>
          <p:cNvPicPr>
            <a:picLocks noChangeAspect="1"/>
          </p:cNvPicPr>
          <p:nvPr/>
        </p:nvPicPr>
        <p:blipFill>
          <a:blip r:embed="rId3"/>
          <a:stretch>
            <a:fillRect/>
          </a:stretch>
        </p:blipFill>
        <p:spPr>
          <a:xfrm>
            <a:off x="4442068" y="4531383"/>
            <a:ext cx="2917093" cy="1944728"/>
          </a:xfrm>
          <a:prstGeom prst="rect">
            <a:avLst/>
          </a:prstGeom>
        </p:spPr>
      </p:pic>
      <p:sp>
        <p:nvSpPr>
          <p:cNvPr id="8" name="Rectangle 7">
            <a:extLst>
              <a:ext uri="{FF2B5EF4-FFF2-40B4-BE49-F238E27FC236}">
                <a16:creationId xmlns:a16="http://schemas.microsoft.com/office/drawing/2014/main" id="{66453924-B10C-4FFE-BA42-3DF48CF0C909}"/>
              </a:ext>
            </a:extLst>
          </p:cNvPr>
          <p:cNvSpPr/>
          <p:nvPr/>
        </p:nvSpPr>
        <p:spPr>
          <a:xfrm>
            <a:off x="7744185" y="4531383"/>
            <a:ext cx="2217500"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dirty="0">
                <a:ln/>
                <a:solidFill>
                  <a:schemeClr val="accent4"/>
                </a:solidFill>
                <a:latin typeface="Calibri" panose="020F0502020204030204" pitchFamily="34" charset="0"/>
                <a:cs typeface="Calibri" panose="020F0502020204030204" pitchFamily="34" charset="0"/>
              </a:rPr>
              <a:t>Any USDA Conservation Program!</a:t>
            </a:r>
          </a:p>
        </p:txBody>
      </p:sp>
    </p:spTree>
    <p:extLst>
      <p:ext uri="{BB962C8B-B14F-4D97-AF65-F5344CB8AC3E}">
        <p14:creationId xmlns:p14="http://schemas.microsoft.com/office/powerpoint/2010/main" val="279404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5EF47C9-6707-41AC-936D-4983ACEF45A6}"/>
              </a:ext>
            </a:extLst>
          </p:cNvPr>
          <p:cNvCxnSpPr/>
          <p:nvPr/>
        </p:nvCxnSpPr>
        <p:spPr>
          <a:xfrm>
            <a:off x="4648200" y="1371600"/>
            <a:ext cx="0" cy="5486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D5B2431-9006-45F0-946E-AB6F245489F8}"/>
              </a:ext>
            </a:extLst>
          </p:cNvPr>
          <p:cNvCxnSpPr/>
          <p:nvPr/>
        </p:nvCxnSpPr>
        <p:spPr>
          <a:xfrm>
            <a:off x="7624655" y="1371600"/>
            <a:ext cx="0" cy="5486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r>
              <a:rPr lang="en-US" dirty="0">
                <a:latin typeface="Calibri" panose="020F0502020204030204" pitchFamily="34" charset="0"/>
                <a:cs typeface="Calibri" panose="020F0502020204030204" pitchFamily="34" charset="0"/>
              </a:rPr>
              <a:t>         Slide </a:t>
            </a:r>
            <a:fld id="{7A2053BF-04E8-4A6E-84C5-12656FE61B89}" type="slidenum">
              <a:rPr lang="en-US">
                <a:latin typeface="Calibri" panose="020F0502020204030204" pitchFamily="34" charset="0"/>
                <a:cs typeface="Calibri" panose="020F0502020204030204" pitchFamily="34" charset="0"/>
              </a:rPr>
              <a:pPr>
                <a:defRPr/>
              </a:pPr>
              <a:t>3</a:t>
            </a:fld>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8AED475-12A3-4AD2-8B17-CBAE74FA7E7E}"/>
              </a:ext>
            </a:extLst>
          </p:cNvPr>
          <p:cNvSpPr txBox="1"/>
          <p:nvPr/>
        </p:nvSpPr>
        <p:spPr>
          <a:xfrm>
            <a:off x="1907825" y="1510325"/>
            <a:ext cx="2596929" cy="1846659"/>
          </a:xfrm>
          <a:prstGeom prst="rect">
            <a:avLst/>
          </a:prstGeom>
          <a:noFill/>
        </p:spPr>
        <p:txBody>
          <a:bodyPr wrap="none" rtlCol="0">
            <a:spAutoFit/>
          </a:bodyPr>
          <a:lstStyle/>
          <a:p>
            <a:r>
              <a:rPr lang="en-US" sz="24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Phase I</a:t>
            </a:r>
          </a:p>
          <a:p>
            <a:r>
              <a:rPr lang="en-US" b="1" dirty="0">
                <a:latin typeface="Calibri" panose="020F0502020204030204" pitchFamily="34" charset="0"/>
                <a:cs typeface="Calibri" panose="020F0502020204030204" pitchFamily="34" charset="0"/>
              </a:rPr>
              <a:t>Collect &amp; Analyze</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Identify Problem</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Determine Objective</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Inventory Resources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Analyze Resource Data</a:t>
            </a:r>
          </a:p>
        </p:txBody>
      </p:sp>
      <p:sp>
        <p:nvSpPr>
          <p:cNvPr id="17" name="TextBox 16">
            <a:extLst>
              <a:ext uri="{FF2B5EF4-FFF2-40B4-BE49-F238E27FC236}">
                <a16:creationId xmlns:a16="http://schemas.microsoft.com/office/drawing/2014/main" id="{E0D79A98-3483-4760-90F1-3447E64D8094}"/>
              </a:ext>
            </a:extLst>
          </p:cNvPr>
          <p:cNvSpPr txBox="1"/>
          <p:nvPr/>
        </p:nvSpPr>
        <p:spPr>
          <a:xfrm>
            <a:off x="4855886" y="1527415"/>
            <a:ext cx="2611421" cy="1569660"/>
          </a:xfrm>
          <a:prstGeom prst="rect">
            <a:avLst/>
          </a:prstGeom>
          <a:noFill/>
        </p:spPr>
        <p:txBody>
          <a:bodyPr wrap="none" rtlCol="0">
            <a:spAutoFit/>
          </a:bodyPr>
          <a:lstStyle/>
          <a:p>
            <a:r>
              <a:rPr lang="en-US" sz="24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Phase II</a:t>
            </a:r>
          </a:p>
          <a:p>
            <a:r>
              <a:rPr lang="en-US" b="1" dirty="0">
                <a:latin typeface="Calibri" panose="020F0502020204030204" pitchFamily="34" charset="0"/>
                <a:cs typeface="Calibri" panose="020F0502020204030204" pitchFamily="34" charset="0"/>
              </a:rPr>
              <a:t>Decision Support</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Formulate Alternatives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Evaluate Alternatives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Make Decision</a:t>
            </a:r>
          </a:p>
        </p:txBody>
      </p:sp>
      <p:sp>
        <p:nvSpPr>
          <p:cNvPr id="18" name="TextBox 17">
            <a:extLst>
              <a:ext uri="{FF2B5EF4-FFF2-40B4-BE49-F238E27FC236}">
                <a16:creationId xmlns:a16="http://schemas.microsoft.com/office/drawing/2014/main" id="{EDFB483B-2C0A-4DB6-8B62-4014C3670C42}"/>
              </a:ext>
            </a:extLst>
          </p:cNvPr>
          <p:cNvSpPr txBox="1"/>
          <p:nvPr/>
        </p:nvSpPr>
        <p:spPr>
          <a:xfrm>
            <a:off x="7725496" y="1530828"/>
            <a:ext cx="2608408" cy="2123658"/>
          </a:xfrm>
          <a:prstGeom prst="rect">
            <a:avLst/>
          </a:prstGeom>
          <a:noFill/>
        </p:spPr>
        <p:txBody>
          <a:bodyPr wrap="square" rtlCol="0">
            <a:spAutoFit/>
          </a:bodyPr>
          <a:lstStyle/>
          <a:p>
            <a:r>
              <a:rPr lang="en-US" sz="24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Phase III</a:t>
            </a:r>
          </a:p>
          <a:p>
            <a:r>
              <a:rPr lang="en-US" b="1" dirty="0">
                <a:latin typeface="Calibri" panose="020F0502020204030204" pitchFamily="34" charset="0"/>
                <a:cs typeface="Calibri" panose="020F0502020204030204" pitchFamily="34" charset="0"/>
              </a:rPr>
              <a:t>Implementation &amp; Evaluation</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Implementation Requirements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Implement the Plan</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Evaluate the Plan</a:t>
            </a:r>
          </a:p>
        </p:txBody>
      </p:sp>
      <p:sp>
        <p:nvSpPr>
          <p:cNvPr id="3" name="TextBox 2">
            <a:extLst>
              <a:ext uri="{FF2B5EF4-FFF2-40B4-BE49-F238E27FC236}">
                <a16:creationId xmlns:a16="http://schemas.microsoft.com/office/drawing/2014/main" id="{E26D3E94-31D9-49C3-BE3F-3630934F9F97}"/>
              </a:ext>
            </a:extLst>
          </p:cNvPr>
          <p:cNvSpPr txBox="1"/>
          <p:nvPr/>
        </p:nvSpPr>
        <p:spPr>
          <a:xfrm>
            <a:off x="5061101" y="4707919"/>
            <a:ext cx="1878848" cy="369332"/>
          </a:xfrm>
          <a:prstGeom prst="rect">
            <a:avLst/>
          </a:prstGeom>
          <a:solidFill>
            <a:schemeClr val="accent2"/>
          </a:solidFill>
          <a:ln>
            <a:solidFill>
              <a:schemeClr val="tx1"/>
            </a:solidFill>
          </a:ln>
        </p:spPr>
        <p:txBody>
          <a:bodyPr wrap="none" rtlCol="0">
            <a:spAutoFit/>
          </a:bodyPr>
          <a:lstStyle/>
          <a:p>
            <a:r>
              <a:rPr lang="en-US" dirty="0">
                <a:latin typeface="Calibri" panose="020F0502020204030204" pitchFamily="34" charset="0"/>
                <a:cs typeface="Calibri" panose="020F0502020204030204" pitchFamily="34" charset="0"/>
              </a:rPr>
              <a:t>Conservation Plan</a:t>
            </a:r>
          </a:p>
        </p:txBody>
      </p:sp>
      <p:sp>
        <p:nvSpPr>
          <p:cNvPr id="5" name="TextBox 4">
            <a:extLst>
              <a:ext uri="{FF2B5EF4-FFF2-40B4-BE49-F238E27FC236}">
                <a16:creationId xmlns:a16="http://schemas.microsoft.com/office/drawing/2014/main" id="{1A02799F-B78F-4D74-B98C-7245CCEB63D1}"/>
              </a:ext>
            </a:extLst>
          </p:cNvPr>
          <p:cNvSpPr txBox="1"/>
          <p:nvPr/>
        </p:nvSpPr>
        <p:spPr>
          <a:xfrm>
            <a:off x="1788222" y="4790696"/>
            <a:ext cx="2865785" cy="923330"/>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Resource Concerns</a:t>
            </a:r>
          </a:p>
          <a:p>
            <a:r>
              <a:rPr lang="en-US" dirty="0">
                <a:latin typeface="Calibri" panose="020F0502020204030204" pitchFamily="34" charset="0"/>
                <a:cs typeface="Calibri" panose="020F0502020204030204" pitchFamily="34" charset="0"/>
              </a:rPr>
              <a:t>Planning Criteria (Threshold)</a:t>
            </a:r>
          </a:p>
          <a:p>
            <a:r>
              <a:rPr lang="en-US" dirty="0">
                <a:latin typeface="Calibri" panose="020F0502020204030204" pitchFamily="34" charset="0"/>
                <a:cs typeface="Calibri" panose="020F0502020204030204" pitchFamily="34" charset="0"/>
              </a:rPr>
              <a:t>Existing Conditions</a:t>
            </a:r>
          </a:p>
        </p:txBody>
      </p:sp>
      <p:sp>
        <p:nvSpPr>
          <p:cNvPr id="19" name="TextBox 18">
            <a:extLst>
              <a:ext uri="{FF2B5EF4-FFF2-40B4-BE49-F238E27FC236}">
                <a16:creationId xmlns:a16="http://schemas.microsoft.com/office/drawing/2014/main" id="{D4B7C673-E727-4F54-A694-2660B229AFE6}"/>
              </a:ext>
            </a:extLst>
          </p:cNvPr>
          <p:cNvSpPr txBox="1"/>
          <p:nvPr/>
        </p:nvSpPr>
        <p:spPr>
          <a:xfrm>
            <a:off x="7830903" y="5228755"/>
            <a:ext cx="1060162" cy="923330"/>
          </a:xfrm>
          <a:prstGeom prst="rect">
            <a:avLst/>
          </a:prstGeom>
          <a:noFill/>
        </p:spPr>
        <p:txBody>
          <a:bodyPr wrap="none" rtlCol="0">
            <a:spAutoFit/>
          </a:bodyPr>
          <a:lstStyle/>
          <a:p>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CAPS -</a:t>
            </a:r>
          </a:p>
          <a:p>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Designs </a:t>
            </a:r>
          </a:p>
          <a:p>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Checkout</a:t>
            </a:r>
          </a:p>
        </p:txBody>
      </p:sp>
      <p:sp>
        <p:nvSpPr>
          <p:cNvPr id="20" name="TextBox 19">
            <a:extLst>
              <a:ext uri="{FF2B5EF4-FFF2-40B4-BE49-F238E27FC236}">
                <a16:creationId xmlns:a16="http://schemas.microsoft.com/office/drawing/2014/main" id="{E794121E-215C-4DEE-B710-A93302C349E5}"/>
              </a:ext>
            </a:extLst>
          </p:cNvPr>
          <p:cNvSpPr txBox="1"/>
          <p:nvPr/>
        </p:nvSpPr>
        <p:spPr>
          <a:xfrm>
            <a:off x="7807048" y="4010968"/>
            <a:ext cx="1029000" cy="369332"/>
          </a:xfrm>
          <a:prstGeom prst="rect">
            <a:avLst/>
          </a:prstGeom>
          <a:solidFill>
            <a:srgbClr val="7030A0"/>
          </a:solidFill>
          <a:ln>
            <a:solidFill>
              <a:schemeClr val="tx1"/>
            </a:solidFill>
          </a:ln>
        </p:spPr>
        <p:txBody>
          <a:bodyPr wrap="none" rtlCol="0">
            <a:spAutoFit/>
          </a:bodyPr>
          <a:lstStyle/>
          <a:p>
            <a:r>
              <a:rPr lang="en-US" dirty="0">
                <a:solidFill>
                  <a:schemeClr val="bg1"/>
                </a:solidFill>
                <a:latin typeface="Calibri" panose="020F0502020204030204" pitchFamily="34" charset="0"/>
                <a:cs typeface="Calibri" panose="020F0502020204030204" pitchFamily="34" charset="0"/>
              </a:rPr>
              <a:t>Protracts</a:t>
            </a:r>
          </a:p>
        </p:txBody>
      </p:sp>
      <p:sp>
        <p:nvSpPr>
          <p:cNvPr id="21" name="TextBox 20">
            <a:extLst>
              <a:ext uri="{FF2B5EF4-FFF2-40B4-BE49-F238E27FC236}">
                <a16:creationId xmlns:a16="http://schemas.microsoft.com/office/drawing/2014/main" id="{2368A5F0-98C5-4D87-A2BA-4B5C6DCE993E}"/>
              </a:ext>
            </a:extLst>
          </p:cNvPr>
          <p:cNvSpPr txBox="1"/>
          <p:nvPr/>
        </p:nvSpPr>
        <p:spPr>
          <a:xfrm>
            <a:off x="5013011" y="5714029"/>
            <a:ext cx="2310120" cy="646331"/>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Conservation Practices</a:t>
            </a:r>
          </a:p>
          <a:p>
            <a:r>
              <a:rPr lang="en-US" dirty="0">
                <a:latin typeface="Calibri" panose="020F0502020204030204" pitchFamily="34" charset="0"/>
                <a:cs typeface="Calibri" panose="020F0502020204030204" pitchFamily="34" charset="0"/>
              </a:rPr>
              <a:t>Economics</a:t>
            </a:r>
          </a:p>
        </p:txBody>
      </p:sp>
      <p:sp>
        <p:nvSpPr>
          <p:cNvPr id="22" name="TextBox 21">
            <a:extLst>
              <a:ext uri="{FF2B5EF4-FFF2-40B4-BE49-F238E27FC236}">
                <a16:creationId xmlns:a16="http://schemas.microsoft.com/office/drawing/2014/main" id="{744DA258-B951-4F82-B9C5-FDD8B55E6F74}"/>
              </a:ext>
            </a:extLst>
          </p:cNvPr>
          <p:cNvSpPr txBox="1"/>
          <p:nvPr/>
        </p:nvSpPr>
        <p:spPr>
          <a:xfrm>
            <a:off x="3785751" y="3570293"/>
            <a:ext cx="224414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Conservation Desktop</a:t>
            </a:r>
          </a:p>
        </p:txBody>
      </p:sp>
      <p:sp>
        <p:nvSpPr>
          <p:cNvPr id="23" name="TextBox 22">
            <a:extLst>
              <a:ext uri="{FF2B5EF4-FFF2-40B4-BE49-F238E27FC236}">
                <a16:creationId xmlns:a16="http://schemas.microsoft.com/office/drawing/2014/main" id="{058570C9-6710-4519-95DD-39C9985A9891}"/>
              </a:ext>
            </a:extLst>
          </p:cNvPr>
          <p:cNvSpPr txBox="1"/>
          <p:nvPr/>
        </p:nvSpPr>
        <p:spPr>
          <a:xfrm>
            <a:off x="3038975" y="3877965"/>
            <a:ext cx="381828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Conservation Assessment Ranking Tool</a:t>
            </a:r>
          </a:p>
        </p:txBody>
      </p:sp>
      <p:sp>
        <p:nvSpPr>
          <p:cNvPr id="24" name="TextBox 23">
            <a:extLst>
              <a:ext uri="{FF2B5EF4-FFF2-40B4-BE49-F238E27FC236}">
                <a16:creationId xmlns:a16="http://schemas.microsoft.com/office/drawing/2014/main" id="{87789669-84A7-4061-A495-7856A479823D}"/>
              </a:ext>
            </a:extLst>
          </p:cNvPr>
          <p:cNvSpPr txBox="1"/>
          <p:nvPr/>
        </p:nvSpPr>
        <p:spPr>
          <a:xfrm>
            <a:off x="3538698" y="4202485"/>
            <a:ext cx="2705997"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Environmental Assessment</a:t>
            </a:r>
          </a:p>
        </p:txBody>
      </p:sp>
      <p:sp>
        <p:nvSpPr>
          <p:cNvPr id="6" name="Rectangle 5">
            <a:extLst>
              <a:ext uri="{FF2B5EF4-FFF2-40B4-BE49-F238E27FC236}">
                <a16:creationId xmlns:a16="http://schemas.microsoft.com/office/drawing/2014/main" id="{15017848-3CE5-49B7-8A4D-C83E9D483526}"/>
              </a:ext>
            </a:extLst>
          </p:cNvPr>
          <p:cNvSpPr/>
          <p:nvPr/>
        </p:nvSpPr>
        <p:spPr>
          <a:xfrm>
            <a:off x="1907824" y="3713576"/>
            <a:ext cx="1890261" cy="11662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5D3B3F07-58CA-48E9-B26A-9F8B1188BEC4}"/>
              </a:ext>
            </a:extLst>
          </p:cNvPr>
          <p:cNvSpPr/>
          <p:nvPr/>
        </p:nvSpPr>
        <p:spPr>
          <a:xfrm>
            <a:off x="1907825" y="4011069"/>
            <a:ext cx="1131151" cy="126803"/>
          </a:xfrm>
          <a:prstGeom prst="rect">
            <a:avLst/>
          </a:prstGeom>
          <a:solidFill>
            <a:srgbClr val="00B0F0"/>
          </a:solidFill>
          <a:ln>
            <a:solidFill>
              <a:srgbClr val="0070C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D07D503A-4CA4-4963-9DD6-6F2FA63E45F2}"/>
              </a:ext>
            </a:extLst>
          </p:cNvPr>
          <p:cNvSpPr/>
          <p:nvPr/>
        </p:nvSpPr>
        <p:spPr>
          <a:xfrm>
            <a:off x="6781802" y="4021248"/>
            <a:ext cx="842855" cy="107651"/>
          </a:xfrm>
          <a:prstGeom prst="rect">
            <a:avLst/>
          </a:prstGeom>
          <a:solidFill>
            <a:srgbClr val="00B0F0"/>
          </a:solidFill>
          <a:ln>
            <a:solidFill>
              <a:srgbClr val="0070C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81D8F71B-9D36-4DC0-801C-7AAF16A2E9EE}"/>
              </a:ext>
            </a:extLst>
          </p:cNvPr>
          <p:cNvSpPr/>
          <p:nvPr/>
        </p:nvSpPr>
        <p:spPr>
          <a:xfrm>
            <a:off x="1907824" y="4335589"/>
            <a:ext cx="1630875" cy="126803"/>
          </a:xfrm>
          <a:prstGeom prst="rect">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44BA52F9-40D0-4B58-AE05-4115021BBC8D}"/>
              </a:ext>
            </a:extLst>
          </p:cNvPr>
          <p:cNvSpPr/>
          <p:nvPr/>
        </p:nvSpPr>
        <p:spPr>
          <a:xfrm>
            <a:off x="6172202" y="4335593"/>
            <a:ext cx="1452455" cy="126801"/>
          </a:xfrm>
          <a:prstGeom prst="rect">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FD7BAE4B-48E4-43D8-9E31-8189833F510D}"/>
              </a:ext>
            </a:extLst>
          </p:cNvPr>
          <p:cNvSpPr/>
          <p:nvPr/>
        </p:nvSpPr>
        <p:spPr>
          <a:xfrm>
            <a:off x="6000527" y="3704603"/>
            <a:ext cx="2123381" cy="11662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A718C97B-904E-47EB-8ACD-E92E4BCAE546}"/>
              </a:ext>
            </a:extLst>
          </p:cNvPr>
          <p:cNvSpPr/>
          <p:nvPr/>
        </p:nvSpPr>
        <p:spPr>
          <a:xfrm>
            <a:off x="8185095" y="3704603"/>
            <a:ext cx="1979036" cy="116624"/>
          </a:xfrm>
          <a:prstGeom prst="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20C84DA-76F8-4115-B621-ED8C8FA691A3}"/>
              </a:ext>
            </a:extLst>
          </p:cNvPr>
          <p:cNvSpPr txBox="1"/>
          <p:nvPr/>
        </p:nvSpPr>
        <p:spPr>
          <a:xfrm>
            <a:off x="8962904" y="3615383"/>
            <a:ext cx="59458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Future</a:t>
            </a:r>
          </a:p>
        </p:txBody>
      </p:sp>
      <p:sp>
        <p:nvSpPr>
          <p:cNvPr id="32" name="Title 1">
            <a:extLst>
              <a:ext uri="{FF2B5EF4-FFF2-40B4-BE49-F238E27FC236}">
                <a16:creationId xmlns:a16="http://schemas.microsoft.com/office/drawing/2014/main" id="{792BF026-5D9B-41BD-A68F-793231A3C822}"/>
              </a:ext>
            </a:extLst>
          </p:cNvPr>
          <p:cNvSpPr>
            <a:spLocks noGrp="1"/>
          </p:cNvSpPr>
          <p:nvPr>
            <p:ph type="title"/>
          </p:nvPr>
        </p:nvSpPr>
        <p:spPr>
          <a:xfrm>
            <a:off x="1785815" y="566615"/>
            <a:ext cx="8229600"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How does CART work? =&gt; Integrating IT </a:t>
            </a:r>
          </a:p>
        </p:txBody>
      </p:sp>
      <p:cxnSp>
        <p:nvCxnSpPr>
          <p:cNvPr id="33" name="Straight Connector 32">
            <a:extLst>
              <a:ext uri="{FF2B5EF4-FFF2-40B4-BE49-F238E27FC236}">
                <a16:creationId xmlns:a16="http://schemas.microsoft.com/office/drawing/2014/main" id="{62F512D4-166C-43AE-8420-9129B893C567}"/>
              </a:ext>
            </a:extLst>
          </p:cNvPr>
          <p:cNvCxnSpPr>
            <a:cxnSpLocks/>
          </p:cNvCxnSpPr>
          <p:nvPr/>
        </p:nvCxnSpPr>
        <p:spPr>
          <a:xfrm>
            <a:off x="1546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4" name="TextBox 33">
            <a:extLst>
              <a:ext uri="{FF2B5EF4-FFF2-40B4-BE49-F238E27FC236}">
                <a16:creationId xmlns:a16="http://schemas.microsoft.com/office/drawing/2014/main" id="{2D1AAF18-C689-4124-9CA0-33558F947FA1}"/>
              </a:ext>
            </a:extLst>
          </p:cNvPr>
          <p:cNvSpPr txBox="1"/>
          <p:nvPr/>
        </p:nvSpPr>
        <p:spPr>
          <a:xfrm>
            <a:off x="7807050" y="4435925"/>
            <a:ext cx="1107997" cy="646331"/>
          </a:xfrm>
          <a:prstGeom prst="rect">
            <a:avLst/>
          </a:prstGeom>
          <a:solidFill>
            <a:srgbClr val="FFC000"/>
          </a:solidFill>
          <a:ln>
            <a:solidFill>
              <a:schemeClr val="tx1"/>
            </a:solidFill>
          </a:ln>
        </p:spPr>
        <p:txBody>
          <a:bodyPr wrap="square" rtlCol="0">
            <a:spAutoFit/>
          </a:bodyPr>
          <a:lstStyle/>
          <a:p>
            <a:r>
              <a:rPr lang="en-US" dirty="0">
                <a:latin typeface="Calibri" panose="020F0502020204030204" pitchFamily="34" charset="0"/>
                <a:cs typeface="Calibri" panose="020F0502020204030204" pitchFamily="34" charset="0"/>
              </a:rPr>
              <a:t>Funds Manager</a:t>
            </a:r>
          </a:p>
        </p:txBody>
      </p:sp>
      <p:sp>
        <p:nvSpPr>
          <p:cNvPr id="36" name="TextBox 35">
            <a:extLst>
              <a:ext uri="{FF2B5EF4-FFF2-40B4-BE49-F238E27FC236}">
                <a16:creationId xmlns:a16="http://schemas.microsoft.com/office/drawing/2014/main" id="{0178597C-1F39-43D4-B86A-0D67A9859BC1}"/>
              </a:ext>
            </a:extLst>
          </p:cNvPr>
          <p:cNvSpPr txBox="1"/>
          <p:nvPr/>
        </p:nvSpPr>
        <p:spPr>
          <a:xfrm>
            <a:off x="5022469" y="5105447"/>
            <a:ext cx="2166395"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CAPS – Resource Assessment</a:t>
            </a:r>
          </a:p>
        </p:txBody>
      </p:sp>
      <p:sp>
        <p:nvSpPr>
          <p:cNvPr id="37" name="TextBox 36">
            <a:extLst>
              <a:ext uri="{FF2B5EF4-FFF2-40B4-BE49-F238E27FC236}">
                <a16:creationId xmlns:a16="http://schemas.microsoft.com/office/drawing/2014/main" id="{9C532D03-16B7-40B4-878D-3481F1A0DBD4}"/>
              </a:ext>
            </a:extLst>
          </p:cNvPr>
          <p:cNvSpPr txBox="1"/>
          <p:nvPr/>
        </p:nvSpPr>
        <p:spPr>
          <a:xfrm>
            <a:off x="9174613" y="4563073"/>
            <a:ext cx="1140120" cy="646331"/>
          </a:xfrm>
          <a:prstGeom prst="rect">
            <a:avLst/>
          </a:prstGeom>
          <a:noFill/>
        </p:spPr>
        <p:txBody>
          <a:bodyPr wrap="none" rtlCol="0">
            <a:spAutoFit/>
          </a:bodyPr>
          <a:lstStyle/>
          <a:p>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CAPS - </a:t>
            </a:r>
          </a:p>
          <a:p>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Outcomes</a:t>
            </a:r>
          </a:p>
        </p:txBody>
      </p:sp>
    </p:spTree>
    <p:extLst>
      <p:ext uri="{BB962C8B-B14F-4D97-AF65-F5344CB8AC3E}">
        <p14:creationId xmlns:p14="http://schemas.microsoft.com/office/powerpoint/2010/main" val="380921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D25696-503C-40B9-9C9A-54F5308A6884}"/>
              </a:ext>
            </a:extLst>
          </p:cNvPr>
          <p:cNvSpPr>
            <a:spLocks noGrp="1"/>
          </p:cNvSpPr>
          <p:nvPr>
            <p:ph type="sldNum" sz="quarter" idx="12"/>
          </p:nvPr>
        </p:nvSpPr>
        <p:spPr/>
        <p:txBody>
          <a:bodyPr/>
          <a:lstStyle/>
          <a:p>
            <a:fld id="{4219272A-714B-4394-91B3-C883D28F4F8C}" type="slidenum">
              <a:rPr lang="en-US" smtClean="0"/>
              <a:t>4</a:t>
            </a:fld>
            <a:endParaRPr lang="en-US" dirty="0"/>
          </a:p>
        </p:txBody>
      </p:sp>
      <p:sp>
        <p:nvSpPr>
          <p:cNvPr id="10" name="Title 1">
            <a:extLst>
              <a:ext uri="{FF2B5EF4-FFF2-40B4-BE49-F238E27FC236}">
                <a16:creationId xmlns:a16="http://schemas.microsoft.com/office/drawing/2014/main" id="{001A7AC2-EE18-40AE-876F-F34151911D7E}"/>
              </a:ext>
            </a:extLst>
          </p:cNvPr>
          <p:cNvSpPr>
            <a:spLocks noGrp="1"/>
          </p:cNvSpPr>
          <p:nvPr>
            <p:ph type="title"/>
          </p:nvPr>
        </p:nvSpPr>
        <p:spPr>
          <a:xfrm>
            <a:off x="1785815" y="566615"/>
            <a:ext cx="8229600"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How does CART Work? – Planning Steps</a:t>
            </a:r>
          </a:p>
        </p:txBody>
      </p:sp>
      <p:cxnSp>
        <p:nvCxnSpPr>
          <p:cNvPr id="11" name="Straight Connector 10">
            <a:extLst>
              <a:ext uri="{FF2B5EF4-FFF2-40B4-BE49-F238E27FC236}">
                <a16:creationId xmlns:a16="http://schemas.microsoft.com/office/drawing/2014/main" id="{26CFBA0A-A5F0-4FF6-BECC-661ADDD92149}"/>
              </a:ext>
            </a:extLst>
          </p:cNvPr>
          <p:cNvCxnSpPr>
            <a:cxnSpLocks/>
          </p:cNvCxnSpPr>
          <p:nvPr/>
        </p:nvCxnSpPr>
        <p:spPr>
          <a:xfrm>
            <a:off x="1524000"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2" name="Picture 1">
            <a:extLst>
              <a:ext uri="{FF2B5EF4-FFF2-40B4-BE49-F238E27FC236}">
                <a16:creationId xmlns:a16="http://schemas.microsoft.com/office/drawing/2014/main" id="{E99CCB6D-0000-48DB-A72B-8C51A0282A87}"/>
              </a:ext>
            </a:extLst>
          </p:cNvPr>
          <p:cNvPicPr>
            <a:picLocks noChangeAspect="1"/>
          </p:cNvPicPr>
          <p:nvPr/>
        </p:nvPicPr>
        <p:blipFill rotWithShape="1">
          <a:blip r:embed="rId3"/>
          <a:srcRect t="23333" r="1666" b="7351"/>
          <a:stretch/>
        </p:blipFill>
        <p:spPr>
          <a:xfrm>
            <a:off x="840250" y="1427248"/>
            <a:ext cx="9827751" cy="3897075"/>
          </a:xfrm>
          <a:prstGeom prst="rect">
            <a:avLst/>
          </a:prstGeom>
          <a:ln w="25400">
            <a:solidFill>
              <a:schemeClr val="tx2">
                <a:lumMod val="60000"/>
                <a:lumOff val="40000"/>
              </a:schemeClr>
            </a:solidFill>
          </a:ln>
        </p:spPr>
      </p:pic>
      <p:sp>
        <p:nvSpPr>
          <p:cNvPr id="3" name="TextBox 2">
            <a:extLst>
              <a:ext uri="{FF2B5EF4-FFF2-40B4-BE49-F238E27FC236}">
                <a16:creationId xmlns:a16="http://schemas.microsoft.com/office/drawing/2014/main" id="{883F8CD7-791C-4542-9D75-48B56B9B8CD4}"/>
              </a:ext>
            </a:extLst>
          </p:cNvPr>
          <p:cNvSpPr txBox="1"/>
          <p:nvPr/>
        </p:nvSpPr>
        <p:spPr>
          <a:xfrm>
            <a:off x="3288323" y="2517660"/>
            <a:ext cx="814367" cy="707886"/>
          </a:xfrm>
          <a:prstGeom prst="rect">
            <a:avLst/>
          </a:prstGeom>
          <a:noFill/>
        </p:spPr>
        <p:txBody>
          <a:bodyPr wrap="square" rtlCol="0">
            <a:spAutoFit/>
          </a:bodyPr>
          <a:lstStyle/>
          <a:p>
            <a:pPr algn="ctr"/>
            <a:r>
              <a:rPr lang="en-US" sz="2000" b="1" dirty="0">
                <a:solidFill>
                  <a:schemeClr val="accent2"/>
                </a:solidFill>
                <a:latin typeface="Calibri" panose="020F0502020204030204" pitchFamily="34" charset="0"/>
                <a:cs typeface="Calibri" panose="020F0502020204030204" pitchFamily="34" charset="0"/>
              </a:rPr>
              <a:t>Steps</a:t>
            </a:r>
          </a:p>
          <a:p>
            <a:pPr algn="ctr"/>
            <a:r>
              <a:rPr lang="en-US" sz="2000" b="1" dirty="0">
                <a:solidFill>
                  <a:schemeClr val="accent2"/>
                </a:solidFill>
                <a:latin typeface="Calibri" panose="020F0502020204030204" pitchFamily="34" charset="0"/>
                <a:cs typeface="Calibri" panose="020F0502020204030204" pitchFamily="34" charset="0"/>
              </a:rPr>
              <a:t>1 &amp; 2</a:t>
            </a:r>
            <a:endParaRPr lang="en-US" sz="2000" b="1" dirty="0"/>
          </a:p>
        </p:txBody>
      </p:sp>
      <p:sp>
        <p:nvSpPr>
          <p:cNvPr id="13" name="TextBox 12">
            <a:extLst>
              <a:ext uri="{FF2B5EF4-FFF2-40B4-BE49-F238E27FC236}">
                <a16:creationId xmlns:a16="http://schemas.microsoft.com/office/drawing/2014/main" id="{3C5212A5-81E8-485E-B894-EC696150E6D0}"/>
              </a:ext>
            </a:extLst>
          </p:cNvPr>
          <p:cNvSpPr txBox="1"/>
          <p:nvPr/>
        </p:nvSpPr>
        <p:spPr>
          <a:xfrm>
            <a:off x="6043274" y="2517660"/>
            <a:ext cx="814367" cy="707886"/>
          </a:xfrm>
          <a:prstGeom prst="rect">
            <a:avLst/>
          </a:prstGeom>
          <a:noFill/>
        </p:spPr>
        <p:txBody>
          <a:bodyPr wrap="square" rtlCol="0">
            <a:spAutoFit/>
          </a:bodyPr>
          <a:lstStyle/>
          <a:p>
            <a:pPr algn="ctr"/>
            <a:r>
              <a:rPr lang="en-US" sz="2000" b="1" dirty="0">
                <a:solidFill>
                  <a:schemeClr val="accent2"/>
                </a:solidFill>
                <a:latin typeface="Calibri" panose="020F0502020204030204" pitchFamily="34" charset="0"/>
                <a:cs typeface="Calibri" panose="020F0502020204030204" pitchFamily="34" charset="0"/>
              </a:rPr>
              <a:t>Steps3 &amp; 4</a:t>
            </a:r>
            <a:endParaRPr lang="en-US" sz="2000" b="1" dirty="0"/>
          </a:p>
        </p:txBody>
      </p:sp>
      <p:sp>
        <p:nvSpPr>
          <p:cNvPr id="14" name="TextBox 13">
            <a:extLst>
              <a:ext uri="{FF2B5EF4-FFF2-40B4-BE49-F238E27FC236}">
                <a16:creationId xmlns:a16="http://schemas.microsoft.com/office/drawing/2014/main" id="{01ABBA76-1F34-44B1-AD51-369732FC42A6}"/>
              </a:ext>
            </a:extLst>
          </p:cNvPr>
          <p:cNvSpPr txBox="1"/>
          <p:nvPr/>
        </p:nvSpPr>
        <p:spPr>
          <a:xfrm>
            <a:off x="8798226" y="2570301"/>
            <a:ext cx="814367" cy="707886"/>
          </a:xfrm>
          <a:prstGeom prst="rect">
            <a:avLst/>
          </a:prstGeom>
          <a:noFill/>
        </p:spPr>
        <p:txBody>
          <a:bodyPr wrap="square" rtlCol="0">
            <a:spAutoFit/>
          </a:bodyPr>
          <a:lstStyle/>
          <a:p>
            <a:r>
              <a:rPr lang="en-US" sz="2000" b="1" dirty="0">
                <a:solidFill>
                  <a:schemeClr val="accent2"/>
                </a:solidFill>
                <a:latin typeface="Calibri" panose="020F0502020204030204" pitchFamily="34" charset="0"/>
                <a:cs typeface="Calibri" panose="020F0502020204030204" pitchFamily="34" charset="0"/>
              </a:rPr>
              <a:t>Steps5 &amp; 6</a:t>
            </a:r>
            <a:endParaRPr lang="en-US" sz="2000" b="1" dirty="0"/>
          </a:p>
        </p:txBody>
      </p:sp>
      <p:cxnSp>
        <p:nvCxnSpPr>
          <p:cNvPr id="8" name="Straight Arrow Connector 7">
            <a:extLst>
              <a:ext uri="{FF2B5EF4-FFF2-40B4-BE49-F238E27FC236}">
                <a16:creationId xmlns:a16="http://schemas.microsoft.com/office/drawing/2014/main" id="{A368D813-648F-4E99-9136-1EA9D07FC193}"/>
              </a:ext>
            </a:extLst>
          </p:cNvPr>
          <p:cNvCxnSpPr/>
          <p:nvPr/>
        </p:nvCxnSpPr>
        <p:spPr>
          <a:xfrm flipH="1">
            <a:off x="1623842" y="3225546"/>
            <a:ext cx="2095967" cy="1409260"/>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3744DCE-C0BF-4206-BB36-CFB9EC7AAD7C}"/>
              </a:ext>
            </a:extLst>
          </p:cNvPr>
          <p:cNvCxnSpPr>
            <a:stCxn id="3" idx="2"/>
          </p:cNvCxnSpPr>
          <p:nvPr/>
        </p:nvCxnSpPr>
        <p:spPr>
          <a:xfrm>
            <a:off x="3695507" y="3225546"/>
            <a:ext cx="1641231" cy="1094237"/>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B89E20A-DF0E-4519-B3F3-AE33666A1FA1}"/>
              </a:ext>
            </a:extLst>
          </p:cNvPr>
          <p:cNvCxnSpPr>
            <a:cxnSpLocks/>
          </p:cNvCxnSpPr>
          <p:nvPr/>
        </p:nvCxnSpPr>
        <p:spPr>
          <a:xfrm flipH="1">
            <a:off x="3124201" y="3242579"/>
            <a:ext cx="3346481" cy="949711"/>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D5394477-05D5-45A4-9AF2-B761087B9133}"/>
              </a:ext>
            </a:extLst>
          </p:cNvPr>
          <p:cNvCxnSpPr>
            <a:cxnSpLocks/>
            <a:stCxn id="13" idx="2"/>
          </p:cNvCxnSpPr>
          <p:nvPr/>
        </p:nvCxnSpPr>
        <p:spPr>
          <a:xfrm>
            <a:off x="6450458" y="3225546"/>
            <a:ext cx="96423" cy="913623"/>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DADC6D7-FD55-4388-90DE-EB5351DE92FF}"/>
              </a:ext>
            </a:extLst>
          </p:cNvPr>
          <p:cNvCxnSpPr>
            <a:stCxn id="13" idx="2"/>
          </p:cNvCxnSpPr>
          <p:nvPr/>
        </p:nvCxnSpPr>
        <p:spPr>
          <a:xfrm>
            <a:off x="6450458" y="3225546"/>
            <a:ext cx="1002261" cy="913623"/>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9D7584E5-1497-4158-8C6D-EF375DCA5FBB}"/>
              </a:ext>
            </a:extLst>
          </p:cNvPr>
          <p:cNvCxnSpPr>
            <a:stCxn id="14" idx="2"/>
          </p:cNvCxnSpPr>
          <p:nvPr/>
        </p:nvCxnSpPr>
        <p:spPr>
          <a:xfrm flipH="1">
            <a:off x="8487469" y="3278187"/>
            <a:ext cx="717941" cy="860981"/>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E89763F9-4901-46D0-90E5-485E8600F98C}"/>
              </a:ext>
            </a:extLst>
          </p:cNvPr>
          <p:cNvCxnSpPr>
            <a:stCxn id="14" idx="2"/>
          </p:cNvCxnSpPr>
          <p:nvPr/>
        </p:nvCxnSpPr>
        <p:spPr>
          <a:xfrm>
            <a:off x="9205410" y="3278187"/>
            <a:ext cx="1005391" cy="954695"/>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580DCE65-A2A2-4CD1-8D6E-3EA79BEF96E6}"/>
              </a:ext>
            </a:extLst>
          </p:cNvPr>
          <p:cNvCxnSpPr/>
          <p:nvPr/>
        </p:nvCxnSpPr>
        <p:spPr>
          <a:xfrm flipH="1">
            <a:off x="4070638" y="3278187"/>
            <a:ext cx="2400045" cy="954695"/>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A011FF3B-CA18-4BAF-9969-233B79F17587}"/>
              </a:ext>
            </a:extLst>
          </p:cNvPr>
          <p:cNvPicPr>
            <a:picLocks noChangeAspect="1"/>
          </p:cNvPicPr>
          <p:nvPr/>
        </p:nvPicPr>
        <p:blipFill rotWithShape="1">
          <a:blip r:embed="rId4"/>
          <a:srcRect t="13183" b="23167"/>
          <a:stretch/>
        </p:blipFill>
        <p:spPr>
          <a:xfrm>
            <a:off x="2974042" y="5379970"/>
            <a:ext cx="5571047" cy="1478031"/>
          </a:xfrm>
          <a:prstGeom prst="rect">
            <a:avLst/>
          </a:prstGeom>
        </p:spPr>
      </p:pic>
      <p:sp>
        <p:nvSpPr>
          <p:cNvPr id="33" name="Arrow: Down 32">
            <a:extLst>
              <a:ext uri="{FF2B5EF4-FFF2-40B4-BE49-F238E27FC236}">
                <a16:creationId xmlns:a16="http://schemas.microsoft.com/office/drawing/2014/main" id="{FFEBF228-EED7-40BA-BB42-F582619A8C18}"/>
              </a:ext>
            </a:extLst>
          </p:cNvPr>
          <p:cNvSpPr/>
          <p:nvPr/>
        </p:nvSpPr>
        <p:spPr>
          <a:xfrm>
            <a:off x="4797440" y="5149283"/>
            <a:ext cx="228600" cy="304800"/>
          </a:xfrm>
          <a:prstGeom prst="downArrow">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AAF4EA-FD5B-43E9-88B3-504BF7D21E68}"/>
              </a:ext>
            </a:extLst>
          </p:cNvPr>
          <p:cNvSpPr txBox="1"/>
          <p:nvPr/>
        </p:nvSpPr>
        <p:spPr>
          <a:xfrm>
            <a:off x="10705769" y="1828800"/>
            <a:ext cx="1462591" cy="1754326"/>
          </a:xfrm>
          <a:prstGeom prst="rect">
            <a:avLst/>
          </a:prstGeom>
          <a:noFill/>
        </p:spPr>
        <p:txBody>
          <a:bodyPr wrap="square" rtlCol="0">
            <a:spAutoFit/>
          </a:bodyPr>
          <a:lstStyle/>
          <a:p>
            <a:r>
              <a:rPr lang="en-US" dirty="0"/>
              <a:t>Questions like </a:t>
            </a:r>
          </a:p>
          <a:p>
            <a:r>
              <a:rPr lang="en-US" dirty="0"/>
              <a:t>“is there cover out there”, percentage?</a:t>
            </a:r>
          </a:p>
        </p:txBody>
      </p:sp>
    </p:spTree>
    <p:extLst>
      <p:ext uri="{BB962C8B-B14F-4D97-AF65-F5344CB8AC3E}">
        <p14:creationId xmlns:p14="http://schemas.microsoft.com/office/powerpoint/2010/main" val="320337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6A979B-0038-43D0-B4C0-9E6D1085B9C0}"/>
              </a:ext>
            </a:extLst>
          </p:cNvPr>
          <p:cNvPicPr>
            <a:picLocks noChangeAspect="1"/>
          </p:cNvPicPr>
          <p:nvPr/>
        </p:nvPicPr>
        <p:blipFill>
          <a:blip r:embed="rId3"/>
          <a:stretch>
            <a:fillRect/>
          </a:stretch>
        </p:blipFill>
        <p:spPr>
          <a:xfrm>
            <a:off x="4630515" y="1686093"/>
            <a:ext cx="5239940" cy="4102008"/>
          </a:xfrm>
          <a:prstGeom prst="rect">
            <a:avLst/>
          </a:prstGeom>
        </p:spPr>
      </p:pic>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p:txBody>
          <a:bodyPr/>
          <a:lstStyle/>
          <a:p>
            <a:fld id="{4219272A-714B-4394-91B3-C883D28F4F8C}" type="slidenum">
              <a:rPr lang="en-US" smtClean="0"/>
              <a:t>5</a:t>
            </a:fld>
            <a:endParaRPr lang="en-US" dirty="0"/>
          </a:p>
        </p:txBody>
      </p:sp>
      <p:sp>
        <p:nvSpPr>
          <p:cNvPr id="5" name="Content Placeholder 2">
            <a:extLst>
              <a:ext uri="{FF2B5EF4-FFF2-40B4-BE49-F238E27FC236}">
                <a16:creationId xmlns:a16="http://schemas.microsoft.com/office/drawing/2014/main" id="{9EEC6F74-047C-41BA-A6F3-9EB22C7DF940}"/>
              </a:ext>
            </a:extLst>
          </p:cNvPr>
          <p:cNvSpPr txBox="1">
            <a:spLocks/>
          </p:cNvSpPr>
          <p:nvPr/>
        </p:nvSpPr>
        <p:spPr>
          <a:xfrm>
            <a:off x="1137488" y="1709993"/>
            <a:ext cx="2549547" cy="316779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Calibri" panose="020F0502020204030204" pitchFamily="34" charset="0"/>
                <a:cs typeface="Calibri" panose="020F0502020204030204" pitchFamily="34" charset="0"/>
              </a:rPr>
              <a:t>CART assists planners illustrate various alternative planned practices and their effect on the resource concern.</a:t>
            </a:r>
            <a:r>
              <a:rPr lang="en-US" sz="2400" u="sng"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36730E4-BAD4-4E84-A854-354C2B9E619A}"/>
              </a:ext>
            </a:extLst>
          </p:cNvPr>
          <p:cNvSpPr txBox="1"/>
          <p:nvPr/>
        </p:nvSpPr>
        <p:spPr>
          <a:xfrm>
            <a:off x="9318744" y="1957697"/>
            <a:ext cx="1073536"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Threshold</a:t>
            </a:r>
          </a:p>
        </p:txBody>
      </p:sp>
      <p:sp>
        <p:nvSpPr>
          <p:cNvPr id="11" name="TextBox 10">
            <a:extLst>
              <a:ext uri="{FF2B5EF4-FFF2-40B4-BE49-F238E27FC236}">
                <a16:creationId xmlns:a16="http://schemas.microsoft.com/office/drawing/2014/main" id="{110FC7A3-F915-4E01-8303-5A27314D110D}"/>
              </a:ext>
            </a:extLst>
          </p:cNvPr>
          <p:cNvSpPr txBox="1"/>
          <p:nvPr/>
        </p:nvSpPr>
        <p:spPr>
          <a:xfrm>
            <a:off x="9448800" y="3349846"/>
            <a:ext cx="943480"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Planned</a:t>
            </a:r>
          </a:p>
        </p:txBody>
      </p:sp>
      <p:cxnSp>
        <p:nvCxnSpPr>
          <p:cNvPr id="12" name="Straight Connector 11">
            <a:extLst>
              <a:ext uri="{FF2B5EF4-FFF2-40B4-BE49-F238E27FC236}">
                <a16:creationId xmlns:a16="http://schemas.microsoft.com/office/drawing/2014/main" id="{4D497B75-972A-474C-91CF-FE06FE184F00}"/>
              </a:ext>
            </a:extLst>
          </p:cNvPr>
          <p:cNvCxnSpPr>
            <a:cxnSpLocks/>
          </p:cNvCxnSpPr>
          <p:nvPr/>
        </p:nvCxnSpPr>
        <p:spPr>
          <a:xfrm flipV="1">
            <a:off x="7825738" y="2195144"/>
            <a:ext cx="4524" cy="3083051"/>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34AABCF-5208-4468-B239-EFFF3E18EDE3}"/>
              </a:ext>
            </a:extLst>
          </p:cNvPr>
          <p:cNvSpPr txBox="1"/>
          <p:nvPr/>
        </p:nvSpPr>
        <p:spPr>
          <a:xfrm>
            <a:off x="8731583" y="5819654"/>
            <a:ext cx="1140256"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Existing Condition &amp; Practices</a:t>
            </a:r>
          </a:p>
        </p:txBody>
      </p:sp>
      <p:cxnSp>
        <p:nvCxnSpPr>
          <p:cNvPr id="14" name="Straight Arrow Connector 13">
            <a:extLst>
              <a:ext uri="{FF2B5EF4-FFF2-40B4-BE49-F238E27FC236}">
                <a16:creationId xmlns:a16="http://schemas.microsoft.com/office/drawing/2014/main" id="{0013D154-F260-4B05-933E-A8E3D788CDF5}"/>
              </a:ext>
            </a:extLst>
          </p:cNvPr>
          <p:cNvCxnSpPr>
            <a:cxnSpLocks/>
          </p:cNvCxnSpPr>
          <p:nvPr/>
        </p:nvCxnSpPr>
        <p:spPr>
          <a:xfrm flipH="1">
            <a:off x="7909928" y="2308726"/>
            <a:ext cx="1675811" cy="7246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99BC876-68FC-45CD-B03B-406215C8C09C}"/>
              </a:ext>
            </a:extLst>
          </p:cNvPr>
          <p:cNvCxnSpPr>
            <a:cxnSpLocks/>
            <a:stCxn id="11" idx="1"/>
          </p:cNvCxnSpPr>
          <p:nvPr/>
        </p:nvCxnSpPr>
        <p:spPr>
          <a:xfrm flipH="1">
            <a:off x="8156734" y="3519123"/>
            <a:ext cx="1292066" cy="5678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E094B51-F56B-420E-ABE7-6C48F24667C1}"/>
              </a:ext>
            </a:extLst>
          </p:cNvPr>
          <p:cNvCxnSpPr>
            <a:cxnSpLocks/>
          </p:cNvCxnSpPr>
          <p:nvPr/>
        </p:nvCxnSpPr>
        <p:spPr>
          <a:xfrm flipH="1" flipV="1">
            <a:off x="6629401" y="4984089"/>
            <a:ext cx="2142164" cy="12285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EEC973CC-B818-4D40-A233-0B6226D7EBA3}"/>
              </a:ext>
            </a:extLst>
          </p:cNvPr>
          <p:cNvSpPr>
            <a:spLocks noGrp="1"/>
          </p:cNvSpPr>
          <p:nvPr>
            <p:ph type="title"/>
          </p:nvPr>
        </p:nvSpPr>
        <p:spPr>
          <a:xfrm>
            <a:off x="1785815" y="566615"/>
            <a:ext cx="8229600" cy="943708"/>
          </a:xfrm>
        </p:spPr>
        <p:txBody>
          <a:bodyPr>
            <a:normAutofit fontScale="90000"/>
          </a:bodyPr>
          <a:lstStyle/>
          <a:p>
            <a:r>
              <a:rPr lang="en-US" dirty="0">
                <a:solidFill>
                  <a:schemeClr val="accent2"/>
                </a:solidFill>
                <a:latin typeface="Calibri" panose="020F0502020204030204" pitchFamily="34" charset="0"/>
                <a:cs typeface="Calibri" panose="020F0502020204030204" pitchFamily="34" charset="0"/>
              </a:rPr>
              <a:t>How does CART work? – Threshold (Steps 3-6)</a:t>
            </a:r>
          </a:p>
        </p:txBody>
      </p:sp>
      <p:cxnSp>
        <p:nvCxnSpPr>
          <p:cNvPr id="20" name="Straight Connector 19">
            <a:extLst>
              <a:ext uri="{FF2B5EF4-FFF2-40B4-BE49-F238E27FC236}">
                <a16:creationId xmlns:a16="http://schemas.microsoft.com/office/drawing/2014/main" id="{920CB222-7E2E-44E8-AA73-F7EAA792A4A5}"/>
              </a:ext>
            </a:extLst>
          </p:cNvPr>
          <p:cNvCxnSpPr>
            <a:cxnSpLocks/>
          </p:cNvCxnSpPr>
          <p:nvPr/>
        </p:nvCxnSpPr>
        <p:spPr>
          <a:xfrm>
            <a:off x="1546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21" name="Rectangle 20">
            <a:extLst>
              <a:ext uri="{FF2B5EF4-FFF2-40B4-BE49-F238E27FC236}">
                <a16:creationId xmlns:a16="http://schemas.microsoft.com/office/drawing/2014/main" id="{B31FD2AF-8233-409F-99BA-B332883DD75D}"/>
              </a:ext>
            </a:extLst>
          </p:cNvPr>
          <p:cNvSpPr/>
          <p:nvPr/>
        </p:nvSpPr>
        <p:spPr>
          <a:xfrm>
            <a:off x="3064872" y="5803878"/>
            <a:ext cx="4645824"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u="sng" dirty="0">
                <a:ln/>
                <a:solidFill>
                  <a:schemeClr val="accent4"/>
                </a:solidFill>
              </a:rPr>
              <a:t>BONUS</a:t>
            </a:r>
            <a:r>
              <a:rPr lang="en-US" sz="2400" b="1" dirty="0">
                <a:ln/>
                <a:solidFill>
                  <a:schemeClr val="accent4"/>
                </a:solidFill>
              </a:rPr>
              <a:t>: Ranking taking place </a:t>
            </a:r>
          </a:p>
          <a:p>
            <a:pPr algn="ctr"/>
            <a:r>
              <a:rPr lang="en-US" sz="2400" b="1" dirty="0">
                <a:ln/>
                <a:solidFill>
                  <a:schemeClr val="accent4"/>
                </a:solidFill>
              </a:rPr>
              <a:t>    in background</a:t>
            </a:r>
          </a:p>
        </p:txBody>
      </p:sp>
      <p:cxnSp>
        <p:nvCxnSpPr>
          <p:cNvPr id="22" name="Straight Arrow Connector 21">
            <a:extLst>
              <a:ext uri="{FF2B5EF4-FFF2-40B4-BE49-F238E27FC236}">
                <a16:creationId xmlns:a16="http://schemas.microsoft.com/office/drawing/2014/main" id="{3E094B51-F56B-420E-ABE7-6C48F24667C1}"/>
              </a:ext>
            </a:extLst>
          </p:cNvPr>
          <p:cNvCxnSpPr>
            <a:cxnSpLocks/>
          </p:cNvCxnSpPr>
          <p:nvPr/>
        </p:nvCxnSpPr>
        <p:spPr>
          <a:xfrm flipH="1" flipV="1">
            <a:off x="8001000" y="4984091"/>
            <a:ext cx="840419" cy="14839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C15ACB67-1BEF-43E8-ACF6-A0A0522ABD69}"/>
              </a:ext>
            </a:extLst>
          </p:cNvPr>
          <p:cNvSpPr txBox="1"/>
          <p:nvPr/>
        </p:nvSpPr>
        <p:spPr>
          <a:xfrm>
            <a:off x="10515600" y="1510323"/>
            <a:ext cx="1495218" cy="3693319"/>
          </a:xfrm>
          <a:prstGeom prst="rect">
            <a:avLst/>
          </a:prstGeom>
          <a:noFill/>
        </p:spPr>
        <p:txBody>
          <a:bodyPr wrap="square" rtlCol="0">
            <a:spAutoFit/>
          </a:bodyPr>
          <a:lstStyle/>
          <a:p>
            <a:r>
              <a:rPr lang="en-US" dirty="0"/>
              <a:t>Are we meeting Planning criteria or are there more opportunities out there, it may be shy of meeting one of the resource concerns</a:t>
            </a:r>
          </a:p>
        </p:txBody>
      </p:sp>
    </p:spTree>
    <p:extLst>
      <p:ext uri="{BB962C8B-B14F-4D97-AF65-F5344CB8AC3E}">
        <p14:creationId xmlns:p14="http://schemas.microsoft.com/office/powerpoint/2010/main" val="33227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BA832C1-35BA-4B5C-B2E0-D329DD168A62}"/>
              </a:ext>
            </a:extLst>
          </p:cNvPr>
          <p:cNvPicPr>
            <a:picLocks noChangeAspect="1"/>
          </p:cNvPicPr>
          <p:nvPr/>
        </p:nvPicPr>
        <p:blipFill>
          <a:blip r:embed="rId3"/>
          <a:stretch>
            <a:fillRect/>
          </a:stretch>
        </p:blipFill>
        <p:spPr>
          <a:xfrm>
            <a:off x="6553200" y="1740756"/>
            <a:ext cx="5661168" cy="4660045"/>
          </a:xfrm>
          <a:prstGeom prst="rect">
            <a:avLst/>
          </a:prstGeom>
          <a:noFill/>
          <a:ln w="25400">
            <a:solidFill>
              <a:srgbClr val="00B050"/>
            </a:solidFill>
          </a:ln>
        </p:spPr>
      </p:pic>
      <p:sp>
        <p:nvSpPr>
          <p:cNvPr id="2" name="Title 1">
            <a:extLst>
              <a:ext uri="{FF2B5EF4-FFF2-40B4-BE49-F238E27FC236}">
                <a16:creationId xmlns:a16="http://schemas.microsoft.com/office/drawing/2014/main" id="{20D17B14-0E96-4D6B-967E-7A9E2BCBA9B6}"/>
              </a:ext>
            </a:extLst>
          </p:cNvPr>
          <p:cNvSpPr>
            <a:spLocks noGrp="1"/>
          </p:cNvSpPr>
          <p:nvPr>
            <p:ph type="title"/>
          </p:nvPr>
        </p:nvSpPr>
        <p:spPr>
          <a:xfrm>
            <a:off x="0" y="566615"/>
            <a:ext cx="10972800" cy="943708"/>
          </a:xfrm>
        </p:spPr>
        <p:txBody>
          <a:bodyPr>
            <a:normAutofit/>
          </a:bodyPr>
          <a:lstStyle/>
          <a:p>
            <a:r>
              <a:rPr lang="en-US" dirty="0">
                <a:solidFill>
                  <a:srgbClr val="FF0000"/>
                </a:solidFill>
                <a:latin typeface="Calibri" panose="020F0502020204030204" pitchFamily="34" charset="0"/>
                <a:cs typeface="Calibri" panose="020F0502020204030204" pitchFamily="34" charset="0"/>
              </a:rPr>
              <a:t>Resource Concern Assessment </a:t>
            </a:r>
            <a:r>
              <a:rPr lang="en-US" dirty="0">
                <a:solidFill>
                  <a:schemeClr val="tx1"/>
                </a:solidFill>
                <a:latin typeface="Calibri" panose="020F0502020204030204" pitchFamily="34" charset="0"/>
                <a:cs typeface="Calibri" panose="020F0502020204030204" pitchFamily="34" charset="0"/>
              </a:rPr>
              <a:t>&amp;</a:t>
            </a:r>
            <a:r>
              <a:rPr lang="en-US" dirty="0">
                <a:solidFill>
                  <a:schemeClr val="accent2"/>
                </a:solidFill>
                <a:latin typeface="Calibri" panose="020F0502020204030204" pitchFamily="34" charset="0"/>
                <a:cs typeface="Calibri" panose="020F0502020204030204" pitchFamily="34" charset="0"/>
              </a:rPr>
              <a:t> Inventory Tool</a:t>
            </a:r>
          </a:p>
        </p:txBody>
      </p:sp>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p:txBody>
          <a:bodyPr/>
          <a:lstStyle/>
          <a:p>
            <a:fld id="{4219272A-714B-4394-91B3-C883D28F4F8C}" type="slidenum">
              <a:rPr lang="en-US" smtClean="0">
                <a:latin typeface="Calibri" panose="020F0502020204030204" pitchFamily="34" charset="0"/>
                <a:cs typeface="Calibri" panose="020F0502020204030204" pitchFamily="34" charset="0"/>
              </a:rPr>
              <a:t>6</a:t>
            </a:fld>
            <a:endParaRPr lang="en-US"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D51A8288-9E15-4202-871D-746ACD87306C}"/>
              </a:ext>
            </a:extLst>
          </p:cNvPr>
          <p:cNvCxnSpPr>
            <a:cxnSpLocks/>
          </p:cNvCxnSpPr>
          <p:nvPr/>
        </p:nvCxnSpPr>
        <p:spPr>
          <a:xfrm>
            <a:off x="1524000"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D66717E-1D96-4E02-A0B6-D1AD2A3B1ECB}"/>
              </a:ext>
            </a:extLst>
          </p:cNvPr>
          <p:cNvPicPr>
            <a:picLocks noChangeAspect="1"/>
          </p:cNvPicPr>
          <p:nvPr/>
        </p:nvPicPr>
        <p:blipFill>
          <a:blip r:embed="rId4"/>
          <a:stretch>
            <a:fillRect/>
          </a:stretch>
        </p:blipFill>
        <p:spPr>
          <a:xfrm>
            <a:off x="-76200" y="1484383"/>
            <a:ext cx="6957239" cy="4765465"/>
          </a:xfrm>
          <a:prstGeom prst="rect">
            <a:avLst/>
          </a:prstGeom>
          <a:ln w="25400">
            <a:solidFill>
              <a:srgbClr val="FF0000"/>
            </a:solidFill>
          </a:ln>
        </p:spPr>
      </p:pic>
      <p:pic>
        <p:nvPicPr>
          <p:cNvPr id="3" name="Picture 2">
            <a:extLst>
              <a:ext uri="{FF2B5EF4-FFF2-40B4-BE49-F238E27FC236}">
                <a16:creationId xmlns:a16="http://schemas.microsoft.com/office/drawing/2014/main" id="{BED3CDF3-729A-4BBA-B4F2-53B43CB2DC70}"/>
              </a:ext>
            </a:extLst>
          </p:cNvPr>
          <p:cNvPicPr>
            <a:picLocks noChangeAspect="1"/>
          </p:cNvPicPr>
          <p:nvPr/>
        </p:nvPicPr>
        <p:blipFill>
          <a:blip r:embed="rId5"/>
          <a:stretch>
            <a:fillRect/>
          </a:stretch>
        </p:blipFill>
        <p:spPr>
          <a:xfrm>
            <a:off x="9404566" y="734849"/>
            <a:ext cx="2718832" cy="636752"/>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613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D25696-503C-40B9-9C9A-54F5308A6884}"/>
              </a:ext>
            </a:extLst>
          </p:cNvPr>
          <p:cNvSpPr>
            <a:spLocks noGrp="1"/>
          </p:cNvSpPr>
          <p:nvPr>
            <p:ph type="sldNum" sz="quarter" idx="12"/>
          </p:nvPr>
        </p:nvSpPr>
        <p:spPr/>
        <p:txBody>
          <a:bodyPr/>
          <a:lstStyle/>
          <a:p>
            <a:fld id="{4219272A-714B-4394-91B3-C883D28F4F8C}" type="slidenum">
              <a:rPr lang="en-US" smtClean="0"/>
              <a:t>7</a:t>
            </a:fld>
            <a:endParaRPr lang="en-US" dirty="0"/>
          </a:p>
        </p:txBody>
      </p:sp>
      <p:pic>
        <p:nvPicPr>
          <p:cNvPr id="10242" name="Picture 1" descr="image001">
            <a:extLst>
              <a:ext uri="{FF2B5EF4-FFF2-40B4-BE49-F238E27FC236}">
                <a16:creationId xmlns:a16="http://schemas.microsoft.com/office/drawing/2014/main" id="{2869F725-6D29-472D-9E4C-2E773E769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577" y="1066800"/>
            <a:ext cx="8862611" cy="454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rrow: Right 8">
            <a:extLst>
              <a:ext uri="{FF2B5EF4-FFF2-40B4-BE49-F238E27FC236}">
                <a16:creationId xmlns:a16="http://schemas.microsoft.com/office/drawing/2014/main" id="{57542F95-0B4D-48A3-B8C0-D44A730EFB3E}"/>
              </a:ext>
            </a:extLst>
          </p:cNvPr>
          <p:cNvSpPr/>
          <p:nvPr/>
        </p:nvSpPr>
        <p:spPr>
          <a:xfrm>
            <a:off x="922216" y="2286000"/>
            <a:ext cx="539261"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01A7AC2-EE18-40AE-876F-F34151911D7E}"/>
              </a:ext>
            </a:extLst>
          </p:cNvPr>
          <p:cNvSpPr>
            <a:spLocks noGrp="1"/>
          </p:cNvSpPr>
          <p:nvPr>
            <p:ph type="title"/>
          </p:nvPr>
        </p:nvSpPr>
        <p:spPr>
          <a:xfrm>
            <a:off x="1600200" y="366071"/>
            <a:ext cx="8229600"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How does CART Work? </a:t>
            </a:r>
          </a:p>
        </p:txBody>
      </p:sp>
      <p:cxnSp>
        <p:nvCxnSpPr>
          <p:cNvPr id="11" name="Straight Connector 10">
            <a:extLst>
              <a:ext uri="{FF2B5EF4-FFF2-40B4-BE49-F238E27FC236}">
                <a16:creationId xmlns:a16="http://schemas.microsoft.com/office/drawing/2014/main" id="{26CFBA0A-A5F0-4FF6-BECC-661ADDD92149}"/>
              </a:ext>
            </a:extLst>
          </p:cNvPr>
          <p:cNvCxnSpPr>
            <a:cxnSpLocks/>
          </p:cNvCxnSpPr>
          <p:nvPr/>
        </p:nvCxnSpPr>
        <p:spPr>
          <a:xfrm>
            <a:off x="1524000" y="1066800"/>
            <a:ext cx="9144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2" name="Picture 1">
            <a:extLst>
              <a:ext uri="{FF2B5EF4-FFF2-40B4-BE49-F238E27FC236}">
                <a16:creationId xmlns:a16="http://schemas.microsoft.com/office/drawing/2014/main" id="{CB8670C7-0DBC-43CA-945F-BCFD052DFC38}"/>
              </a:ext>
            </a:extLst>
          </p:cNvPr>
          <p:cNvPicPr>
            <a:picLocks noChangeAspect="1"/>
          </p:cNvPicPr>
          <p:nvPr/>
        </p:nvPicPr>
        <p:blipFill rotWithShape="1">
          <a:blip r:embed="rId4"/>
          <a:srcRect t="13183" b="23167"/>
          <a:stretch/>
        </p:blipFill>
        <p:spPr>
          <a:xfrm>
            <a:off x="4191001" y="5524501"/>
            <a:ext cx="5026275" cy="1333500"/>
          </a:xfrm>
          <a:prstGeom prst="rect">
            <a:avLst/>
          </a:prstGeom>
        </p:spPr>
      </p:pic>
      <p:sp>
        <p:nvSpPr>
          <p:cNvPr id="6" name="Arrow: Down 5">
            <a:extLst>
              <a:ext uri="{FF2B5EF4-FFF2-40B4-BE49-F238E27FC236}">
                <a16:creationId xmlns:a16="http://schemas.microsoft.com/office/drawing/2014/main" id="{6A0920BE-9D68-4066-9DC4-E64FBC68D356}"/>
              </a:ext>
            </a:extLst>
          </p:cNvPr>
          <p:cNvSpPr/>
          <p:nvPr/>
        </p:nvSpPr>
        <p:spPr>
          <a:xfrm>
            <a:off x="5029200" y="5311789"/>
            <a:ext cx="228600" cy="304800"/>
          </a:xfrm>
          <a:prstGeom prst="downArrow">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946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A82FF5F-2A88-408A-9F4B-AB8E96B35553}"/>
              </a:ext>
            </a:extLst>
          </p:cNvPr>
          <p:cNvSpPr/>
          <p:nvPr/>
        </p:nvSpPr>
        <p:spPr>
          <a:xfrm>
            <a:off x="8467767" y="1937115"/>
            <a:ext cx="1752600" cy="65368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17E218F-47F1-45B9-BAC1-C67355BF4E78}"/>
              </a:ext>
            </a:extLst>
          </p:cNvPr>
          <p:cNvSpPr/>
          <p:nvPr/>
        </p:nvSpPr>
        <p:spPr>
          <a:xfrm>
            <a:off x="8001000" y="5562600"/>
            <a:ext cx="2514600" cy="7819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6C1519C-9549-42DC-AED7-2B82B099A895}"/>
              </a:ext>
            </a:extLst>
          </p:cNvPr>
          <p:cNvSpPr txBox="1"/>
          <p:nvPr/>
        </p:nvSpPr>
        <p:spPr>
          <a:xfrm>
            <a:off x="3238192" y="3632231"/>
            <a:ext cx="893347" cy="646331"/>
          </a:xfrm>
          <a:prstGeom prst="rect">
            <a:avLst/>
          </a:prstGeom>
          <a:solidFill>
            <a:schemeClr val="accent2">
              <a:lumMod val="50000"/>
            </a:schemeClr>
          </a:solidFill>
          <a:ln>
            <a:solidFill>
              <a:schemeClr val="tx1"/>
            </a:solidFill>
          </a:ln>
        </p:spPr>
        <p:txBody>
          <a:bodyPr wrap="square" rtlCol="0">
            <a:spAutoFit/>
          </a:bodyPr>
          <a:lstStyle/>
          <a:p>
            <a:r>
              <a:rPr lang="en-US" sz="900" dirty="0">
                <a:solidFill>
                  <a:schemeClr val="bg1">
                    <a:lumMod val="95000"/>
                  </a:schemeClr>
                </a:solidFill>
              </a:rPr>
              <a:t>Planner Creates Schedule</a:t>
            </a:r>
          </a:p>
          <a:p>
            <a:pPr marL="128585" indent="-128585">
              <a:buFont typeface="Arial" panose="020B0604020202020204" pitchFamily="34" charset="0"/>
              <a:buChar char="•"/>
            </a:pPr>
            <a:r>
              <a:rPr lang="en-US" sz="900" dirty="0">
                <a:solidFill>
                  <a:schemeClr val="bg1">
                    <a:lumMod val="95000"/>
                  </a:schemeClr>
                </a:solidFill>
              </a:rPr>
              <a:t>Pick PLUs</a:t>
            </a:r>
          </a:p>
        </p:txBody>
      </p:sp>
      <p:sp>
        <p:nvSpPr>
          <p:cNvPr id="7" name="TextBox 6">
            <a:extLst>
              <a:ext uri="{FF2B5EF4-FFF2-40B4-BE49-F238E27FC236}">
                <a16:creationId xmlns:a16="http://schemas.microsoft.com/office/drawing/2014/main" id="{20259FD8-81A8-4519-838B-E36A35710D63}"/>
              </a:ext>
            </a:extLst>
          </p:cNvPr>
          <p:cNvSpPr txBox="1"/>
          <p:nvPr/>
        </p:nvSpPr>
        <p:spPr>
          <a:xfrm>
            <a:off x="2166568" y="3632067"/>
            <a:ext cx="893347" cy="646331"/>
          </a:xfrm>
          <a:prstGeom prst="rect">
            <a:avLst/>
          </a:prstGeom>
          <a:solidFill>
            <a:schemeClr val="bg2"/>
          </a:solidFill>
          <a:ln>
            <a:solidFill>
              <a:schemeClr val="tx1"/>
            </a:solidFill>
            <a:prstDash val="dash"/>
          </a:ln>
        </p:spPr>
        <p:txBody>
          <a:bodyPr wrap="square" rtlCol="0">
            <a:spAutoFit/>
          </a:bodyPr>
          <a:lstStyle/>
          <a:p>
            <a:r>
              <a:rPr lang="en-US" sz="900" dirty="0"/>
              <a:t>Planner Pre-Screens as determined by State</a:t>
            </a:r>
          </a:p>
        </p:txBody>
      </p:sp>
      <p:sp>
        <p:nvSpPr>
          <p:cNvPr id="8" name="TextBox 7">
            <a:extLst>
              <a:ext uri="{FF2B5EF4-FFF2-40B4-BE49-F238E27FC236}">
                <a16:creationId xmlns:a16="http://schemas.microsoft.com/office/drawing/2014/main" id="{E45A50A9-0763-4627-AFA9-F7D803437F36}"/>
              </a:ext>
            </a:extLst>
          </p:cNvPr>
          <p:cNvSpPr txBox="1"/>
          <p:nvPr/>
        </p:nvSpPr>
        <p:spPr>
          <a:xfrm>
            <a:off x="4293423" y="3561553"/>
            <a:ext cx="1344531" cy="2031325"/>
          </a:xfrm>
          <a:prstGeom prst="rect">
            <a:avLst/>
          </a:prstGeom>
          <a:solidFill>
            <a:schemeClr val="accent1">
              <a:lumMod val="40000"/>
              <a:lumOff val="60000"/>
            </a:schemeClr>
          </a:solidFill>
          <a:ln>
            <a:solidFill>
              <a:schemeClr val="tx1"/>
            </a:solidFill>
          </a:ln>
        </p:spPr>
        <p:txBody>
          <a:bodyPr wrap="square" rtlCol="0">
            <a:spAutoFit/>
          </a:bodyPr>
          <a:lstStyle/>
          <a:p>
            <a:r>
              <a:rPr lang="en-US" sz="900" dirty="0"/>
              <a:t>Planner Creates Assessment </a:t>
            </a:r>
          </a:p>
          <a:p>
            <a:pPr marL="128585" indent="-128585">
              <a:buFont typeface="Arial" panose="020B0604020202020204" pitchFamily="34" charset="0"/>
              <a:buChar char="•"/>
            </a:pPr>
            <a:r>
              <a:rPr lang="en-US" sz="900" dirty="0"/>
              <a:t>Select RC</a:t>
            </a:r>
          </a:p>
          <a:p>
            <a:pPr marL="128585" indent="-128585">
              <a:buFont typeface="Arial" panose="020B0604020202020204" pitchFamily="34" charset="0"/>
              <a:buChar char="•"/>
            </a:pPr>
            <a:r>
              <a:rPr lang="en-US" sz="900" dirty="0"/>
              <a:t>Assess Existing Condition including Existing Practices</a:t>
            </a:r>
          </a:p>
          <a:p>
            <a:pPr marL="128585" indent="-128585">
              <a:buFont typeface="Arial" panose="020B0604020202020204" pitchFamily="34" charset="0"/>
              <a:buChar char="•"/>
            </a:pPr>
            <a:r>
              <a:rPr lang="en-US" sz="900" dirty="0"/>
              <a:t>Select New Practice</a:t>
            </a:r>
          </a:p>
          <a:p>
            <a:pPr marL="128585" indent="-128585">
              <a:buFont typeface="Arial" panose="020B0604020202020204" pitchFamily="34" charset="0"/>
              <a:buChar char="•"/>
            </a:pPr>
            <a:r>
              <a:rPr lang="en-US" sz="900" dirty="0"/>
              <a:t>Planner Override</a:t>
            </a:r>
          </a:p>
          <a:p>
            <a:pPr marL="128585" indent="-128585">
              <a:buFont typeface="Arial" panose="020B0604020202020204" pitchFamily="34" charset="0"/>
              <a:buChar char="•"/>
            </a:pPr>
            <a:r>
              <a:rPr lang="en-US" sz="900" dirty="0"/>
              <a:t>Collect Special Concerns Info</a:t>
            </a:r>
          </a:p>
          <a:p>
            <a:pPr marL="128585" indent="-128585">
              <a:buFont typeface="Arial" panose="020B0604020202020204" pitchFamily="34" charset="0"/>
              <a:buChar char="•"/>
            </a:pPr>
            <a:r>
              <a:rPr lang="en-US" sz="900" dirty="0"/>
              <a:t>Complete Assessment</a:t>
            </a:r>
          </a:p>
          <a:p>
            <a:pPr marL="128585" indent="-128585">
              <a:buFont typeface="Arial" panose="020B0604020202020204" pitchFamily="34" charset="0"/>
              <a:buChar char="•"/>
            </a:pPr>
            <a:r>
              <a:rPr lang="en-US" sz="900" dirty="0"/>
              <a:t>Client Decision</a:t>
            </a:r>
          </a:p>
          <a:p>
            <a:pPr marL="128585" indent="-128585">
              <a:buFont typeface="Arial" panose="020B0604020202020204" pitchFamily="34" charset="0"/>
              <a:buChar char="•"/>
            </a:pPr>
            <a:endParaRPr lang="en-US" sz="900" dirty="0"/>
          </a:p>
        </p:txBody>
      </p:sp>
      <p:sp>
        <p:nvSpPr>
          <p:cNvPr id="9" name="TextBox 8">
            <a:extLst>
              <a:ext uri="{FF2B5EF4-FFF2-40B4-BE49-F238E27FC236}">
                <a16:creationId xmlns:a16="http://schemas.microsoft.com/office/drawing/2014/main" id="{7FA29512-7A5B-4564-885D-31B62B8D4295}"/>
              </a:ext>
            </a:extLst>
          </p:cNvPr>
          <p:cNvSpPr txBox="1"/>
          <p:nvPr/>
        </p:nvSpPr>
        <p:spPr>
          <a:xfrm>
            <a:off x="9325123" y="6049143"/>
            <a:ext cx="362124" cy="230832"/>
          </a:xfrm>
          <a:prstGeom prst="rect">
            <a:avLst/>
          </a:prstGeom>
          <a:solidFill>
            <a:schemeClr val="accent2">
              <a:lumMod val="50000"/>
            </a:schemeClr>
          </a:solidFill>
          <a:ln>
            <a:solidFill>
              <a:schemeClr val="tx1"/>
            </a:solidFill>
          </a:ln>
        </p:spPr>
        <p:txBody>
          <a:bodyPr wrap="square" rtlCol="0">
            <a:spAutoFit/>
          </a:bodyPr>
          <a:lstStyle/>
          <a:p>
            <a:r>
              <a:rPr lang="en-US" sz="900" dirty="0">
                <a:solidFill>
                  <a:schemeClr val="bg1">
                    <a:lumMod val="95000"/>
                  </a:schemeClr>
                </a:solidFill>
              </a:rPr>
              <a:t>CD</a:t>
            </a:r>
          </a:p>
        </p:txBody>
      </p:sp>
      <p:sp>
        <p:nvSpPr>
          <p:cNvPr id="10" name="TextBox 9">
            <a:extLst>
              <a:ext uri="{FF2B5EF4-FFF2-40B4-BE49-F238E27FC236}">
                <a16:creationId xmlns:a16="http://schemas.microsoft.com/office/drawing/2014/main" id="{F7DFB695-9301-4493-8CAF-4FEB539ABF16}"/>
              </a:ext>
            </a:extLst>
          </p:cNvPr>
          <p:cNvSpPr txBox="1"/>
          <p:nvPr/>
        </p:nvSpPr>
        <p:spPr>
          <a:xfrm>
            <a:off x="9182937" y="2286351"/>
            <a:ext cx="506043" cy="230832"/>
          </a:xfrm>
          <a:prstGeom prst="rect">
            <a:avLst/>
          </a:prstGeom>
          <a:solidFill>
            <a:schemeClr val="accent1">
              <a:lumMod val="40000"/>
              <a:lumOff val="60000"/>
            </a:schemeClr>
          </a:solidFill>
          <a:ln>
            <a:solidFill>
              <a:schemeClr val="tx1"/>
            </a:solidFill>
          </a:ln>
        </p:spPr>
        <p:txBody>
          <a:bodyPr wrap="square" rtlCol="0">
            <a:spAutoFit/>
          </a:bodyPr>
          <a:lstStyle/>
          <a:p>
            <a:r>
              <a:rPr lang="en-US" sz="900" dirty="0"/>
              <a:t>CART</a:t>
            </a:r>
          </a:p>
        </p:txBody>
      </p:sp>
      <p:sp>
        <p:nvSpPr>
          <p:cNvPr id="11" name="TextBox 10">
            <a:extLst>
              <a:ext uri="{FF2B5EF4-FFF2-40B4-BE49-F238E27FC236}">
                <a16:creationId xmlns:a16="http://schemas.microsoft.com/office/drawing/2014/main" id="{3B3342F1-CE17-4759-ABAD-841A4D085EE6}"/>
              </a:ext>
            </a:extLst>
          </p:cNvPr>
          <p:cNvSpPr txBox="1"/>
          <p:nvPr/>
        </p:nvSpPr>
        <p:spPr>
          <a:xfrm>
            <a:off x="5795798" y="3561549"/>
            <a:ext cx="1386641" cy="1338828"/>
          </a:xfrm>
          <a:prstGeom prst="rect">
            <a:avLst/>
          </a:prstGeom>
          <a:solidFill>
            <a:schemeClr val="accent1">
              <a:lumMod val="40000"/>
              <a:lumOff val="60000"/>
            </a:schemeClr>
          </a:solidFill>
          <a:ln>
            <a:solidFill>
              <a:schemeClr val="tx1"/>
            </a:solidFill>
          </a:ln>
        </p:spPr>
        <p:txBody>
          <a:bodyPr wrap="square" rtlCol="0">
            <a:spAutoFit/>
          </a:bodyPr>
          <a:lstStyle/>
          <a:p>
            <a:r>
              <a:rPr lang="en-US" sz="900" dirty="0"/>
              <a:t>Planner Ranks Assessment Practices</a:t>
            </a:r>
          </a:p>
          <a:p>
            <a:pPr marL="128585" indent="-128585">
              <a:buFont typeface="Arial" panose="020B0604020202020204" pitchFamily="34" charset="0"/>
              <a:buChar char="•"/>
            </a:pPr>
            <a:r>
              <a:rPr lang="en-US" sz="900" dirty="0"/>
              <a:t>Identify applicable Ranking Pools</a:t>
            </a:r>
          </a:p>
          <a:p>
            <a:pPr marL="128585" indent="-128585">
              <a:buFont typeface="Arial" panose="020B0604020202020204" pitchFamily="34" charset="0"/>
              <a:buChar char="•"/>
            </a:pPr>
            <a:r>
              <a:rPr lang="en-US" sz="900" dirty="0"/>
              <a:t>Score Priority Questions</a:t>
            </a:r>
          </a:p>
          <a:p>
            <a:pPr marL="128585" indent="-128585">
              <a:buFont typeface="Arial" panose="020B0604020202020204" pitchFamily="34" charset="0"/>
              <a:buChar char="•"/>
            </a:pPr>
            <a:r>
              <a:rPr lang="en-US" sz="900" dirty="0"/>
              <a:t>Finalize Score</a:t>
            </a:r>
          </a:p>
          <a:p>
            <a:pPr marL="128585" indent="-128585">
              <a:buFont typeface="Arial" panose="020B0604020202020204" pitchFamily="34" charset="0"/>
              <a:buChar char="•"/>
            </a:pPr>
            <a:r>
              <a:rPr lang="en-US" sz="900" dirty="0"/>
              <a:t>Estimate Cost by Ranking Pool</a:t>
            </a:r>
          </a:p>
        </p:txBody>
      </p:sp>
      <p:sp>
        <p:nvSpPr>
          <p:cNvPr id="12" name="TextBox 11">
            <a:extLst>
              <a:ext uri="{FF2B5EF4-FFF2-40B4-BE49-F238E27FC236}">
                <a16:creationId xmlns:a16="http://schemas.microsoft.com/office/drawing/2014/main" id="{F7DEE756-BC1A-42C4-A54D-735E1DC05858}"/>
              </a:ext>
            </a:extLst>
          </p:cNvPr>
          <p:cNvSpPr txBox="1"/>
          <p:nvPr/>
        </p:nvSpPr>
        <p:spPr>
          <a:xfrm>
            <a:off x="7352405" y="3645773"/>
            <a:ext cx="1003569" cy="784830"/>
          </a:xfrm>
          <a:prstGeom prst="rect">
            <a:avLst/>
          </a:prstGeom>
          <a:solidFill>
            <a:schemeClr val="accent4">
              <a:lumMod val="50000"/>
            </a:schemeClr>
          </a:solidFill>
          <a:ln>
            <a:solidFill>
              <a:schemeClr val="tx1"/>
            </a:solidFill>
          </a:ln>
        </p:spPr>
        <p:txBody>
          <a:bodyPr wrap="square" rtlCol="0">
            <a:spAutoFit/>
          </a:bodyPr>
          <a:lstStyle/>
          <a:p>
            <a:r>
              <a:rPr lang="en-US" sz="900" dirty="0">
                <a:solidFill>
                  <a:schemeClr val="bg1"/>
                </a:solidFill>
              </a:rPr>
              <a:t>Program Manager selects and approves applications</a:t>
            </a:r>
          </a:p>
        </p:txBody>
      </p:sp>
      <p:sp>
        <p:nvSpPr>
          <p:cNvPr id="13" name="TextBox 12">
            <a:extLst>
              <a:ext uri="{FF2B5EF4-FFF2-40B4-BE49-F238E27FC236}">
                <a16:creationId xmlns:a16="http://schemas.microsoft.com/office/drawing/2014/main" id="{3B044CC6-57B5-4E70-8DAB-76D85CFA4851}"/>
              </a:ext>
            </a:extLst>
          </p:cNvPr>
          <p:cNvSpPr txBox="1"/>
          <p:nvPr/>
        </p:nvSpPr>
        <p:spPr>
          <a:xfrm>
            <a:off x="8509777" y="3561551"/>
            <a:ext cx="893347" cy="1061829"/>
          </a:xfrm>
          <a:prstGeom prst="rect">
            <a:avLst/>
          </a:prstGeom>
          <a:solidFill>
            <a:schemeClr val="accent2">
              <a:lumMod val="50000"/>
            </a:schemeClr>
          </a:solidFill>
          <a:ln>
            <a:solidFill>
              <a:schemeClr val="tx1"/>
            </a:solidFill>
          </a:ln>
        </p:spPr>
        <p:txBody>
          <a:bodyPr wrap="square" rtlCol="0">
            <a:spAutoFit/>
          </a:bodyPr>
          <a:lstStyle/>
          <a:p>
            <a:r>
              <a:rPr lang="en-US" sz="900" dirty="0">
                <a:solidFill>
                  <a:schemeClr val="bg1">
                    <a:lumMod val="95000"/>
                  </a:schemeClr>
                </a:solidFill>
              </a:rPr>
              <a:t>Planner Completes Plan</a:t>
            </a:r>
          </a:p>
          <a:p>
            <a:pPr marL="128585" indent="-128585">
              <a:buFont typeface="Arial" panose="020B0604020202020204" pitchFamily="34" charset="0"/>
              <a:buChar char="•"/>
            </a:pPr>
            <a:r>
              <a:rPr lang="en-US" sz="900" dirty="0">
                <a:solidFill>
                  <a:schemeClr val="bg1">
                    <a:lumMod val="95000"/>
                  </a:schemeClr>
                </a:solidFill>
              </a:rPr>
              <a:t>Digitizes Practices </a:t>
            </a:r>
          </a:p>
          <a:p>
            <a:pPr marL="128585" indent="-128585">
              <a:buFont typeface="Arial" panose="020B0604020202020204" pitchFamily="34" charset="0"/>
              <a:buChar char="•"/>
            </a:pPr>
            <a:r>
              <a:rPr lang="en-US" sz="900" dirty="0">
                <a:solidFill>
                  <a:schemeClr val="bg1">
                    <a:lumMod val="95000"/>
                  </a:schemeClr>
                </a:solidFill>
              </a:rPr>
              <a:t>Contract Wizard</a:t>
            </a:r>
          </a:p>
        </p:txBody>
      </p:sp>
      <p:sp>
        <p:nvSpPr>
          <p:cNvPr id="14" name="TextBox 13">
            <a:extLst>
              <a:ext uri="{FF2B5EF4-FFF2-40B4-BE49-F238E27FC236}">
                <a16:creationId xmlns:a16="http://schemas.microsoft.com/office/drawing/2014/main" id="{910BA8B4-7E3B-483B-B827-74399B0FABBE}"/>
              </a:ext>
            </a:extLst>
          </p:cNvPr>
          <p:cNvSpPr txBox="1"/>
          <p:nvPr/>
        </p:nvSpPr>
        <p:spPr>
          <a:xfrm>
            <a:off x="9565009" y="3660555"/>
            <a:ext cx="702273" cy="507831"/>
          </a:xfrm>
          <a:prstGeom prst="rect">
            <a:avLst/>
          </a:prstGeom>
          <a:solidFill>
            <a:srgbClr val="7030A0"/>
          </a:solidFill>
          <a:ln>
            <a:solidFill>
              <a:schemeClr val="tx1"/>
            </a:solidFill>
          </a:ln>
        </p:spPr>
        <p:txBody>
          <a:bodyPr wrap="square" rtlCol="0">
            <a:spAutoFit/>
          </a:bodyPr>
          <a:lstStyle/>
          <a:p>
            <a:r>
              <a:rPr lang="en-US" sz="900" dirty="0">
                <a:solidFill>
                  <a:schemeClr val="bg1">
                    <a:lumMod val="95000"/>
                  </a:schemeClr>
                </a:solidFill>
              </a:rPr>
              <a:t>Planner Finalizes</a:t>
            </a:r>
          </a:p>
          <a:p>
            <a:r>
              <a:rPr lang="en-US" sz="900" dirty="0">
                <a:solidFill>
                  <a:schemeClr val="bg1">
                    <a:lumMod val="95000"/>
                  </a:schemeClr>
                </a:solidFill>
              </a:rPr>
              <a:t>Contract</a:t>
            </a:r>
          </a:p>
        </p:txBody>
      </p:sp>
      <p:sp>
        <p:nvSpPr>
          <p:cNvPr id="15" name="TextBox 14">
            <a:extLst>
              <a:ext uri="{FF2B5EF4-FFF2-40B4-BE49-F238E27FC236}">
                <a16:creationId xmlns:a16="http://schemas.microsoft.com/office/drawing/2014/main" id="{51DCB7EE-E5BA-443B-9EE0-9150A9DB9022}"/>
              </a:ext>
            </a:extLst>
          </p:cNvPr>
          <p:cNvSpPr txBox="1"/>
          <p:nvPr/>
        </p:nvSpPr>
        <p:spPr>
          <a:xfrm>
            <a:off x="9746477" y="6051727"/>
            <a:ext cx="692923" cy="230832"/>
          </a:xfrm>
          <a:prstGeom prst="rect">
            <a:avLst/>
          </a:prstGeom>
          <a:solidFill>
            <a:srgbClr val="7030A0"/>
          </a:solidFill>
          <a:ln>
            <a:solidFill>
              <a:schemeClr val="tx1"/>
            </a:solidFill>
          </a:ln>
        </p:spPr>
        <p:txBody>
          <a:bodyPr wrap="square" rtlCol="0">
            <a:spAutoFit/>
          </a:bodyPr>
          <a:lstStyle/>
          <a:p>
            <a:r>
              <a:rPr lang="en-US" sz="900" dirty="0">
                <a:solidFill>
                  <a:schemeClr val="bg1">
                    <a:lumMod val="95000"/>
                  </a:schemeClr>
                </a:solidFill>
              </a:rPr>
              <a:t>Protracts</a:t>
            </a:r>
          </a:p>
        </p:txBody>
      </p:sp>
      <p:sp>
        <p:nvSpPr>
          <p:cNvPr id="16" name="TextBox 15">
            <a:extLst>
              <a:ext uri="{FF2B5EF4-FFF2-40B4-BE49-F238E27FC236}">
                <a16:creationId xmlns:a16="http://schemas.microsoft.com/office/drawing/2014/main" id="{6223BA33-7589-4A9F-B107-38B060EFEDF1}"/>
              </a:ext>
            </a:extLst>
          </p:cNvPr>
          <p:cNvSpPr txBox="1"/>
          <p:nvPr/>
        </p:nvSpPr>
        <p:spPr>
          <a:xfrm>
            <a:off x="2185855" y="6028799"/>
            <a:ext cx="4884645" cy="230832"/>
          </a:xfrm>
          <a:prstGeom prst="rect">
            <a:avLst/>
          </a:prstGeom>
          <a:solidFill>
            <a:srgbClr val="7030A0"/>
          </a:solidFill>
          <a:ln>
            <a:solidFill>
              <a:schemeClr val="tx1"/>
            </a:solidFill>
          </a:ln>
        </p:spPr>
        <p:txBody>
          <a:bodyPr wrap="square" rtlCol="0">
            <a:spAutoFit/>
          </a:bodyPr>
          <a:lstStyle/>
          <a:p>
            <a:r>
              <a:rPr lang="en-US" sz="900" dirty="0">
                <a:solidFill>
                  <a:schemeClr val="bg1">
                    <a:lumMod val="95000"/>
                  </a:schemeClr>
                </a:solidFill>
              </a:rPr>
              <a:t>May Start Application, including eligibility, but must be completed by end of Ranking Process</a:t>
            </a:r>
          </a:p>
        </p:txBody>
      </p:sp>
      <p:sp>
        <p:nvSpPr>
          <p:cNvPr id="17" name="TextBox 16">
            <a:extLst>
              <a:ext uri="{FF2B5EF4-FFF2-40B4-BE49-F238E27FC236}">
                <a16:creationId xmlns:a16="http://schemas.microsoft.com/office/drawing/2014/main" id="{FDCCA083-9C0E-4CA5-898C-5128E382F4BD}"/>
              </a:ext>
            </a:extLst>
          </p:cNvPr>
          <p:cNvSpPr txBox="1"/>
          <p:nvPr/>
        </p:nvSpPr>
        <p:spPr>
          <a:xfrm>
            <a:off x="2182961" y="5713237"/>
            <a:ext cx="3454993" cy="230832"/>
          </a:xfrm>
          <a:prstGeom prst="rect">
            <a:avLst/>
          </a:prstGeom>
          <a:solidFill>
            <a:schemeClr val="bg2"/>
          </a:solidFill>
          <a:ln>
            <a:solidFill>
              <a:schemeClr val="tx1"/>
            </a:solidFill>
          </a:ln>
        </p:spPr>
        <p:txBody>
          <a:bodyPr wrap="square" rtlCol="0">
            <a:spAutoFit/>
          </a:bodyPr>
          <a:lstStyle/>
          <a:p>
            <a:r>
              <a:rPr lang="en-US" sz="900" dirty="0"/>
              <a:t>Client Info and/or Field Visits conducted as appropriate</a:t>
            </a:r>
          </a:p>
        </p:txBody>
      </p:sp>
      <p:cxnSp>
        <p:nvCxnSpPr>
          <p:cNvPr id="19" name="Straight Arrow Connector 18">
            <a:extLst>
              <a:ext uri="{FF2B5EF4-FFF2-40B4-BE49-F238E27FC236}">
                <a16:creationId xmlns:a16="http://schemas.microsoft.com/office/drawing/2014/main" id="{4C4B6FC4-9766-4282-A4AB-F48CC54D0C4D}"/>
              </a:ext>
            </a:extLst>
          </p:cNvPr>
          <p:cNvCxnSpPr>
            <a:stCxn id="7" idx="3"/>
            <a:endCxn id="6" idx="1"/>
          </p:cNvCxnSpPr>
          <p:nvPr/>
        </p:nvCxnSpPr>
        <p:spPr>
          <a:xfrm>
            <a:off x="3059915" y="3955233"/>
            <a:ext cx="178277" cy="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F62F04C-F3D3-417C-BFB9-DDFCC4835B77}"/>
              </a:ext>
            </a:extLst>
          </p:cNvPr>
          <p:cNvCxnSpPr/>
          <p:nvPr/>
        </p:nvCxnSpPr>
        <p:spPr>
          <a:xfrm>
            <a:off x="4127496" y="3889579"/>
            <a:ext cx="161885" cy="1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DB8EC5B-4E93-495C-9444-BD2C7715DEFF}"/>
              </a:ext>
            </a:extLst>
          </p:cNvPr>
          <p:cNvCxnSpPr/>
          <p:nvPr/>
        </p:nvCxnSpPr>
        <p:spPr>
          <a:xfrm>
            <a:off x="5641995" y="3888149"/>
            <a:ext cx="161885" cy="1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4DDACC8-7ACA-4578-87BB-7D61086EEEAA}"/>
              </a:ext>
            </a:extLst>
          </p:cNvPr>
          <p:cNvCxnSpPr/>
          <p:nvPr/>
        </p:nvCxnSpPr>
        <p:spPr>
          <a:xfrm>
            <a:off x="7174356" y="3890675"/>
            <a:ext cx="161885" cy="1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E859B77-F8E3-41DE-8F19-42C7BED9F920}"/>
              </a:ext>
            </a:extLst>
          </p:cNvPr>
          <p:cNvCxnSpPr/>
          <p:nvPr/>
        </p:nvCxnSpPr>
        <p:spPr>
          <a:xfrm>
            <a:off x="8363268" y="3888147"/>
            <a:ext cx="161885" cy="1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B64B2B7-4C79-4A62-9A53-C81E20CCAFFC}"/>
              </a:ext>
            </a:extLst>
          </p:cNvPr>
          <p:cNvCxnSpPr/>
          <p:nvPr/>
        </p:nvCxnSpPr>
        <p:spPr>
          <a:xfrm>
            <a:off x="9389310" y="3890674"/>
            <a:ext cx="161885" cy="1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C87F062-F3C5-4167-98B9-809AF0A80EE1}"/>
              </a:ext>
            </a:extLst>
          </p:cNvPr>
          <p:cNvSpPr txBox="1"/>
          <p:nvPr/>
        </p:nvSpPr>
        <p:spPr>
          <a:xfrm>
            <a:off x="6286969" y="1883511"/>
            <a:ext cx="1006635" cy="923330"/>
          </a:xfrm>
          <a:prstGeom prst="rect">
            <a:avLst/>
          </a:prstGeom>
          <a:solidFill>
            <a:schemeClr val="accent1">
              <a:lumMod val="40000"/>
              <a:lumOff val="60000"/>
            </a:schemeClr>
          </a:solidFill>
          <a:ln>
            <a:solidFill>
              <a:schemeClr val="tx1"/>
            </a:solidFill>
          </a:ln>
        </p:spPr>
        <p:txBody>
          <a:bodyPr wrap="square" rtlCol="0">
            <a:spAutoFit/>
          </a:bodyPr>
          <a:lstStyle/>
          <a:p>
            <a:r>
              <a:rPr lang="en-US" sz="900" dirty="0"/>
              <a:t>Program Manager Configuration of Ranking Pools</a:t>
            </a:r>
          </a:p>
          <a:p>
            <a:pPr marL="128585" indent="-128585">
              <a:buFont typeface="Arial" panose="020B0604020202020204" pitchFamily="34" charset="0"/>
              <a:buChar char="•"/>
            </a:pPr>
            <a:r>
              <a:rPr lang="en-US" sz="900" dirty="0"/>
              <a:t>Geospatial</a:t>
            </a:r>
          </a:p>
          <a:p>
            <a:pPr marL="128585" indent="-128585">
              <a:buFont typeface="Arial" panose="020B0604020202020204" pitchFamily="34" charset="0"/>
              <a:buChar char="•"/>
            </a:pPr>
            <a:r>
              <a:rPr lang="en-US" sz="900" dirty="0"/>
              <a:t>Questions</a:t>
            </a:r>
          </a:p>
        </p:txBody>
      </p:sp>
      <p:sp>
        <p:nvSpPr>
          <p:cNvPr id="27" name="TextBox 26">
            <a:extLst>
              <a:ext uri="{FF2B5EF4-FFF2-40B4-BE49-F238E27FC236}">
                <a16:creationId xmlns:a16="http://schemas.microsoft.com/office/drawing/2014/main" id="{90005532-181E-425E-941D-01900AB6DDDD}"/>
              </a:ext>
            </a:extLst>
          </p:cNvPr>
          <p:cNvSpPr txBox="1"/>
          <p:nvPr/>
        </p:nvSpPr>
        <p:spPr>
          <a:xfrm>
            <a:off x="4177873" y="1883511"/>
            <a:ext cx="1006635" cy="784830"/>
          </a:xfrm>
          <a:prstGeom prst="rect">
            <a:avLst/>
          </a:prstGeom>
          <a:solidFill>
            <a:schemeClr val="accent1">
              <a:lumMod val="40000"/>
              <a:lumOff val="60000"/>
            </a:schemeClr>
          </a:solidFill>
          <a:ln>
            <a:solidFill>
              <a:schemeClr val="tx1"/>
            </a:solidFill>
          </a:ln>
        </p:spPr>
        <p:txBody>
          <a:bodyPr wrap="square" rtlCol="0">
            <a:spAutoFit/>
          </a:bodyPr>
          <a:lstStyle/>
          <a:p>
            <a:r>
              <a:rPr lang="en-US" sz="900" dirty="0"/>
              <a:t>Assessment Question Configuration</a:t>
            </a:r>
          </a:p>
          <a:p>
            <a:pPr marL="128585" indent="-128585">
              <a:buFont typeface="Arial" panose="020B0604020202020204" pitchFamily="34" charset="0"/>
              <a:buChar char="•"/>
            </a:pPr>
            <a:r>
              <a:rPr lang="en-US" sz="900" dirty="0"/>
              <a:t>Geospatial</a:t>
            </a:r>
          </a:p>
          <a:p>
            <a:pPr marL="128585" indent="-128585">
              <a:buFont typeface="Arial" panose="020B0604020202020204" pitchFamily="34" charset="0"/>
              <a:buChar char="•"/>
            </a:pPr>
            <a:r>
              <a:rPr lang="en-US" sz="900" dirty="0"/>
              <a:t>Questions</a:t>
            </a:r>
          </a:p>
        </p:txBody>
      </p:sp>
      <p:sp>
        <p:nvSpPr>
          <p:cNvPr id="28" name="TextBox 27">
            <a:extLst>
              <a:ext uri="{FF2B5EF4-FFF2-40B4-BE49-F238E27FC236}">
                <a16:creationId xmlns:a16="http://schemas.microsoft.com/office/drawing/2014/main" id="{97D67E17-25CA-47F2-AFA5-63BD6F38B2BA}"/>
              </a:ext>
            </a:extLst>
          </p:cNvPr>
          <p:cNvSpPr txBox="1"/>
          <p:nvPr/>
        </p:nvSpPr>
        <p:spPr>
          <a:xfrm>
            <a:off x="3102681" y="1889383"/>
            <a:ext cx="1006635" cy="646331"/>
          </a:xfrm>
          <a:prstGeom prst="rect">
            <a:avLst/>
          </a:prstGeom>
          <a:solidFill>
            <a:schemeClr val="accent5">
              <a:lumMod val="60000"/>
              <a:lumOff val="40000"/>
            </a:schemeClr>
          </a:solidFill>
          <a:ln>
            <a:solidFill>
              <a:schemeClr val="tx1"/>
            </a:solidFill>
          </a:ln>
        </p:spPr>
        <p:txBody>
          <a:bodyPr wrap="square" rtlCol="0">
            <a:spAutoFit/>
          </a:bodyPr>
          <a:lstStyle/>
          <a:p>
            <a:r>
              <a:rPr lang="en-US" sz="900" dirty="0"/>
              <a:t>Resource Concern, Practices, and Points</a:t>
            </a:r>
          </a:p>
        </p:txBody>
      </p:sp>
      <p:sp>
        <p:nvSpPr>
          <p:cNvPr id="29" name="TextBox 28">
            <a:extLst>
              <a:ext uri="{FF2B5EF4-FFF2-40B4-BE49-F238E27FC236}">
                <a16:creationId xmlns:a16="http://schemas.microsoft.com/office/drawing/2014/main" id="{47981A27-F9F8-4664-9A78-2EAAA55D552B}"/>
              </a:ext>
            </a:extLst>
          </p:cNvPr>
          <p:cNvSpPr txBox="1"/>
          <p:nvPr/>
        </p:nvSpPr>
        <p:spPr>
          <a:xfrm>
            <a:off x="8515702" y="2286000"/>
            <a:ext cx="598212" cy="230832"/>
          </a:xfrm>
          <a:prstGeom prst="rect">
            <a:avLst/>
          </a:prstGeom>
          <a:solidFill>
            <a:schemeClr val="accent5">
              <a:lumMod val="60000"/>
              <a:lumOff val="40000"/>
            </a:schemeClr>
          </a:solidFill>
          <a:ln>
            <a:solidFill>
              <a:schemeClr val="tx1"/>
            </a:solidFill>
          </a:ln>
        </p:spPr>
        <p:txBody>
          <a:bodyPr wrap="square" rtlCol="0">
            <a:spAutoFit/>
          </a:bodyPr>
          <a:lstStyle/>
          <a:p>
            <a:r>
              <a:rPr lang="en-US" sz="900" dirty="0"/>
              <a:t>CPDES</a:t>
            </a:r>
          </a:p>
        </p:txBody>
      </p:sp>
      <p:sp>
        <p:nvSpPr>
          <p:cNvPr id="3" name="Rectangle 2">
            <a:extLst>
              <a:ext uri="{FF2B5EF4-FFF2-40B4-BE49-F238E27FC236}">
                <a16:creationId xmlns:a16="http://schemas.microsoft.com/office/drawing/2014/main" id="{7C5E8DE4-89D8-4835-8C1C-FC7817E09CDC}"/>
              </a:ext>
            </a:extLst>
          </p:cNvPr>
          <p:cNvSpPr/>
          <p:nvPr/>
        </p:nvSpPr>
        <p:spPr>
          <a:xfrm>
            <a:off x="2182961" y="1779081"/>
            <a:ext cx="5293327" cy="109498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TextBox 3">
            <a:extLst>
              <a:ext uri="{FF2B5EF4-FFF2-40B4-BE49-F238E27FC236}">
                <a16:creationId xmlns:a16="http://schemas.microsoft.com/office/drawing/2014/main" id="{2B1A9FF6-9BE6-4BD6-95CE-04F2745B477A}"/>
              </a:ext>
            </a:extLst>
          </p:cNvPr>
          <p:cNvSpPr txBox="1"/>
          <p:nvPr/>
        </p:nvSpPr>
        <p:spPr>
          <a:xfrm>
            <a:off x="2182959" y="1883513"/>
            <a:ext cx="871452" cy="577466"/>
          </a:xfrm>
          <a:prstGeom prst="rect">
            <a:avLst/>
          </a:prstGeom>
          <a:noFill/>
        </p:spPr>
        <p:txBody>
          <a:bodyPr wrap="square" rtlCol="0">
            <a:spAutoFit/>
          </a:bodyPr>
          <a:lstStyle/>
          <a:p>
            <a:r>
              <a:rPr lang="en-US" sz="1051" dirty="0"/>
              <a:t>Configured Prior to Workflow</a:t>
            </a:r>
          </a:p>
        </p:txBody>
      </p:sp>
      <p:sp>
        <p:nvSpPr>
          <p:cNvPr id="30" name="TextBox 29">
            <a:extLst>
              <a:ext uri="{FF2B5EF4-FFF2-40B4-BE49-F238E27FC236}">
                <a16:creationId xmlns:a16="http://schemas.microsoft.com/office/drawing/2014/main" id="{CE82146E-CF95-4FFA-A5D6-CBDB667F1C30}"/>
              </a:ext>
            </a:extLst>
          </p:cNvPr>
          <p:cNvSpPr txBox="1"/>
          <p:nvPr/>
        </p:nvSpPr>
        <p:spPr>
          <a:xfrm>
            <a:off x="9758000" y="2286000"/>
            <a:ext cx="353507" cy="230832"/>
          </a:xfrm>
          <a:prstGeom prst="rect">
            <a:avLst/>
          </a:prstGeom>
          <a:solidFill>
            <a:srgbClr val="FFC000"/>
          </a:solidFill>
          <a:ln>
            <a:solidFill>
              <a:schemeClr val="tx1"/>
            </a:solidFill>
          </a:ln>
        </p:spPr>
        <p:txBody>
          <a:bodyPr wrap="square" rtlCol="0">
            <a:spAutoFit/>
          </a:bodyPr>
          <a:lstStyle/>
          <a:p>
            <a:r>
              <a:rPr lang="en-US" sz="900" dirty="0"/>
              <a:t>FM</a:t>
            </a:r>
          </a:p>
        </p:txBody>
      </p:sp>
      <p:sp>
        <p:nvSpPr>
          <p:cNvPr id="31" name="TextBox 30">
            <a:extLst>
              <a:ext uri="{FF2B5EF4-FFF2-40B4-BE49-F238E27FC236}">
                <a16:creationId xmlns:a16="http://schemas.microsoft.com/office/drawing/2014/main" id="{E9A8CFB3-804C-459A-9306-D0D0CFB32B15}"/>
              </a:ext>
            </a:extLst>
          </p:cNvPr>
          <p:cNvSpPr txBox="1"/>
          <p:nvPr/>
        </p:nvSpPr>
        <p:spPr>
          <a:xfrm>
            <a:off x="5316301" y="1883374"/>
            <a:ext cx="838851" cy="507831"/>
          </a:xfrm>
          <a:prstGeom prst="rect">
            <a:avLst/>
          </a:prstGeom>
          <a:solidFill>
            <a:srgbClr val="FFC000"/>
          </a:solidFill>
          <a:ln>
            <a:solidFill>
              <a:schemeClr val="tx1"/>
            </a:solidFill>
          </a:ln>
        </p:spPr>
        <p:txBody>
          <a:bodyPr wrap="square" rtlCol="0">
            <a:spAutoFit/>
          </a:bodyPr>
          <a:lstStyle/>
          <a:p>
            <a:r>
              <a:rPr lang="en-US" sz="900" dirty="0"/>
              <a:t>Spending Plan and line items</a:t>
            </a:r>
          </a:p>
        </p:txBody>
      </p:sp>
      <p:cxnSp>
        <p:nvCxnSpPr>
          <p:cNvPr id="32" name="Straight Arrow Connector 31">
            <a:extLst>
              <a:ext uri="{FF2B5EF4-FFF2-40B4-BE49-F238E27FC236}">
                <a16:creationId xmlns:a16="http://schemas.microsoft.com/office/drawing/2014/main" id="{AEEFF04C-125A-4DB6-96CC-978457E9EF92}"/>
              </a:ext>
            </a:extLst>
          </p:cNvPr>
          <p:cNvCxnSpPr>
            <a:cxnSpLocks/>
            <a:stCxn id="31" idx="3"/>
          </p:cNvCxnSpPr>
          <p:nvPr/>
        </p:nvCxnSpPr>
        <p:spPr>
          <a:xfrm flipV="1">
            <a:off x="6155152" y="2056502"/>
            <a:ext cx="194618" cy="80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43B7E05-3164-4E04-B89F-B05BEFB62DA5}"/>
              </a:ext>
            </a:extLst>
          </p:cNvPr>
          <p:cNvSpPr txBox="1"/>
          <p:nvPr/>
        </p:nvSpPr>
        <p:spPr>
          <a:xfrm>
            <a:off x="2183809" y="3193484"/>
            <a:ext cx="3454993" cy="230832"/>
          </a:xfrm>
          <a:prstGeom prst="rect">
            <a:avLst/>
          </a:prstGeom>
          <a:solidFill>
            <a:schemeClr val="bg2"/>
          </a:solidFill>
          <a:ln>
            <a:solidFill>
              <a:schemeClr val="tx1"/>
            </a:solidFill>
          </a:ln>
        </p:spPr>
        <p:txBody>
          <a:bodyPr wrap="square" rtlCol="0">
            <a:spAutoFit/>
          </a:bodyPr>
          <a:lstStyle/>
          <a:p>
            <a:r>
              <a:rPr lang="en-US" sz="900" dirty="0"/>
              <a:t>Request For Assistance </a:t>
            </a:r>
          </a:p>
        </p:txBody>
      </p:sp>
      <p:sp>
        <p:nvSpPr>
          <p:cNvPr id="34" name="TextBox 33">
            <a:extLst>
              <a:ext uri="{FF2B5EF4-FFF2-40B4-BE49-F238E27FC236}">
                <a16:creationId xmlns:a16="http://schemas.microsoft.com/office/drawing/2014/main" id="{D14D26BB-13A9-405E-8B8F-01AF776B8F30}"/>
              </a:ext>
            </a:extLst>
          </p:cNvPr>
          <p:cNvSpPr txBox="1"/>
          <p:nvPr/>
        </p:nvSpPr>
        <p:spPr>
          <a:xfrm>
            <a:off x="8102952" y="6054155"/>
            <a:ext cx="506043" cy="230832"/>
          </a:xfrm>
          <a:prstGeom prst="rect">
            <a:avLst/>
          </a:prstGeom>
          <a:solidFill>
            <a:schemeClr val="accent1">
              <a:lumMod val="40000"/>
              <a:lumOff val="60000"/>
            </a:schemeClr>
          </a:solidFill>
          <a:ln>
            <a:solidFill>
              <a:schemeClr val="tx1"/>
            </a:solidFill>
          </a:ln>
        </p:spPr>
        <p:txBody>
          <a:bodyPr wrap="square" rtlCol="0">
            <a:spAutoFit/>
          </a:bodyPr>
          <a:lstStyle/>
          <a:p>
            <a:r>
              <a:rPr lang="en-US" sz="900" dirty="0"/>
              <a:t>CART</a:t>
            </a:r>
          </a:p>
        </p:txBody>
      </p:sp>
      <p:cxnSp>
        <p:nvCxnSpPr>
          <p:cNvPr id="36" name="Straight Connector 35">
            <a:extLst>
              <a:ext uri="{FF2B5EF4-FFF2-40B4-BE49-F238E27FC236}">
                <a16:creationId xmlns:a16="http://schemas.microsoft.com/office/drawing/2014/main" id="{E86CCD38-8FFE-4A27-A0B8-D2267452BAA0}"/>
              </a:ext>
            </a:extLst>
          </p:cNvPr>
          <p:cNvCxnSpPr>
            <a:cxnSpLocks/>
          </p:cNvCxnSpPr>
          <p:nvPr/>
        </p:nvCxnSpPr>
        <p:spPr>
          <a:xfrm>
            <a:off x="1546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5" name="Rectangle 4">
            <a:extLst>
              <a:ext uri="{FF2B5EF4-FFF2-40B4-BE49-F238E27FC236}">
                <a16:creationId xmlns:a16="http://schemas.microsoft.com/office/drawing/2014/main" id="{C1B70A9E-E304-4C07-86A1-DFE48669548D}"/>
              </a:ext>
            </a:extLst>
          </p:cNvPr>
          <p:cNvSpPr/>
          <p:nvPr/>
        </p:nvSpPr>
        <p:spPr>
          <a:xfrm>
            <a:off x="1989957" y="489305"/>
            <a:ext cx="5858644"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CART Workflow</a:t>
            </a:r>
          </a:p>
        </p:txBody>
      </p:sp>
      <p:sp>
        <p:nvSpPr>
          <p:cNvPr id="18" name="Rectangle: Rounded Corners 17">
            <a:extLst>
              <a:ext uri="{FF2B5EF4-FFF2-40B4-BE49-F238E27FC236}">
                <a16:creationId xmlns:a16="http://schemas.microsoft.com/office/drawing/2014/main" id="{2466DB2F-37DC-418A-BF67-0D00A68CA54C}"/>
              </a:ext>
            </a:extLst>
          </p:cNvPr>
          <p:cNvSpPr/>
          <p:nvPr/>
        </p:nvSpPr>
        <p:spPr>
          <a:xfrm>
            <a:off x="4194038" y="3424318"/>
            <a:ext cx="1543695" cy="227955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B3B7121-55D0-43F8-9BF6-6250AE22465C}"/>
              </a:ext>
            </a:extLst>
          </p:cNvPr>
          <p:cNvSpPr txBox="1"/>
          <p:nvPr/>
        </p:nvSpPr>
        <p:spPr>
          <a:xfrm>
            <a:off x="5737732" y="5351391"/>
            <a:ext cx="698037" cy="230832"/>
          </a:xfrm>
          <a:prstGeom prst="rect">
            <a:avLst/>
          </a:prstGeom>
          <a:solidFill>
            <a:srgbClr val="92D050"/>
          </a:solidFill>
          <a:ln>
            <a:solidFill>
              <a:schemeClr val="tx1"/>
            </a:solidFill>
          </a:ln>
        </p:spPr>
        <p:txBody>
          <a:bodyPr wrap="square" rtlCol="0">
            <a:spAutoFit/>
          </a:bodyPr>
          <a:lstStyle/>
          <a:p>
            <a:pPr algn="ctr"/>
            <a:r>
              <a:rPr lang="en-US" sz="900" dirty="0"/>
              <a:t>CPA-52</a:t>
            </a:r>
          </a:p>
        </p:txBody>
      </p:sp>
      <p:sp>
        <p:nvSpPr>
          <p:cNvPr id="39" name="TextBox 38">
            <a:extLst>
              <a:ext uri="{FF2B5EF4-FFF2-40B4-BE49-F238E27FC236}">
                <a16:creationId xmlns:a16="http://schemas.microsoft.com/office/drawing/2014/main" id="{D0117D05-8C8A-4DF9-A4A5-95C89431E013}"/>
              </a:ext>
            </a:extLst>
          </p:cNvPr>
          <p:cNvSpPr txBox="1"/>
          <p:nvPr/>
        </p:nvSpPr>
        <p:spPr>
          <a:xfrm>
            <a:off x="8666724" y="6051727"/>
            <a:ext cx="600808" cy="230832"/>
          </a:xfrm>
          <a:prstGeom prst="rect">
            <a:avLst/>
          </a:prstGeom>
          <a:solidFill>
            <a:srgbClr val="92D050"/>
          </a:solidFill>
          <a:ln>
            <a:solidFill>
              <a:schemeClr val="tx1"/>
            </a:solidFill>
          </a:ln>
        </p:spPr>
        <p:txBody>
          <a:bodyPr wrap="square" rtlCol="0">
            <a:spAutoFit/>
          </a:bodyPr>
          <a:lstStyle/>
          <a:p>
            <a:pPr algn="ctr"/>
            <a:r>
              <a:rPr lang="en-US" sz="900" dirty="0"/>
              <a:t>CPA-52</a:t>
            </a:r>
          </a:p>
        </p:txBody>
      </p:sp>
      <p:sp>
        <p:nvSpPr>
          <p:cNvPr id="40" name="Rectangle: Rounded Corners 39">
            <a:extLst>
              <a:ext uri="{FF2B5EF4-FFF2-40B4-BE49-F238E27FC236}">
                <a16:creationId xmlns:a16="http://schemas.microsoft.com/office/drawing/2014/main" id="{01A6F649-5CF2-4BC3-998B-D09628187C1E}"/>
              </a:ext>
            </a:extLst>
          </p:cNvPr>
          <p:cNvSpPr/>
          <p:nvPr/>
        </p:nvSpPr>
        <p:spPr>
          <a:xfrm rot="5400000">
            <a:off x="3593009" y="1184390"/>
            <a:ext cx="1048199" cy="226034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A327FE33-C5D3-4D78-9C6C-AAA173B80AAD}"/>
              </a:ext>
            </a:extLst>
          </p:cNvPr>
          <p:cNvSpPr/>
          <p:nvPr/>
        </p:nvSpPr>
        <p:spPr>
          <a:xfrm>
            <a:off x="2362201" y="647605"/>
            <a:ext cx="965771" cy="71952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6456BE5-2899-4467-8F2E-432577BE0DB1}"/>
              </a:ext>
            </a:extLst>
          </p:cNvPr>
          <p:cNvSpPr txBox="1"/>
          <p:nvPr/>
        </p:nvSpPr>
        <p:spPr>
          <a:xfrm>
            <a:off x="8100781" y="5621283"/>
            <a:ext cx="733972" cy="369332"/>
          </a:xfrm>
          <a:prstGeom prst="rect">
            <a:avLst/>
          </a:prstGeom>
          <a:noFill/>
        </p:spPr>
        <p:txBody>
          <a:bodyPr wrap="square" rtlCol="0">
            <a:spAutoFit/>
          </a:bodyPr>
          <a:lstStyle/>
          <a:p>
            <a:r>
              <a:rPr lang="en-US" dirty="0"/>
              <a:t>Key</a:t>
            </a:r>
          </a:p>
        </p:txBody>
      </p:sp>
      <p:sp>
        <p:nvSpPr>
          <p:cNvPr id="47" name="TextBox 46">
            <a:extLst>
              <a:ext uri="{FF2B5EF4-FFF2-40B4-BE49-F238E27FC236}">
                <a16:creationId xmlns:a16="http://schemas.microsoft.com/office/drawing/2014/main" id="{C34EB3E5-D3C7-4A5D-93EB-D1AFE9D1AFF8}"/>
              </a:ext>
            </a:extLst>
          </p:cNvPr>
          <p:cNvSpPr txBox="1"/>
          <p:nvPr/>
        </p:nvSpPr>
        <p:spPr>
          <a:xfrm>
            <a:off x="8486229" y="1905001"/>
            <a:ext cx="733972" cy="369332"/>
          </a:xfrm>
          <a:prstGeom prst="rect">
            <a:avLst/>
          </a:prstGeom>
          <a:noFill/>
        </p:spPr>
        <p:txBody>
          <a:bodyPr wrap="square" rtlCol="0">
            <a:spAutoFit/>
          </a:bodyPr>
          <a:lstStyle/>
          <a:p>
            <a:r>
              <a:rPr lang="en-US" dirty="0"/>
              <a:t>Key</a:t>
            </a:r>
          </a:p>
        </p:txBody>
      </p:sp>
    </p:spTree>
    <p:extLst>
      <p:ext uri="{BB962C8B-B14F-4D97-AF65-F5344CB8AC3E}">
        <p14:creationId xmlns:p14="http://schemas.microsoft.com/office/powerpoint/2010/main" val="74554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0" grpId="0" animBg="1"/>
      <p:bldP spid="26" grpId="0" animBg="1"/>
      <p:bldP spid="27" grpId="0" animBg="1"/>
      <p:bldP spid="28" grpId="0" animBg="1"/>
      <p:bldP spid="29" grpId="0" animBg="1"/>
      <p:bldP spid="3" grpId="0" animBg="1"/>
      <p:bldP spid="4" grpId="0"/>
      <p:bldP spid="30" grpId="0" animBg="1"/>
      <p:bldP spid="31" grpId="0" animBg="1"/>
      <p:bldP spid="18" grpId="0" animBg="1"/>
      <p:bldP spid="40" grpId="0" animBg="1"/>
      <p:bldP spid="41" grpId="0" animBg="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E14F4F-84EE-41F3-96E0-D4AE4F6120C2}"/>
              </a:ext>
            </a:extLst>
          </p:cNvPr>
          <p:cNvSpPr>
            <a:spLocks noGrp="1"/>
          </p:cNvSpPr>
          <p:nvPr>
            <p:ph idx="1"/>
          </p:nvPr>
        </p:nvSpPr>
        <p:spPr>
          <a:xfrm>
            <a:off x="1066800" y="1143025"/>
            <a:ext cx="9448799" cy="3962355"/>
          </a:xfrm>
        </p:spPr>
        <p:txBody>
          <a:bodyPr>
            <a:normAutofit fontScale="92500" lnSpcReduction="20000"/>
          </a:bodyPr>
          <a:lstStyle/>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Ranking pools will evaluate client’s applications for 5 main areas</a:t>
            </a:r>
          </a:p>
          <a:p>
            <a:pPr marL="1085823" lvl="1" indent="-342891">
              <a:buFont typeface="Arial" panose="020B0604020202020204" pitchFamily="34" charset="0"/>
              <a:buChar char="•"/>
            </a:pPr>
            <a:r>
              <a:rPr lang="en-US" sz="2400" b="1" dirty="0">
                <a:solidFill>
                  <a:schemeClr val="tx2"/>
                </a:solidFill>
                <a:latin typeface="Calibri" panose="020F0502020204030204" pitchFamily="34" charset="0"/>
                <a:cs typeface="Calibri" panose="020F0502020204030204" pitchFamily="34" charset="0"/>
              </a:rPr>
              <a:t>Plan Assessment</a:t>
            </a:r>
            <a:r>
              <a:rPr lang="en-US" sz="2000" dirty="0">
                <a:solidFill>
                  <a:schemeClr val="tx2"/>
                </a:solidFill>
                <a:latin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cs typeface="Calibri" panose="020F0502020204030204" pitchFamily="34" charset="0"/>
              </a:rPr>
              <a:t>Existing Vulnerability*</a:t>
            </a:r>
          </a:p>
          <a:p>
            <a:pPr marL="1085823" lvl="1" indent="-342891">
              <a:buFont typeface="Arial" panose="020B0604020202020204" pitchFamily="34" charset="0"/>
              <a:buChar char="•"/>
            </a:pPr>
            <a:r>
              <a:rPr lang="en-US" sz="2400" b="1" dirty="0">
                <a:solidFill>
                  <a:schemeClr val="tx2"/>
                </a:solidFill>
                <a:latin typeface="Calibri" panose="020F0502020204030204" pitchFamily="34" charset="0"/>
                <a:cs typeface="Calibri" panose="020F0502020204030204" pitchFamily="34" charset="0"/>
              </a:rPr>
              <a:t>Plan Assessment</a:t>
            </a:r>
            <a:r>
              <a:rPr lang="en-US" sz="2000" dirty="0">
                <a:solidFill>
                  <a:schemeClr val="tx2"/>
                </a:solidFill>
                <a:latin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cs typeface="Calibri" panose="020F0502020204030204" pitchFamily="34" charset="0"/>
              </a:rPr>
              <a:t>Planned Practice Effects*</a:t>
            </a:r>
          </a:p>
          <a:p>
            <a:pPr marL="1085823" lvl="1" indent="-342891">
              <a:buFont typeface="Arial" panose="020B0604020202020204" pitchFamily="34" charset="0"/>
              <a:buChar char="•"/>
            </a:pPr>
            <a:r>
              <a:rPr lang="en-US" sz="2400" b="1" dirty="0">
                <a:solidFill>
                  <a:schemeClr val="tx2"/>
                </a:solidFill>
                <a:latin typeface="Calibri" panose="020F0502020204030204" pitchFamily="34" charset="0"/>
                <a:cs typeface="Calibri" panose="020F0502020204030204" pitchFamily="34" charset="0"/>
              </a:rPr>
              <a:t>Pool Priorities: Resource </a:t>
            </a:r>
            <a:r>
              <a:rPr lang="en-US" sz="2000" dirty="0">
                <a:solidFill>
                  <a:schemeClr val="tx2"/>
                </a:solidFill>
                <a:latin typeface="Calibri" panose="020F0502020204030204" pitchFamily="34" charset="0"/>
                <a:cs typeface="Calibri" panose="020F0502020204030204" pitchFamily="34" charset="0"/>
              </a:rPr>
              <a:t>-</a:t>
            </a:r>
            <a:r>
              <a:rPr lang="en-US" dirty="0"/>
              <a:t> (</a:t>
            </a:r>
            <a:r>
              <a:rPr lang="en-US" sz="1900" dirty="0"/>
              <a:t>ex. Geospatial Based Priority Watershed)</a:t>
            </a:r>
          </a:p>
          <a:p>
            <a:pPr marL="1142989" lvl="2" indent="0">
              <a:buNone/>
            </a:pPr>
            <a:r>
              <a:rPr lang="en-US" sz="1700" dirty="0"/>
              <a:t>	</a:t>
            </a:r>
            <a:r>
              <a:rPr lang="en-US" sz="1900" dirty="0"/>
              <a:t>Question Based (ex. Do the practices in the application affect sage grouse?</a:t>
            </a:r>
          </a:p>
          <a:p>
            <a:pPr marL="1085850" lvl="1" indent="-342900">
              <a:buFont typeface="Wingdings" panose="05000000000000000000" pitchFamily="2" charset="2"/>
              <a:buChar char="§"/>
            </a:pPr>
            <a:r>
              <a:rPr lang="en-US" sz="2400" b="1" dirty="0">
                <a:solidFill>
                  <a:schemeClr val="tx2"/>
                </a:solidFill>
                <a:latin typeface="Calibri" panose="020F0502020204030204" pitchFamily="34" charset="0"/>
                <a:cs typeface="Calibri" panose="020F0502020204030204" pitchFamily="34" charset="0"/>
              </a:rPr>
              <a:t>Pool Priorities: Program</a:t>
            </a:r>
            <a:r>
              <a:rPr lang="en-US" sz="2400" dirty="0">
                <a:latin typeface="Calibri" panose="020F0502020204030204" pitchFamily="34" charset="0"/>
                <a:cs typeface="Calibri" panose="020F0502020204030204" pitchFamily="34" charset="0"/>
              </a:rPr>
              <a:t>-</a:t>
            </a:r>
            <a:r>
              <a:rPr lang="en-US" sz="2400" dirty="0"/>
              <a:t>Geospatial Based (ex. Risk of conversion)</a:t>
            </a:r>
          </a:p>
          <a:p>
            <a:pPr marL="1142989" lvl="2" indent="0">
              <a:buNone/>
            </a:pPr>
            <a:r>
              <a:rPr lang="en-US" sz="2400" dirty="0"/>
              <a:t>	</a:t>
            </a:r>
            <a:r>
              <a:rPr lang="en-US" sz="1900" dirty="0"/>
              <a:t>Question Based (ex. Veteran Farmer</a:t>
            </a:r>
            <a:r>
              <a:rPr lang="en-US" sz="2400" dirty="0"/>
              <a:t>)</a:t>
            </a:r>
          </a:p>
          <a:p>
            <a:pPr marL="342891" indent="-342891">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891" indent="-342891">
              <a:buFont typeface="Arial" panose="020B0604020202020204" pitchFamily="34" charset="0"/>
              <a:buChar char="•"/>
            </a:pPr>
            <a:r>
              <a:rPr lang="en-US" sz="2400" dirty="0">
                <a:latin typeface="Calibri" panose="020F0502020204030204" pitchFamily="34" charset="0"/>
                <a:cs typeface="Calibri" panose="020F0502020204030204" pitchFamily="34" charset="0"/>
              </a:rPr>
              <a:t>Efficiency</a:t>
            </a:r>
          </a:p>
          <a:p>
            <a:r>
              <a:rPr lang="en-US" sz="2400" dirty="0">
                <a:solidFill>
                  <a:srgbClr val="FF0000"/>
                </a:solidFill>
                <a:latin typeface="Calibri" panose="020F0502020204030204" pitchFamily="34" charset="0"/>
                <a:cs typeface="Calibri" panose="020F0502020204030204" pitchFamily="34" charset="0"/>
              </a:rPr>
              <a:t>	*Information captured already in the assessment process</a:t>
            </a:r>
          </a:p>
          <a:p>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A4935CA-6A40-4C65-A6C7-C6CE7EB655FE}"/>
              </a:ext>
            </a:extLst>
          </p:cNvPr>
          <p:cNvSpPr>
            <a:spLocks noGrp="1"/>
          </p:cNvSpPr>
          <p:nvPr>
            <p:ph type="sldNum" sz="quarter" idx="12"/>
          </p:nvPr>
        </p:nvSpPr>
        <p:spPr/>
        <p:txBody>
          <a:bodyPr/>
          <a:lstStyle/>
          <a:p>
            <a:fld id="{4219272A-714B-4394-91B3-C883D28F4F8C}" type="slidenum">
              <a:rPr lang="en-US" smtClean="0"/>
              <a:t>9</a:t>
            </a:fld>
            <a:endParaRPr lang="en-US" dirty="0"/>
          </a:p>
        </p:txBody>
      </p:sp>
      <p:cxnSp>
        <p:nvCxnSpPr>
          <p:cNvPr id="8" name="Straight Connector 7">
            <a:extLst>
              <a:ext uri="{FF2B5EF4-FFF2-40B4-BE49-F238E27FC236}">
                <a16:creationId xmlns:a16="http://schemas.microsoft.com/office/drawing/2014/main" id="{E33C82D0-2E98-44B4-8F04-6F8CC1708846}"/>
              </a:ext>
            </a:extLst>
          </p:cNvPr>
          <p:cNvCxnSpPr>
            <a:cxnSpLocks/>
          </p:cNvCxnSpPr>
          <p:nvPr/>
        </p:nvCxnSpPr>
        <p:spPr>
          <a:xfrm>
            <a:off x="1546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9" name="Title 1">
            <a:extLst>
              <a:ext uri="{FF2B5EF4-FFF2-40B4-BE49-F238E27FC236}">
                <a16:creationId xmlns:a16="http://schemas.microsoft.com/office/drawing/2014/main" id="{25C57431-92DE-4BA1-B578-75557219E973}"/>
              </a:ext>
            </a:extLst>
          </p:cNvPr>
          <p:cNvSpPr>
            <a:spLocks noGrp="1"/>
          </p:cNvSpPr>
          <p:nvPr>
            <p:ph type="title"/>
          </p:nvPr>
        </p:nvSpPr>
        <p:spPr>
          <a:xfrm>
            <a:off x="1676401" y="685803"/>
            <a:ext cx="9013892" cy="609592"/>
          </a:xfrm>
        </p:spPr>
        <p:txBody>
          <a:bodyPr>
            <a:normAutofit fontScale="90000"/>
          </a:bodyPr>
          <a:lstStyle/>
          <a:p>
            <a:r>
              <a:rPr lang="en-US" dirty="0">
                <a:solidFill>
                  <a:schemeClr val="accent2"/>
                </a:solidFill>
                <a:latin typeface="Calibri" panose="020F0502020204030204" pitchFamily="34" charset="0"/>
                <a:cs typeface="Calibri" panose="020F0502020204030204" pitchFamily="34" charset="0"/>
              </a:rPr>
              <a:t>Plan Assessment Ranking Points </a:t>
            </a:r>
          </a:p>
        </p:txBody>
      </p:sp>
      <p:sp>
        <p:nvSpPr>
          <p:cNvPr id="2" name="Rectangle 1">
            <a:extLst>
              <a:ext uri="{FF2B5EF4-FFF2-40B4-BE49-F238E27FC236}">
                <a16:creationId xmlns:a16="http://schemas.microsoft.com/office/drawing/2014/main" id="{15543C6B-D2F1-4826-9613-5D36DD6CEC80}"/>
              </a:ext>
            </a:extLst>
          </p:cNvPr>
          <p:cNvSpPr/>
          <p:nvPr/>
        </p:nvSpPr>
        <p:spPr>
          <a:xfrm>
            <a:off x="1676401" y="4970462"/>
            <a:ext cx="7924800" cy="1631216"/>
          </a:xfrm>
          <a:prstGeom prst="rect">
            <a:avLst/>
          </a:prstGeom>
        </p:spPr>
        <p:txBody>
          <a:bodyPr wrap="square">
            <a:spAutoFit/>
          </a:bodyPr>
          <a:lstStyle/>
          <a:p>
            <a:r>
              <a:rPr lang="en-US" sz="2000" b="1" dirty="0">
                <a:solidFill>
                  <a:schemeClr val="bg1">
                    <a:lumMod val="50000"/>
                  </a:schemeClr>
                </a:solidFill>
              </a:rPr>
              <a:t>NOTE:</a:t>
            </a:r>
          </a:p>
          <a:p>
            <a:pPr marL="342891" indent="-342891">
              <a:buFont typeface="Arial" panose="020B0604020202020204" pitchFamily="34" charset="0"/>
              <a:buChar char="•"/>
            </a:pPr>
            <a:r>
              <a:rPr lang="en-US" sz="2000" b="1" dirty="0">
                <a:solidFill>
                  <a:schemeClr val="bg1">
                    <a:lumMod val="50000"/>
                  </a:schemeClr>
                </a:solidFill>
              </a:rPr>
              <a:t>Only resource concerns which are identified by the ranking pool will garner plan assessment points</a:t>
            </a:r>
          </a:p>
          <a:p>
            <a:pPr marL="342891" indent="-342891">
              <a:buFont typeface="Arial" panose="020B0604020202020204" pitchFamily="34" charset="0"/>
              <a:buChar char="•"/>
            </a:pPr>
            <a:r>
              <a:rPr lang="en-US" sz="2000" b="1" dirty="0">
                <a:solidFill>
                  <a:schemeClr val="bg1">
                    <a:lumMod val="50000"/>
                  </a:schemeClr>
                </a:solidFill>
              </a:rPr>
              <a:t>Only practices on land uses which are identified by the ranking pool will garner plan assessment points</a:t>
            </a:r>
          </a:p>
        </p:txBody>
      </p:sp>
    </p:spTree>
    <p:extLst>
      <p:ext uri="{BB962C8B-B14F-4D97-AF65-F5344CB8AC3E}">
        <p14:creationId xmlns:p14="http://schemas.microsoft.com/office/powerpoint/2010/main" val="3461087254"/>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139AB2"/>
      </a:accent1>
      <a:accent2>
        <a:srgbClr val="78BA22"/>
      </a:accent2>
      <a:accent3>
        <a:srgbClr val="FEC210"/>
      </a:accent3>
      <a:accent4>
        <a:srgbClr val="72A931"/>
      </a:accent4>
      <a:accent5>
        <a:srgbClr val="6989A6"/>
      </a:accent5>
      <a:accent6>
        <a:srgbClr val="4E667B"/>
      </a:accent6>
      <a:hlink>
        <a:srgbClr val="139AB2"/>
      </a:hlink>
      <a:folHlink>
        <a:srgbClr val="1088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87807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9AF1C61A1B7A4D8AA009DE2E45EE62" ma:contentTypeVersion="2" ma:contentTypeDescription="Create a new document." ma:contentTypeScope="" ma:versionID="5108bffca6b62880084f752c83a2df57">
  <xsd:schema xmlns:xsd="http://www.w3.org/2001/XMLSchema" xmlns:xs="http://www.w3.org/2001/XMLSchema" xmlns:p="http://schemas.microsoft.com/office/2006/metadata/properties" xmlns:ns2="134b2e16-61f7-4a30-91ec-c13e6fd8bb51" targetNamespace="http://schemas.microsoft.com/office/2006/metadata/properties" ma:root="true" ma:fieldsID="a6a47ebe2caf24817e2906d5228c8d20" ns2:_="">
    <xsd:import namespace="134b2e16-61f7-4a30-91ec-c13e6fd8bb5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b2e16-61f7-4a30-91ec-c13e6fd8bb5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70FF29-E051-4C94-92EF-3F5862FA99DF}">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134b2e16-61f7-4a30-91ec-c13e6fd8bb51"/>
    <ds:schemaRef ds:uri="http://www.w3.org/XML/1998/namespace"/>
  </ds:schemaRefs>
</ds:datastoreItem>
</file>

<file path=customXml/itemProps2.xml><?xml version="1.0" encoding="utf-8"?>
<ds:datastoreItem xmlns:ds="http://schemas.openxmlformats.org/officeDocument/2006/customXml" ds:itemID="{DEB0B21F-EF80-4DC3-8511-C9E4EFEEE2B5}">
  <ds:schemaRefs>
    <ds:schemaRef ds:uri="http://schemas.microsoft.com/sharepoint/v3/contenttype/forms"/>
  </ds:schemaRefs>
</ds:datastoreItem>
</file>

<file path=customXml/itemProps3.xml><?xml version="1.0" encoding="utf-8"?>
<ds:datastoreItem xmlns:ds="http://schemas.openxmlformats.org/officeDocument/2006/customXml" ds:itemID="{44D80318-46DD-4C06-BF6E-F3CEC8D3C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b2e16-61f7-4a30-91ec-c13e6fd8bb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614</TotalTime>
  <Words>1359</Words>
  <Application>Microsoft Office PowerPoint</Application>
  <PresentationFormat>Widescreen</PresentationFormat>
  <Paragraphs>252</Paragraphs>
  <Slides>16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Open Sans</vt:lpstr>
      <vt:lpstr>Open Sans Extrabold</vt:lpstr>
      <vt:lpstr>Wingdings</vt:lpstr>
      <vt:lpstr>Office Theme</vt:lpstr>
      <vt:lpstr>1_Custom Design</vt:lpstr>
      <vt:lpstr> Overview  Ana Gomes-  August 26, 2021</vt:lpstr>
      <vt:lpstr>What is CART?</vt:lpstr>
      <vt:lpstr>How does CART work? =&gt; Integrating IT </vt:lpstr>
      <vt:lpstr>How does CART Work? – Planning Steps</vt:lpstr>
      <vt:lpstr>How does CART work? – Threshold (Steps 3-6)</vt:lpstr>
      <vt:lpstr>Resource Concern Assessment &amp; Inventory Tool</vt:lpstr>
      <vt:lpstr>How does CART Work? </vt:lpstr>
      <vt:lpstr>PowerPoint Presentation</vt:lpstr>
      <vt:lpstr>Plan Assessment Ranking Points </vt:lpstr>
      <vt:lpstr>Efficiency</vt:lpstr>
      <vt:lpstr> Application Score Weighting</vt:lpstr>
      <vt:lpstr>PowerPoint Presentation</vt:lpstr>
      <vt:lpstr>PowerPoint Presentation</vt:lpstr>
      <vt:lpstr>CART &amp; CD Release Highlights  </vt:lpstr>
      <vt:lpstr>CART &amp; CD Release Highlights  </vt:lpstr>
      <vt:lpstr>CART Advantages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Eric McTaggart, Natural Resources Specialist, CPTAD, NHQ  Version 1.0 Overview</dc:title>
  <dc:creator>McTaggart, Eric - NRCS, Washington, DC</dc:creator>
  <cp:lastModifiedBy>Luna, Leonard - NRCS, Albuquerque, NM</cp:lastModifiedBy>
  <cp:revision>32</cp:revision>
  <dcterms:created xsi:type="dcterms:W3CDTF">2019-09-11T21:16:12Z</dcterms:created>
  <dcterms:modified xsi:type="dcterms:W3CDTF">2022-10-29T00:43:46Z</dcterms:modified>
</cp:coreProperties>
</file>