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4"/>
    <p:sldMasterId id="2147483696" r:id="rId5"/>
    <p:sldMasterId id="2147483708" r:id="rId6"/>
  </p:sldMasterIdLst>
  <p:notesMasterIdLst>
    <p:notesMasterId r:id="rId61"/>
  </p:notesMasterIdLst>
  <p:handoutMasterIdLst>
    <p:handoutMasterId r:id="rId62"/>
  </p:handoutMasterIdLst>
  <p:sldIdLst>
    <p:sldId id="1034" r:id="rId7"/>
    <p:sldId id="1047" r:id="rId8"/>
    <p:sldId id="1068" r:id="rId9"/>
    <p:sldId id="1069" r:id="rId10"/>
    <p:sldId id="1070" r:id="rId11"/>
    <p:sldId id="1071" r:id="rId12"/>
    <p:sldId id="870" r:id="rId13"/>
    <p:sldId id="1044" r:id="rId14"/>
    <p:sldId id="1036" r:id="rId15"/>
    <p:sldId id="871" r:id="rId16"/>
    <p:sldId id="1037" r:id="rId17"/>
    <p:sldId id="810" r:id="rId18"/>
    <p:sldId id="802" r:id="rId19"/>
    <p:sldId id="774" r:id="rId20"/>
    <p:sldId id="811" r:id="rId21"/>
    <p:sldId id="872" r:id="rId22"/>
    <p:sldId id="876" r:id="rId23"/>
    <p:sldId id="875" r:id="rId24"/>
    <p:sldId id="878" r:id="rId25"/>
    <p:sldId id="879" r:id="rId26"/>
    <p:sldId id="831" r:id="rId27"/>
    <p:sldId id="1025" r:id="rId28"/>
    <p:sldId id="1000" r:id="rId29"/>
    <p:sldId id="1002" r:id="rId30"/>
    <p:sldId id="1003" r:id="rId31"/>
    <p:sldId id="1004" r:id="rId32"/>
    <p:sldId id="961" r:id="rId33"/>
    <p:sldId id="1072" r:id="rId34"/>
    <p:sldId id="1073" r:id="rId35"/>
    <p:sldId id="1074" r:id="rId36"/>
    <p:sldId id="326" r:id="rId37"/>
    <p:sldId id="310" r:id="rId38"/>
    <p:sldId id="311" r:id="rId39"/>
    <p:sldId id="322" r:id="rId40"/>
    <p:sldId id="317" r:id="rId41"/>
    <p:sldId id="321" r:id="rId42"/>
    <p:sldId id="314" r:id="rId43"/>
    <p:sldId id="294" r:id="rId44"/>
    <p:sldId id="323" r:id="rId45"/>
    <p:sldId id="327" r:id="rId46"/>
    <p:sldId id="328" r:id="rId47"/>
    <p:sldId id="331" r:id="rId48"/>
    <p:sldId id="258" r:id="rId49"/>
    <p:sldId id="259" r:id="rId50"/>
    <p:sldId id="260" r:id="rId51"/>
    <p:sldId id="261" r:id="rId52"/>
    <p:sldId id="262" r:id="rId53"/>
    <p:sldId id="263" r:id="rId54"/>
    <p:sldId id="264" r:id="rId55"/>
    <p:sldId id="280" r:id="rId56"/>
    <p:sldId id="329" r:id="rId57"/>
    <p:sldId id="330" r:id="rId58"/>
    <p:sldId id="1075" r:id="rId59"/>
    <p:sldId id="1076" r:id="rId6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FDFA6FF4-F7BA-4338-8046-9D76365F9FA1}">
          <p14:sldIdLst>
            <p14:sldId id="1034"/>
            <p14:sldId id="1047"/>
            <p14:sldId id="1068"/>
            <p14:sldId id="1069"/>
            <p14:sldId id="1070"/>
            <p14:sldId id="1071"/>
            <p14:sldId id="870"/>
            <p14:sldId id="1044"/>
            <p14:sldId id="1036"/>
            <p14:sldId id="871"/>
            <p14:sldId id="1037"/>
            <p14:sldId id="810"/>
            <p14:sldId id="802"/>
            <p14:sldId id="774"/>
            <p14:sldId id="811"/>
            <p14:sldId id="872"/>
            <p14:sldId id="876"/>
            <p14:sldId id="875"/>
            <p14:sldId id="878"/>
            <p14:sldId id="879"/>
            <p14:sldId id="831"/>
            <p14:sldId id="1025"/>
            <p14:sldId id="1000"/>
            <p14:sldId id="1002"/>
            <p14:sldId id="1003"/>
            <p14:sldId id="1004"/>
            <p14:sldId id="961"/>
            <p14:sldId id="1072"/>
            <p14:sldId id="1073"/>
            <p14:sldId id="1074"/>
            <p14:sldId id="326"/>
            <p14:sldId id="310"/>
            <p14:sldId id="311"/>
            <p14:sldId id="322"/>
            <p14:sldId id="317"/>
            <p14:sldId id="321"/>
            <p14:sldId id="314"/>
            <p14:sldId id="294"/>
            <p14:sldId id="323"/>
            <p14:sldId id="327"/>
            <p14:sldId id="328"/>
            <p14:sldId id="331"/>
            <p14:sldId id="258"/>
            <p14:sldId id="259"/>
            <p14:sldId id="260"/>
            <p14:sldId id="261"/>
            <p14:sldId id="262"/>
            <p14:sldId id="263"/>
            <p14:sldId id="264"/>
            <p14:sldId id="280"/>
            <p14:sldId id="329"/>
            <p14:sldId id="330"/>
            <p14:sldId id="1075"/>
            <p14:sldId id="107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0" userDrawn="1">
          <p15:clr>
            <a:srgbClr val="A4A3A4"/>
          </p15:clr>
        </p15:guide>
        <p15:guide id="2" pos="2121" userDrawn="1">
          <p15:clr>
            <a:srgbClr val="A4A3A4"/>
          </p15:clr>
        </p15:guide>
        <p15:guide id="3" orient="horz" pos="2835" userDrawn="1">
          <p15:clr>
            <a:srgbClr val="A4A3A4"/>
          </p15:clr>
        </p15:guide>
        <p15:guide id="4" pos="2116" userDrawn="1">
          <p15:clr>
            <a:srgbClr val="A4A3A4"/>
          </p15:clr>
        </p15:guide>
        <p15:guide id="5" orient="horz" pos="2933" userDrawn="1">
          <p15:clr>
            <a:srgbClr val="A4A3A4"/>
          </p15:clr>
        </p15:guide>
        <p15:guide id="6" orient="horz" pos="2928" userDrawn="1">
          <p15:clr>
            <a:srgbClr val="A4A3A4"/>
          </p15:clr>
        </p15:guide>
        <p15:guide id="7" pos="2213" userDrawn="1">
          <p15:clr>
            <a:srgbClr val="A4A3A4"/>
          </p15:clr>
        </p15:guide>
        <p15:guide id="8"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n Swartout" initials="ES" lastIdx="73" clrIdx="0"/>
  <p:cmAuthor id="2" name="PDRI-MS" initials="MS" lastIdx="11" clrIdx="1"/>
  <p:cmAuthor id="3" name="Robin Anne Rojas" initials="RAR" lastIdx="41" clrIdx="2"/>
  <p:cmAuthor id="4" name="Lucy Wang" initials="LW" lastIdx="2" clrIdx="3"/>
  <p:cmAuthor id="5" name="Jennifer Nelligan" initials="JN" lastIdx="1" clrIdx="4"/>
  <p:cmAuthor id="6" name="Jennifer Nelligan" initials="JN [2]" lastIdx="1" clrIdx="5"/>
  <p:cmAuthor id="7" name="Jennifer Nelligan" initials="JN [3]" lastIdx="1" clrIdx="6"/>
  <p:cmAuthor id="8" name="Jennifer Nelligan" initials="JN [4]" lastIdx="1" clrIdx="7"/>
  <p:cmAuthor id="9" name="Jennifer Nelligan" initials="JN [5]" lastIdx="1" clrIdx="8"/>
  <p:cmAuthor id="10" name="Jennifer Nelligan" initials="JN [6]" lastIdx="1" clrIdx="9"/>
  <p:cmAuthor id="11" name="Jennifer Nelligan" initials="JN [7]" lastIdx="1" clrIdx="10"/>
  <p:cmAuthor id="12" name="Jennifer Nelligan" initials="JN [8]" lastIdx="1" clrIdx="11"/>
  <p:cmAuthor id="13" name="Jennifer Nelligan" initials="JN [9]" lastIdx="1" clrIdx="12"/>
  <p:cmAuthor id="14" name="Jennifer Nelligan" initials="JN [10]" lastIdx="1" clrIdx="13"/>
  <p:cmAuthor id="15" name="Jennifer Nelligan" initials="JN [11]" lastIdx="1" clrIdx="14"/>
  <p:cmAuthor id="16" name="Jennifer Nelligan" initials="JN [12]" lastIdx="1" clrIdx="15"/>
  <p:cmAuthor id="17" name="Jennifer Nelligan" initials="JN [13]" lastIdx="1" clrIdx="16"/>
  <p:cmAuthor id="18" name="Jennifer Nelligan" initials="JN [14]" lastIdx="1" clrIdx="17"/>
  <p:cmAuthor id="19" name="Mark Smith" initials="MS" lastIdx="2" clrIdx="18">
    <p:extLst>
      <p:ext uri="{19B8F6BF-5375-455C-9EA6-DF929625EA0E}">
        <p15:presenceInfo xmlns:p15="http://schemas.microsoft.com/office/powerpoint/2012/main" userId="S-1-5-21-229508193-1390368076-4030988433-6879" providerId="AD"/>
      </p:ext>
    </p:extLst>
  </p:cmAuthor>
  <p:cmAuthor id="20" name="Jimmy Bramblett" initials="JB" lastIdx="1" clrIdx="19">
    <p:extLst>
      <p:ext uri="{19B8F6BF-5375-455C-9EA6-DF929625EA0E}">
        <p15:presenceInfo xmlns:p15="http://schemas.microsoft.com/office/powerpoint/2012/main" userId="Jimmy Bramblet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96D"/>
    <a:srgbClr val="00ABC0"/>
    <a:srgbClr val="FA9706"/>
    <a:srgbClr val="002C76"/>
    <a:srgbClr val="DEC5E9"/>
    <a:srgbClr val="C79EDA"/>
    <a:srgbClr val="FFB115"/>
    <a:srgbClr val="58595B"/>
    <a:srgbClr val="FF6600"/>
    <a:srgbClr val="FFA9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61" autoAdjust="0"/>
    <p:restoredTop sz="82138" autoAdjust="0"/>
  </p:normalViewPr>
  <p:slideViewPr>
    <p:cSldViewPr>
      <p:cViewPr varScale="1">
        <p:scale>
          <a:sx n="93" d="100"/>
          <a:sy n="93" d="100"/>
        </p:scale>
        <p:origin x="972" y="96"/>
      </p:cViewPr>
      <p:guideLst>
        <p:guide orient="horz" pos="2160"/>
        <p:guide pos="3840"/>
      </p:guideLst>
    </p:cSldViewPr>
  </p:slideViewPr>
  <p:notesTextViewPr>
    <p:cViewPr>
      <p:scale>
        <a:sx n="75" d="100"/>
        <a:sy n="75" d="100"/>
      </p:scale>
      <p:origin x="0" y="0"/>
    </p:cViewPr>
  </p:notesTextViewPr>
  <p:sorterViewPr>
    <p:cViewPr>
      <p:scale>
        <a:sx n="100" d="100"/>
        <a:sy n="100" d="100"/>
      </p:scale>
      <p:origin x="0" y="-1464"/>
    </p:cViewPr>
  </p:sorterViewPr>
  <p:notesViewPr>
    <p:cSldViewPr>
      <p:cViewPr varScale="1">
        <p:scale>
          <a:sx n="51" d="100"/>
          <a:sy n="51" d="100"/>
        </p:scale>
        <p:origin x="2814" y="96"/>
      </p:cViewPr>
      <p:guideLst>
        <p:guide orient="horz" pos="2840"/>
        <p:guide pos="2121"/>
        <p:guide orient="horz" pos="2835"/>
        <p:guide pos="2116"/>
        <p:guide orient="horz" pos="2933"/>
        <p:guide orient="horz" pos="2928"/>
        <p:guide pos="2213"/>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7946" cy="464345"/>
          </a:xfrm>
          <a:prstGeom prst="rect">
            <a:avLst/>
          </a:prstGeom>
        </p:spPr>
        <p:txBody>
          <a:bodyPr vert="horz" lIns="91234" tIns="45618" rIns="91234" bIns="45618" rtlCol="0"/>
          <a:lstStyle>
            <a:lvl1pPr algn="l">
              <a:defRPr sz="1200"/>
            </a:lvl1pPr>
          </a:lstStyle>
          <a:p>
            <a:endParaRPr lang="en-US" dirty="0"/>
          </a:p>
        </p:txBody>
      </p:sp>
      <p:sp>
        <p:nvSpPr>
          <p:cNvPr id="3" name="Date Placeholder 2"/>
          <p:cNvSpPr>
            <a:spLocks noGrp="1"/>
          </p:cNvSpPr>
          <p:nvPr>
            <p:ph type="dt" sz="quarter" idx="1"/>
          </p:nvPr>
        </p:nvSpPr>
        <p:spPr>
          <a:xfrm>
            <a:off x="3970871" y="1"/>
            <a:ext cx="3037946" cy="464345"/>
          </a:xfrm>
          <a:prstGeom prst="rect">
            <a:avLst/>
          </a:prstGeom>
        </p:spPr>
        <p:txBody>
          <a:bodyPr vert="horz" lIns="91234" tIns="45618" rIns="91234" bIns="45618" rtlCol="0"/>
          <a:lstStyle>
            <a:lvl1pPr algn="r">
              <a:defRPr sz="1200"/>
            </a:lvl1pPr>
          </a:lstStyle>
          <a:p>
            <a:fld id="{78C4DF41-FEC9-4C5A-B205-00B6CD8837ED}" type="datetimeFigureOut">
              <a:rPr lang="en-US" smtClean="0"/>
              <a:t>4/13/2020</a:t>
            </a:fld>
            <a:endParaRPr lang="en-US" dirty="0"/>
          </a:p>
        </p:txBody>
      </p:sp>
      <p:sp>
        <p:nvSpPr>
          <p:cNvPr id="4" name="Footer Placeholder 3"/>
          <p:cNvSpPr>
            <a:spLocks noGrp="1"/>
          </p:cNvSpPr>
          <p:nvPr>
            <p:ph type="ftr" sz="quarter" idx="2"/>
          </p:nvPr>
        </p:nvSpPr>
        <p:spPr>
          <a:xfrm>
            <a:off x="2" y="8830473"/>
            <a:ext cx="3037946" cy="464345"/>
          </a:xfrm>
          <a:prstGeom prst="rect">
            <a:avLst/>
          </a:prstGeom>
        </p:spPr>
        <p:txBody>
          <a:bodyPr vert="horz" lIns="91234" tIns="45618" rIns="91234" bIns="4561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871" y="8830473"/>
            <a:ext cx="3037946" cy="464345"/>
          </a:xfrm>
          <a:prstGeom prst="rect">
            <a:avLst/>
          </a:prstGeom>
        </p:spPr>
        <p:txBody>
          <a:bodyPr vert="horz" lIns="91234" tIns="45618" rIns="91234" bIns="45618" rtlCol="0" anchor="b"/>
          <a:lstStyle>
            <a:lvl1pPr algn="r">
              <a:defRPr sz="1200"/>
            </a:lvl1pPr>
          </a:lstStyle>
          <a:p>
            <a:fld id="{F36FDFB4-7C01-495B-BB36-1E40F61EDE0A}" type="slidenum">
              <a:rPr lang="en-US" smtClean="0"/>
              <a:t>‹#›</a:t>
            </a:fld>
            <a:endParaRPr lang="en-US" dirty="0"/>
          </a:p>
        </p:txBody>
      </p:sp>
    </p:spTree>
    <p:extLst>
      <p:ext uri="{BB962C8B-B14F-4D97-AF65-F5344CB8AC3E}">
        <p14:creationId xmlns:p14="http://schemas.microsoft.com/office/powerpoint/2010/main" val="2378400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9" tIns="46576" rIns="93149" bIns="46576"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49" tIns="46576" rIns="93149" bIns="46576" rtlCol="0"/>
          <a:lstStyle>
            <a:lvl1pPr algn="r">
              <a:defRPr sz="1200"/>
            </a:lvl1pPr>
          </a:lstStyle>
          <a:p>
            <a:fld id="{9320789F-24BA-4021-B029-5175AF167518}" type="datetimeFigureOut">
              <a:rPr lang="en-US" smtClean="0"/>
              <a:t>4/13/2020</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49" tIns="46576" rIns="93149" bIns="4657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49" tIns="46576" rIns="93149" bIns="46576"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49" tIns="46576" rIns="93149" bIns="4657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49" tIns="46576" rIns="93149" bIns="46576" rtlCol="0" anchor="b"/>
          <a:lstStyle>
            <a:lvl1pPr algn="r">
              <a:defRPr sz="1200"/>
            </a:lvl1pPr>
          </a:lstStyle>
          <a:p>
            <a:fld id="{D0CB9764-647B-4A0B-9CA5-C3B229C1C939}" type="slidenum">
              <a:rPr lang="en-US" smtClean="0"/>
              <a:t>‹#›</a:t>
            </a:fld>
            <a:endParaRPr lang="en-US" dirty="0"/>
          </a:p>
        </p:txBody>
      </p:sp>
    </p:spTree>
    <p:extLst>
      <p:ext uri="{BB962C8B-B14F-4D97-AF65-F5344CB8AC3E}">
        <p14:creationId xmlns:p14="http://schemas.microsoft.com/office/powerpoint/2010/main" val="1163123960"/>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114000"/>
      </a:lnSpc>
      <a:spcBef>
        <a:spcPts val="600"/>
      </a:spcBef>
      <a:defRPr sz="1200" kern="1200">
        <a:solidFill>
          <a:schemeClr val="tx1"/>
        </a:solidFill>
        <a:latin typeface="Calibri Light" panose="020F0302020204030204" pitchFamily="34" charset="0"/>
        <a:ea typeface="+mn-ea"/>
        <a:cs typeface="+mn-cs"/>
      </a:defRPr>
    </a:lvl1pPr>
    <a:lvl2pPr marL="457200" algn="l" defTabSz="914400" rtl="0" eaLnBrk="1" latinLnBrk="0" hangingPunct="1">
      <a:lnSpc>
        <a:spcPct val="114000"/>
      </a:lnSpc>
      <a:spcBef>
        <a:spcPts val="600"/>
      </a:spcBef>
      <a:defRPr sz="1200" kern="1200">
        <a:solidFill>
          <a:schemeClr val="tx1"/>
        </a:solidFill>
        <a:latin typeface="Calibri Light" panose="020F0302020204030204" pitchFamily="34" charset="0"/>
        <a:ea typeface="+mn-ea"/>
        <a:cs typeface="+mn-cs"/>
      </a:defRPr>
    </a:lvl2pPr>
    <a:lvl3pPr marL="914400" algn="l" defTabSz="914400" rtl="0" eaLnBrk="1" latinLnBrk="0" hangingPunct="1">
      <a:lnSpc>
        <a:spcPct val="114000"/>
      </a:lnSpc>
      <a:spcBef>
        <a:spcPts val="600"/>
      </a:spcBef>
      <a:defRPr sz="1200" kern="1200">
        <a:solidFill>
          <a:schemeClr val="tx1"/>
        </a:solidFill>
        <a:latin typeface="Calibri Light" panose="020F0302020204030204" pitchFamily="34" charset="0"/>
        <a:ea typeface="+mn-ea"/>
        <a:cs typeface="+mn-cs"/>
      </a:defRPr>
    </a:lvl3pPr>
    <a:lvl4pPr marL="1371600" algn="l" defTabSz="914400" rtl="0" eaLnBrk="1" latinLnBrk="0" hangingPunct="1">
      <a:lnSpc>
        <a:spcPct val="114000"/>
      </a:lnSpc>
      <a:spcBef>
        <a:spcPts val="600"/>
      </a:spcBef>
      <a:defRPr sz="1200" kern="1200">
        <a:solidFill>
          <a:schemeClr val="tx1"/>
        </a:solidFill>
        <a:latin typeface="Calibri Light" panose="020F0302020204030204" pitchFamily="34" charset="0"/>
        <a:ea typeface="+mn-ea"/>
        <a:cs typeface="+mn-cs"/>
      </a:defRPr>
    </a:lvl4pPr>
    <a:lvl5pPr marL="1828800" algn="l" defTabSz="914400" rtl="0" eaLnBrk="1" latinLnBrk="0" hangingPunct="1">
      <a:lnSpc>
        <a:spcPct val="114000"/>
      </a:lnSpc>
      <a:spcBef>
        <a:spcPts val="600"/>
      </a:spcBef>
      <a:defRPr sz="1200" kern="1200">
        <a:solidFill>
          <a:schemeClr val="tx1"/>
        </a:solidFill>
        <a:latin typeface="Calibri Light" panose="020F03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CB9764-647B-4A0B-9CA5-C3B229C1C939}" type="slidenum">
              <a:rPr lang="en-US" smtClean="0"/>
              <a:t>1</a:t>
            </a:fld>
            <a:endParaRPr lang="en-US" dirty="0"/>
          </a:p>
        </p:txBody>
      </p:sp>
    </p:spTree>
    <p:extLst>
      <p:ext uri="{BB962C8B-B14F-4D97-AF65-F5344CB8AC3E}">
        <p14:creationId xmlns:p14="http://schemas.microsoft.com/office/powerpoint/2010/main" val="460357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None/>
            </a:pPr>
            <a:r>
              <a:rPr lang="en-US" dirty="0"/>
              <a:t>Explain the workflow at the bottom of the page</a:t>
            </a:r>
          </a:p>
          <a:p>
            <a:pPr marL="0" indent="0">
              <a:buNone/>
            </a:pPr>
            <a:endParaRPr lang="en-US" dirty="0"/>
          </a:p>
          <a:p>
            <a:pPr marL="0" indent="0">
              <a:buNone/>
            </a:pPr>
            <a:r>
              <a:rPr lang="en-US" dirty="0"/>
              <a:t>This is the Assessment Summary page in CART.  This is the user interface that the field staff will use to work through steps 1-6 of the Planning Process</a:t>
            </a:r>
          </a:p>
          <a:p>
            <a:pPr marL="228600" indent="-228600">
              <a:buAutoNum type="arabicPeriod"/>
            </a:pPr>
            <a:endParaRPr lang="en-US" dirty="0"/>
          </a:p>
          <a:p>
            <a:pPr marL="228600" indent="-228600">
              <a:buAutoNum type="arabicPeriod"/>
            </a:pPr>
            <a:r>
              <a:rPr lang="en-US" dirty="0"/>
              <a:t>Identify Problems and Opportunities</a:t>
            </a:r>
          </a:p>
          <a:p>
            <a:pPr marL="228600" indent="-228600">
              <a:buAutoNum type="arabicPeriod"/>
            </a:pPr>
            <a:r>
              <a:rPr lang="en-US" dirty="0"/>
              <a:t>Determine Objectives</a:t>
            </a:r>
          </a:p>
          <a:p>
            <a:pPr marL="228600" indent="-228600">
              <a:buAutoNum type="arabicPeriod"/>
            </a:pPr>
            <a:r>
              <a:rPr lang="en-US" dirty="0"/>
              <a:t>Inventory Resources</a:t>
            </a:r>
          </a:p>
          <a:p>
            <a:pPr marL="228600" indent="-228600">
              <a:buAutoNum type="arabicPeriod"/>
            </a:pPr>
            <a:r>
              <a:rPr lang="en-US" dirty="0"/>
              <a:t>Analyze Resource Data</a:t>
            </a:r>
          </a:p>
          <a:p>
            <a:pPr marL="228600" indent="-228600">
              <a:buAutoNum type="arabicPeriod"/>
            </a:pPr>
            <a:r>
              <a:rPr lang="en-US" dirty="0"/>
              <a:t>Formulate Alternatives</a:t>
            </a:r>
          </a:p>
          <a:p>
            <a:pPr marL="228600" indent="-228600">
              <a:buAutoNum type="arabicPeriod"/>
            </a:pPr>
            <a:r>
              <a:rPr lang="en-US" dirty="0"/>
              <a:t>Evaluate Alternatives ----- Based on the Results Tab client’s can make decisions which is Step 7</a:t>
            </a:r>
          </a:p>
          <a:p>
            <a:pPr marL="0" indent="0">
              <a:buNone/>
            </a:pPr>
            <a:endParaRPr lang="en-US" dirty="0"/>
          </a:p>
        </p:txBody>
      </p:sp>
      <p:sp>
        <p:nvSpPr>
          <p:cNvPr id="4" name="Slide Number Placeholder 3"/>
          <p:cNvSpPr>
            <a:spLocks noGrp="1"/>
          </p:cNvSpPr>
          <p:nvPr>
            <p:ph type="sldNum" sz="quarter" idx="5"/>
          </p:nvPr>
        </p:nvSpPr>
        <p:spPr/>
        <p:txBody>
          <a:bodyPr/>
          <a:lstStyle/>
          <a:p>
            <a:fld id="{D0CB9764-647B-4A0B-9CA5-C3B229C1C939}" type="slidenum">
              <a:rPr lang="en-US" smtClean="0"/>
              <a:t>22</a:t>
            </a:fld>
            <a:endParaRPr lang="en-US" dirty="0"/>
          </a:p>
        </p:txBody>
      </p:sp>
    </p:spTree>
    <p:extLst>
      <p:ext uri="{BB962C8B-B14F-4D97-AF65-F5344CB8AC3E}">
        <p14:creationId xmlns:p14="http://schemas.microsoft.com/office/powerpoint/2010/main" val="35090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State the Resource concern</a:t>
            </a:r>
          </a:p>
          <a:p>
            <a:endParaRPr lang="en-US" dirty="0"/>
          </a:p>
          <a:p>
            <a:r>
              <a:rPr lang="en-US" dirty="0"/>
              <a:t>Explain the Results of the Land Unit table comes from</a:t>
            </a:r>
          </a:p>
          <a:p>
            <a:endParaRPr lang="en-US" dirty="0"/>
          </a:p>
          <a:p>
            <a:r>
              <a:rPr lang="en-US" dirty="0"/>
              <a:t>Geospatially calculated Threshold -  Not a set threshold.  The threshold will be dynamic based on Erodibility Potential and the R factor.  Determined geospatially base on the location of the land unit that was digitized in CD.</a:t>
            </a:r>
          </a:p>
        </p:txBody>
      </p:sp>
      <p:sp>
        <p:nvSpPr>
          <p:cNvPr id="4" name="Slide Number Placeholder 3"/>
          <p:cNvSpPr>
            <a:spLocks noGrp="1"/>
          </p:cNvSpPr>
          <p:nvPr>
            <p:ph type="sldNum" sz="quarter" idx="5"/>
          </p:nvPr>
        </p:nvSpPr>
        <p:spPr/>
        <p:txBody>
          <a:bodyPr/>
          <a:lstStyle/>
          <a:p>
            <a:fld id="{D0CB9764-647B-4A0B-9CA5-C3B229C1C939}" type="slidenum">
              <a:rPr lang="en-US" smtClean="0"/>
              <a:t>23</a:t>
            </a:fld>
            <a:endParaRPr lang="en-US" dirty="0"/>
          </a:p>
        </p:txBody>
      </p:sp>
    </p:spTree>
    <p:extLst>
      <p:ext uri="{BB962C8B-B14F-4D97-AF65-F5344CB8AC3E}">
        <p14:creationId xmlns:p14="http://schemas.microsoft.com/office/powerpoint/2010/main" val="2301900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SCI only meant as guidance not requiring that RUSLE II needs to be run.  Planner override reference guidance.</a:t>
            </a:r>
          </a:p>
        </p:txBody>
      </p:sp>
      <p:sp>
        <p:nvSpPr>
          <p:cNvPr id="4" name="Slide Number Placeholder 3"/>
          <p:cNvSpPr>
            <a:spLocks noGrp="1"/>
          </p:cNvSpPr>
          <p:nvPr>
            <p:ph type="sldNum" sz="quarter" idx="5"/>
          </p:nvPr>
        </p:nvSpPr>
        <p:spPr/>
        <p:txBody>
          <a:bodyPr/>
          <a:lstStyle/>
          <a:p>
            <a:fld id="{D0CB9764-647B-4A0B-9CA5-C3B229C1C939}" type="slidenum">
              <a:rPr lang="en-US" smtClean="0"/>
              <a:t>24</a:t>
            </a:fld>
            <a:endParaRPr lang="en-US" dirty="0"/>
          </a:p>
        </p:txBody>
      </p:sp>
    </p:spTree>
    <p:extLst>
      <p:ext uri="{BB962C8B-B14F-4D97-AF65-F5344CB8AC3E}">
        <p14:creationId xmlns:p14="http://schemas.microsoft.com/office/powerpoint/2010/main" val="153849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In CART there are two types of Existing practices that can be shown.  The first is going to be Historical Practices pulled from NPAD.  These historical practices will be applied practices and funded practices.  The second will be Observed Practices.  Observed practices will be those conservation practices up and above the Historical Practices.  These will be noted when field observations are made.</a:t>
            </a:r>
          </a:p>
          <a:p>
            <a:endParaRPr lang="en-US" dirty="0"/>
          </a:p>
          <a:p>
            <a:endParaRPr lang="en-US" dirty="0"/>
          </a:p>
        </p:txBody>
      </p:sp>
      <p:sp>
        <p:nvSpPr>
          <p:cNvPr id="4" name="Slide Number Placeholder 3"/>
          <p:cNvSpPr>
            <a:spLocks noGrp="1"/>
          </p:cNvSpPr>
          <p:nvPr>
            <p:ph type="sldNum" sz="quarter" idx="5"/>
          </p:nvPr>
        </p:nvSpPr>
        <p:spPr/>
        <p:txBody>
          <a:bodyPr/>
          <a:lstStyle/>
          <a:p>
            <a:fld id="{D0CB9764-647B-4A0B-9CA5-C3B229C1C939}" type="slidenum">
              <a:rPr lang="en-US" smtClean="0"/>
              <a:t>25</a:t>
            </a:fld>
            <a:endParaRPr lang="en-US" dirty="0"/>
          </a:p>
        </p:txBody>
      </p:sp>
    </p:spTree>
    <p:extLst>
      <p:ext uri="{BB962C8B-B14F-4D97-AF65-F5344CB8AC3E}">
        <p14:creationId xmlns:p14="http://schemas.microsoft.com/office/powerpoint/2010/main" val="2217808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Planned Practice Points are viewable in the excel document that was sent out with the 2</a:t>
            </a:r>
            <a:r>
              <a:rPr lang="en-US" baseline="30000" dirty="0"/>
              <a:t>nd</a:t>
            </a:r>
            <a:r>
              <a:rPr lang="en-US" dirty="0"/>
              <a:t> updated version of the CART Resource Concern Document.</a:t>
            </a:r>
          </a:p>
          <a:p>
            <a:endParaRPr lang="en-US" dirty="0"/>
          </a:p>
          <a:p>
            <a:r>
              <a:rPr lang="en-US" dirty="0"/>
              <a:t>Housed in CPDES.  </a:t>
            </a:r>
          </a:p>
          <a:p>
            <a:endParaRPr lang="en-US" dirty="0"/>
          </a:p>
          <a:p>
            <a:endParaRPr lang="en-US" dirty="0"/>
          </a:p>
          <a:p>
            <a:r>
              <a:rPr lang="en-US" dirty="0"/>
              <a:t>Planned Practices could come from CD planning or CART planning.  When planned in CART the practices will feed back in to CD as Draft practices.</a:t>
            </a:r>
          </a:p>
        </p:txBody>
      </p:sp>
      <p:sp>
        <p:nvSpPr>
          <p:cNvPr id="4" name="Slide Number Placeholder 3"/>
          <p:cNvSpPr>
            <a:spLocks noGrp="1"/>
          </p:cNvSpPr>
          <p:nvPr>
            <p:ph type="sldNum" sz="quarter" idx="5"/>
          </p:nvPr>
        </p:nvSpPr>
        <p:spPr/>
        <p:txBody>
          <a:bodyPr/>
          <a:lstStyle/>
          <a:p>
            <a:fld id="{D0CB9764-647B-4A0B-9CA5-C3B229C1C939}" type="slidenum">
              <a:rPr lang="en-US" smtClean="0"/>
              <a:t>26</a:t>
            </a:fld>
            <a:endParaRPr lang="en-US" dirty="0"/>
          </a:p>
        </p:txBody>
      </p:sp>
    </p:spTree>
    <p:extLst>
      <p:ext uri="{BB962C8B-B14F-4D97-AF65-F5344CB8AC3E}">
        <p14:creationId xmlns:p14="http://schemas.microsoft.com/office/powerpoint/2010/main" val="2539255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CB9764-647B-4A0B-9CA5-C3B229C1C939}" type="slidenum">
              <a:rPr lang="en-US" smtClean="0"/>
              <a:t>27</a:t>
            </a:fld>
            <a:endParaRPr lang="en-US" dirty="0"/>
          </a:p>
        </p:txBody>
      </p:sp>
    </p:spTree>
    <p:extLst>
      <p:ext uri="{BB962C8B-B14F-4D97-AF65-F5344CB8AC3E}">
        <p14:creationId xmlns:p14="http://schemas.microsoft.com/office/powerpoint/2010/main" val="976842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AB6756-83B0-4B26-95D5-4409DF66A3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5654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AB6756-83B0-4B26-95D5-4409DF66A3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0926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AB6756-83B0-4B26-95D5-4409DF66A3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7898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AB6756-83B0-4B26-95D5-4409DF66A3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9139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CB9764-647B-4A0B-9CA5-C3B229C1C939}" type="slidenum">
              <a:rPr lang="en-US" smtClean="0"/>
              <a:t>6</a:t>
            </a:fld>
            <a:endParaRPr lang="en-US" dirty="0"/>
          </a:p>
        </p:txBody>
      </p:sp>
    </p:spTree>
    <p:extLst>
      <p:ext uri="{BB962C8B-B14F-4D97-AF65-F5344CB8AC3E}">
        <p14:creationId xmlns:p14="http://schemas.microsoft.com/office/powerpoint/2010/main" val="705127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AB6756-83B0-4B26-95D5-4409DF66A3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7787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AB6756-83B0-4B26-95D5-4409DF66A3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6785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B3D923-502B-4799-8694-C6D23A89ED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97336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B3D923-502B-4799-8694-C6D23A89ED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0079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CB9764-647B-4A0B-9CA5-C3B229C1C939}" type="slidenum">
              <a:rPr lang="en-US" smtClean="0"/>
              <a:t>52</a:t>
            </a:fld>
            <a:endParaRPr lang="en-US" dirty="0"/>
          </a:p>
        </p:txBody>
      </p:sp>
    </p:spTree>
    <p:extLst>
      <p:ext uri="{BB962C8B-B14F-4D97-AF65-F5344CB8AC3E}">
        <p14:creationId xmlns:p14="http://schemas.microsoft.com/office/powerpoint/2010/main" val="435309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ACEP Training - Easement Support Services</a:t>
            </a:r>
          </a:p>
        </p:txBody>
      </p:sp>
      <p:sp>
        <p:nvSpPr>
          <p:cNvPr id="5" name="Date Placeholder 4"/>
          <p:cNvSpPr>
            <a:spLocks noGrp="1"/>
          </p:cNvSpPr>
          <p:nvPr>
            <p:ph type="dt" idx="11"/>
          </p:nvPr>
        </p:nvSpPr>
        <p:spPr/>
        <p:txBody>
          <a:bodyPr/>
          <a:lstStyle/>
          <a:p>
            <a:fld id="{69BBF397-1DF2-49FB-B413-8D1AB631DDDF}" type="datetime1">
              <a:rPr lang="en-US" smtClean="0"/>
              <a:t>4/13/2020</a:t>
            </a:fld>
            <a:endParaRPr lang="en-US" dirty="0"/>
          </a:p>
        </p:txBody>
      </p:sp>
      <p:sp>
        <p:nvSpPr>
          <p:cNvPr id="6" name="Slide Number Placeholder 5"/>
          <p:cNvSpPr>
            <a:spLocks noGrp="1"/>
          </p:cNvSpPr>
          <p:nvPr>
            <p:ph type="sldNum" sz="quarter" idx="12"/>
          </p:nvPr>
        </p:nvSpPr>
        <p:spPr/>
        <p:txBody>
          <a:bodyPr/>
          <a:lstStyle/>
          <a:p>
            <a:fld id="{9B9D0020-450F-4689-B531-60F2B79BA217}" type="slidenum">
              <a:rPr lang="en-US" smtClean="0"/>
              <a:pPr/>
              <a:t>9</a:t>
            </a:fld>
            <a:endParaRPr lang="en-US" dirty="0"/>
          </a:p>
        </p:txBody>
      </p:sp>
    </p:spTree>
    <p:extLst>
      <p:ext uri="{BB962C8B-B14F-4D97-AF65-F5344CB8AC3E}">
        <p14:creationId xmlns:p14="http://schemas.microsoft.com/office/powerpoint/2010/main" val="2596509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subaccounts</a:t>
            </a:r>
          </a:p>
        </p:txBody>
      </p:sp>
      <p:sp>
        <p:nvSpPr>
          <p:cNvPr id="4" name="Slide Number Placeholder 3"/>
          <p:cNvSpPr>
            <a:spLocks noGrp="1"/>
          </p:cNvSpPr>
          <p:nvPr>
            <p:ph type="sldNum" sz="quarter" idx="5"/>
          </p:nvPr>
        </p:nvSpPr>
        <p:spPr/>
        <p:txBody>
          <a:bodyPr/>
          <a:lstStyle/>
          <a:p>
            <a:fld id="{D0CB9764-647B-4A0B-9CA5-C3B229C1C939}" type="slidenum">
              <a:rPr lang="en-US" smtClean="0"/>
              <a:t>11</a:t>
            </a:fld>
            <a:endParaRPr lang="en-US" dirty="0"/>
          </a:p>
        </p:txBody>
      </p:sp>
    </p:spTree>
    <p:extLst>
      <p:ext uri="{BB962C8B-B14F-4D97-AF65-F5344CB8AC3E}">
        <p14:creationId xmlns:p14="http://schemas.microsoft.com/office/powerpoint/2010/main" val="990824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examples</a:t>
            </a:r>
          </a:p>
        </p:txBody>
      </p:sp>
      <p:sp>
        <p:nvSpPr>
          <p:cNvPr id="4" name="Slide Number Placeholder 3"/>
          <p:cNvSpPr>
            <a:spLocks noGrp="1"/>
          </p:cNvSpPr>
          <p:nvPr>
            <p:ph type="sldNum" sz="quarter" idx="5"/>
          </p:nvPr>
        </p:nvSpPr>
        <p:spPr/>
        <p:txBody>
          <a:bodyPr/>
          <a:lstStyle/>
          <a:p>
            <a:fld id="{D0CB9764-647B-4A0B-9CA5-C3B229C1C939}" type="slidenum">
              <a:rPr lang="en-US" smtClean="0"/>
              <a:t>12</a:t>
            </a:fld>
            <a:endParaRPr lang="en-US" dirty="0"/>
          </a:p>
        </p:txBody>
      </p:sp>
    </p:spTree>
    <p:extLst>
      <p:ext uri="{BB962C8B-B14F-4D97-AF65-F5344CB8AC3E}">
        <p14:creationId xmlns:p14="http://schemas.microsoft.com/office/powerpoint/2010/main" val="1262466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CB9764-647B-4A0B-9CA5-C3B229C1C939}" type="slidenum">
              <a:rPr lang="en-US" smtClean="0"/>
              <a:t>15</a:t>
            </a:fld>
            <a:endParaRPr lang="en-US" dirty="0"/>
          </a:p>
        </p:txBody>
      </p:sp>
    </p:spTree>
    <p:extLst>
      <p:ext uri="{BB962C8B-B14F-4D97-AF65-F5344CB8AC3E}">
        <p14:creationId xmlns:p14="http://schemas.microsoft.com/office/powerpoint/2010/main" val="460357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CB9764-647B-4A0B-9CA5-C3B229C1C939}" type="slidenum">
              <a:rPr lang="en-US" smtClean="0"/>
              <a:t>16</a:t>
            </a:fld>
            <a:endParaRPr lang="en-US" dirty="0"/>
          </a:p>
        </p:txBody>
      </p:sp>
    </p:spTree>
    <p:extLst>
      <p:ext uri="{BB962C8B-B14F-4D97-AF65-F5344CB8AC3E}">
        <p14:creationId xmlns:p14="http://schemas.microsoft.com/office/powerpoint/2010/main" val="1341378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CB9764-647B-4A0B-9CA5-C3B229C1C939}" type="slidenum">
              <a:rPr lang="en-US" smtClean="0"/>
              <a:t>20</a:t>
            </a:fld>
            <a:endParaRPr lang="en-US" dirty="0"/>
          </a:p>
        </p:txBody>
      </p:sp>
    </p:spTree>
    <p:extLst>
      <p:ext uri="{BB962C8B-B14F-4D97-AF65-F5344CB8AC3E}">
        <p14:creationId xmlns:p14="http://schemas.microsoft.com/office/powerpoint/2010/main" val="1210260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Integration in CD!  Not a separate tool.  Streamlined!</a:t>
            </a:r>
          </a:p>
          <a:p>
            <a:endParaRPr lang="en-US" dirty="0"/>
          </a:p>
          <a:p>
            <a:r>
              <a:rPr lang="en-US" dirty="0"/>
              <a:t>The step before entering into CART is to digitize at least one land unit into a practice schedule. This is the minimum requirement additional planning can be done on the land units in CD (planning practices) and that information will be carried over to CART.  Also existing applied existing conservation practices will be brought over to CART as well.</a:t>
            </a:r>
          </a:p>
        </p:txBody>
      </p:sp>
      <p:sp>
        <p:nvSpPr>
          <p:cNvPr id="4" name="Slide Number Placeholder 3"/>
          <p:cNvSpPr>
            <a:spLocks noGrp="1"/>
          </p:cNvSpPr>
          <p:nvPr>
            <p:ph type="sldNum" sz="quarter" idx="5"/>
          </p:nvPr>
        </p:nvSpPr>
        <p:spPr/>
        <p:txBody>
          <a:bodyPr/>
          <a:lstStyle/>
          <a:p>
            <a:fld id="{D0CB9764-647B-4A0B-9CA5-C3B229C1C939}" type="slidenum">
              <a:rPr lang="en-US" smtClean="0"/>
              <a:t>21</a:t>
            </a:fld>
            <a:endParaRPr lang="en-US" dirty="0"/>
          </a:p>
        </p:txBody>
      </p:sp>
    </p:spTree>
    <p:extLst>
      <p:ext uri="{BB962C8B-B14F-4D97-AF65-F5344CB8AC3E}">
        <p14:creationId xmlns:p14="http://schemas.microsoft.com/office/powerpoint/2010/main" val="29767946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166" t="26731" r="27577"/>
          <a:stretch/>
        </p:blipFill>
        <p:spPr>
          <a:xfrm>
            <a:off x="7442531" y="3341077"/>
            <a:ext cx="4749471" cy="2032000"/>
          </a:xfrm>
          <a:prstGeom prst="rect">
            <a:avLst/>
          </a:prstGeom>
        </p:spPr>
      </p:pic>
      <p:pic>
        <p:nvPicPr>
          <p:cNvPr id="12" name="Picture 11"/>
          <p:cNvPicPr>
            <a:picLocks noChangeAspect="1"/>
          </p:cNvPicPr>
          <p:nvPr userDrawn="1"/>
        </p:nvPicPr>
        <p:blipFill rotWithShape="1">
          <a:blip r:embed="rId4">
            <a:extLst>
              <a:ext uri="{28A0092B-C50C-407E-A947-70E740481C1C}">
                <a14:useLocalDpi xmlns:a14="http://schemas.microsoft.com/office/drawing/2010/main" val="0"/>
              </a:ext>
            </a:extLst>
          </a:blip>
          <a:srcRect l="1" t="18151" r="13724" b="14227"/>
          <a:stretch/>
        </p:blipFill>
        <p:spPr>
          <a:xfrm>
            <a:off x="7442532" y="1260235"/>
            <a:ext cx="4749469" cy="1856153"/>
          </a:xfrm>
          <a:prstGeom prst="rect">
            <a:avLst/>
          </a:prstGeom>
        </p:spPr>
      </p:pic>
      <p:sp>
        <p:nvSpPr>
          <p:cNvPr id="2" name="Title 1"/>
          <p:cNvSpPr>
            <a:spLocks noGrp="1"/>
          </p:cNvSpPr>
          <p:nvPr>
            <p:ph type="title" hasCustomPrompt="1"/>
          </p:nvPr>
        </p:nvSpPr>
        <p:spPr>
          <a:xfrm>
            <a:off x="819805" y="2543590"/>
            <a:ext cx="5823275" cy="2084741"/>
          </a:xfrm>
        </p:spPr>
        <p:txBody>
          <a:bodyPr anchor="t"/>
          <a:lstStyle>
            <a:lvl1pPr algn="l">
              <a:lnSpc>
                <a:spcPct val="90000"/>
              </a:lnSpc>
              <a:defRPr sz="4000"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19807" y="1614533"/>
            <a:ext cx="5015685" cy="929054"/>
          </a:xfrm>
        </p:spPr>
        <p:txBody>
          <a:bodyPr anchor="b"/>
          <a:lstStyle>
            <a:lvl1pPr marL="0" indent="0">
              <a:buNone/>
              <a:defRPr sz="2000" b="0">
                <a:solidFill>
                  <a:srgbClr val="FFFFFF"/>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pic>
        <p:nvPicPr>
          <p:cNvPr id="9" name="Picture 8" descr="NRCS-Divider-Slide_Raindrop.png"/>
          <p:cNvPicPr>
            <a:picLocks noChangeAspect="1"/>
          </p:cNvPicPr>
          <p:nvPr userDrawn="1"/>
        </p:nvPicPr>
        <p:blipFill rotWithShape="1">
          <a:blip r:embed="rId5">
            <a:extLst>
              <a:ext uri="{28A0092B-C50C-407E-A947-70E740481C1C}">
                <a14:useLocalDpi xmlns:a14="http://schemas.microsoft.com/office/drawing/2010/main" val="0"/>
              </a:ext>
            </a:extLst>
          </a:blip>
          <a:srcRect b="42253"/>
          <a:stretch/>
        </p:blipFill>
        <p:spPr>
          <a:xfrm>
            <a:off x="10526825" y="2031999"/>
            <a:ext cx="1678200" cy="2676770"/>
          </a:xfrm>
          <a:prstGeom prst="rect">
            <a:avLst/>
          </a:prstGeom>
        </p:spPr>
      </p:pic>
      <p:sp>
        <p:nvSpPr>
          <p:cNvPr id="7" name="Rectangle 6"/>
          <p:cNvSpPr/>
          <p:nvPr userDrawn="1"/>
        </p:nvSpPr>
        <p:spPr>
          <a:xfrm>
            <a:off x="819805" y="4628328"/>
            <a:ext cx="6096000" cy="707886"/>
          </a:xfrm>
          <a:prstGeom prst="rect">
            <a:avLst/>
          </a:prstGeom>
        </p:spPr>
        <p:txBody>
          <a:bodyPr>
            <a:spAutoFit/>
          </a:bodyPr>
          <a:lstStyle/>
          <a:p>
            <a:r>
              <a:rPr lang="en-US" sz="2000" b="1" dirty="0">
                <a:solidFill>
                  <a:prstClr val="white"/>
                </a:solidFill>
                <a:ea typeface="+mj-ea"/>
                <a:cs typeface="+mj-cs"/>
              </a:rPr>
              <a:t>Mission Support Services</a:t>
            </a:r>
            <a:br>
              <a:rPr lang="en-US" sz="2000" dirty="0">
                <a:solidFill>
                  <a:prstClr val="white"/>
                </a:solidFill>
                <a:ea typeface="+mj-ea"/>
                <a:cs typeface="+mj-cs"/>
              </a:rPr>
            </a:br>
            <a:r>
              <a:rPr lang="en-US" sz="2000" dirty="0">
                <a:solidFill>
                  <a:prstClr val="white"/>
                </a:solidFill>
                <a:ea typeface="+mj-ea"/>
                <a:cs typeface="+mj-cs"/>
              </a:rPr>
              <a:t>Operations Associate Chief Area</a:t>
            </a:r>
            <a:endParaRPr lang="en-US" sz="1800" dirty="0"/>
          </a:p>
        </p:txBody>
      </p:sp>
    </p:spTree>
    <p:extLst>
      <p:ext uri="{BB962C8B-B14F-4D97-AF65-F5344CB8AC3E}">
        <p14:creationId xmlns:p14="http://schemas.microsoft.com/office/powerpoint/2010/main" val="4009069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406400" y="5410200"/>
            <a:ext cx="114808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375259"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375259" y="1316038"/>
            <a:ext cx="5720741"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6198307" y="1316038"/>
            <a:ext cx="571804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715DA1AF-AD13-494D-9D8A-29F7C63ADAB2}" type="datetimeFigureOut">
              <a:rPr lang="en-US" smtClean="0"/>
              <a:t>4/13/2020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972800" y="6477000"/>
            <a:ext cx="1016000" cy="246888"/>
          </a:xfrm>
        </p:spPr>
        <p:txBody>
          <a:bodyPr/>
          <a:lstStyle/>
          <a:p>
            <a:fld id="{542D7C18-89EC-44F2-887E-129E0FA51759}" type="slidenum">
              <a:rPr lang="en-US" smtClean="0"/>
              <a:t>‹#›</a:t>
            </a:fld>
            <a:endParaRPr lang="en-US" dirty="0"/>
          </a:p>
        </p:txBody>
      </p:sp>
      <p:sp>
        <p:nvSpPr>
          <p:cNvPr id="11" name="Straight Connector 10"/>
          <p:cNvSpPr>
            <a:spLocks noChangeShapeType="1"/>
          </p:cNvSpPr>
          <p:nvPr/>
        </p:nvSpPr>
        <p:spPr bwMode="auto">
          <a:xfrm>
            <a:off x="685800" y="601980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Tree>
    <p:extLst>
      <p:ext uri="{BB962C8B-B14F-4D97-AF65-F5344CB8AC3E}">
        <p14:creationId xmlns:p14="http://schemas.microsoft.com/office/powerpoint/2010/main" val="1935419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02336" y="457200"/>
            <a:ext cx="115824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715DA1AF-AD13-494D-9D8A-29F7C63ADAB2}" type="datetimeFigureOut">
              <a:rPr lang="en-US" smtClean="0"/>
              <a:t>4/13/2020</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2D7C18-89EC-44F2-887E-129E0FA51759}" type="slidenum">
              <a:rPr lang="en-US" smtClean="0"/>
              <a:t>‹#›</a:t>
            </a:fld>
            <a:endParaRPr lang="en-US" dirty="0"/>
          </a:p>
        </p:txBody>
      </p:sp>
    </p:spTree>
    <p:extLst>
      <p:ext uri="{BB962C8B-B14F-4D97-AF65-F5344CB8AC3E}">
        <p14:creationId xmlns:p14="http://schemas.microsoft.com/office/powerpoint/2010/main" val="3051674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5DA1AF-AD13-494D-9D8A-29F7C63ADAB2}" type="datetimeFigureOut">
              <a:rPr lang="en-US" smtClean="0"/>
              <a:t>4/13/2020</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2D7C18-89EC-44F2-887E-129E0FA51759}" type="slidenum">
              <a:rPr lang="en-US" smtClean="0"/>
              <a:t>‹#›</a:t>
            </a:fld>
            <a:endParaRPr lang="en-US" dirty="0"/>
          </a:p>
        </p:txBody>
      </p:sp>
    </p:spTree>
    <p:extLst>
      <p:ext uri="{BB962C8B-B14F-4D97-AF65-F5344CB8AC3E}">
        <p14:creationId xmlns:p14="http://schemas.microsoft.com/office/powerpoint/2010/main" val="4068609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685800" y="5849118"/>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2" name="Title 11"/>
          <p:cNvSpPr>
            <a:spLocks noGrp="1"/>
          </p:cNvSpPr>
          <p:nvPr>
            <p:ph type="title"/>
          </p:nvPr>
        </p:nvSpPr>
        <p:spPr>
          <a:xfrm>
            <a:off x="609600" y="5486400"/>
            <a:ext cx="112776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609601"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15DA1AF-AD13-494D-9D8A-29F7C63ADAB2}" type="datetimeFigureOut">
              <a:rPr lang="en-US" smtClean="0"/>
              <a:t>4/13/2020</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2D7C18-89EC-44F2-887E-129E0FA51759}" type="slidenum">
              <a:rPr lang="en-US" smtClean="0"/>
              <a:t>‹#›</a:t>
            </a:fld>
            <a:endParaRPr lang="en-US" dirty="0"/>
          </a:p>
        </p:txBody>
      </p:sp>
    </p:spTree>
    <p:extLst>
      <p:ext uri="{BB962C8B-B14F-4D97-AF65-F5344CB8AC3E}">
        <p14:creationId xmlns:p14="http://schemas.microsoft.com/office/powerpoint/2010/main" val="14021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a:t>Click icon to add picture</a:t>
            </a:r>
          </a:p>
        </p:txBody>
      </p:sp>
      <p:sp>
        <p:nvSpPr>
          <p:cNvPr id="7" name="Date Placeholder 6"/>
          <p:cNvSpPr>
            <a:spLocks noGrp="1"/>
          </p:cNvSpPr>
          <p:nvPr>
            <p:ph type="dt" sz="half" idx="10"/>
          </p:nvPr>
        </p:nvSpPr>
        <p:spPr/>
        <p:txBody>
          <a:bodyPr/>
          <a:lstStyle/>
          <a:p>
            <a:fld id="{715DA1AF-AD13-494D-9D8A-29F7C63ADAB2}" type="datetimeFigureOut">
              <a:rPr lang="en-US" smtClean="0"/>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542D7C18-89EC-44F2-887E-129E0FA51759}" type="slidenum">
              <a:rPr lang="en-US" smtClean="0"/>
              <a:t>‹#›</a:t>
            </a:fld>
            <a:endParaRPr lang="en-US" dirty="0"/>
          </a:p>
        </p:txBody>
      </p:sp>
      <p:sp>
        <p:nvSpPr>
          <p:cNvPr id="17" name="Title 16"/>
          <p:cNvSpPr>
            <a:spLocks noGrp="1"/>
          </p:cNvSpPr>
          <p:nvPr>
            <p:ph type="title"/>
          </p:nvPr>
        </p:nvSpPr>
        <p:spPr>
          <a:xfrm>
            <a:off x="508000" y="4993760"/>
            <a:ext cx="78232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extLst>
      <p:ext uri="{BB962C8B-B14F-4D97-AF65-F5344CB8AC3E}">
        <p14:creationId xmlns:p14="http://schemas.microsoft.com/office/powerpoint/2010/main" val="4123876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15DA1AF-AD13-494D-9D8A-29F7C63ADAB2}" type="datetimeFigureOut">
              <a:rPr lang="en-US" smtClean="0"/>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2D7C18-89EC-44F2-887E-129E0FA51759}" type="slidenum">
              <a:rPr lang="en-US" smtClean="0"/>
              <a:t>‹#›</a:t>
            </a:fld>
            <a:endParaRPr lang="en-US" dirty="0"/>
          </a:p>
        </p:txBody>
      </p:sp>
    </p:spTree>
    <p:extLst>
      <p:ext uri="{BB962C8B-B14F-4D97-AF65-F5344CB8AC3E}">
        <p14:creationId xmlns:p14="http://schemas.microsoft.com/office/powerpoint/2010/main" val="2097452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549277"/>
            <a:ext cx="2438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549277"/>
            <a:ext cx="83312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15DA1AF-AD13-494D-9D8A-29F7C63ADAB2}" type="datetimeFigureOut">
              <a:rPr lang="en-US" smtClean="0"/>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2D7C18-89EC-44F2-887E-129E0FA51759}" type="slidenum">
              <a:rPr lang="en-US" smtClean="0"/>
              <a:t>‹#›</a:t>
            </a:fld>
            <a:endParaRPr lang="en-US" dirty="0"/>
          </a:p>
        </p:txBody>
      </p:sp>
    </p:spTree>
    <p:extLst>
      <p:ext uri="{BB962C8B-B14F-4D97-AF65-F5344CB8AC3E}">
        <p14:creationId xmlns:p14="http://schemas.microsoft.com/office/powerpoint/2010/main" val="1581596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5539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4/13/2020</a:t>
            </a:fld>
            <a:endParaRPr lang="en-US" dirty="0"/>
          </a:p>
        </p:txBody>
      </p:sp>
      <p:sp>
        <p:nvSpPr>
          <p:cNvPr id="6" name="Holder 6"/>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38100">
              <a:lnSpc>
                <a:spcPts val="1425"/>
              </a:lnSpc>
            </a:pPr>
            <a:fld id="{81D60167-4931-47E6-BA6A-407CBD079E47}" type="slidenum">
              <a:rPr lang="en-US" smtClean="0"/>
              <a:pPr marL="38100">
                <a:lnSpc>
                  <a:spcPts val="1425"/>
                </a:lnSpc>
              </a:pPr>
              <a:t>‹#›</a:t>
            </a:fld>
            <a:endParaRPr lang="en-US" dirty="0"/>
          </a:p>
        </p:txBody>
      </p:sp>
    </p:spTree>
    <p:extLst>
      <p:ext uri="{BB962C8B-B14F-4D97-AF65-F5344CB8AC3E}">
        <p14:creationId xmlns:p14="http://schemas.microsoft.com/office/powerpoint/2010/main" val="676859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57585B"/>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4/13/2020</a:t>
            </a:fld>
            <a:endParaRPr lang="en-US" dirty="0"/>
          </a:p>
        </p:txBody>
      </p:sp>
      <p:sp>
        <p:nvSpPr>
          <p:cNvPr id="6" name="Holder 6"/>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38100">
              <a:lnSpc>
                <a:spcPts val="1425"/>
              </a:lnSpc>
            </a:pPr>
            <a:fld id="{81D60167-4931-47E6-BA6A-407CBD079E47}" type="slidenum">
              <a:rPr lang="en-US" smtClean="0"/>
              <a:pPr marL="38100">
                <a:lnSpc>
                  <a:spcPts val="1425"/>
                </a:lnSpc>
              </a:pPr>
              <a:t>‹#›</a:t>
            </a:fld>
            <a:endParaRPr lang="en-US" dirty="0"/>
          </a:p>
        </p:txBody>
      </p:sp>
    </p:spTree>
    <p:extLst>
      <p:ext uri="{BB962C8B-B14F-4D97-AF65-F5344CB8AC3E}">
        <p14:creationId xmlns:p14="http://schemas.microsoft.com/office/powerpoint/2010/main" val="433664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57585B"/>
                </a:solidFill>
                <a:latin typeface="Arial"/>
                <a:cs typeface="Arial"/>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4/13/2020</a:t>
            </a:fld>
            <a:endParaRPr lang="en-US" dirty="0"/>
          </a:p>
        </p:txBody>
      </p:sp>
      <p:sp>
        <p:nvSpPr>
          <p:cNvPr id="7" name="Holder 7"/>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38100">
              <a:lnSpc>
                <a:spcPts val="1425"/>
              </a:lnSpc>
            </a:pPr>
            <a:fld id="{81D60167-4931-47E6-BA6A-407CBD079E47}" type="slidenum">
              <a:rPr lang="en-US" smtClean="0"/>
              <a:pPr marL="38100">
                <a:lnSpc>
                  <a:spcPts val="1425"/>
                </a:lnSpc>
              </a:pPr>
              <a:t>‹#›</a:t>
            </a:fld>
            <a:endParaRPr lang="en-US" dirty="0"/>
          </a:p>
        </p:txBody>
      </p:sp>
    </p:spTree>
    <p:extLst>
      <p:ext uri="{BB962C8B-B14F-4D97-AF65-F5344CB8AC3E}">
        <p14:creationId xmlns:p14="http://schemas.microsoft.com/office/powerpoint/2010/main" val="2787371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R Transition Slide">
    <p:spTree>
      <p:nvGrpSpPr>
        <p:cNvPr id="1" name=""/>
        <p:cNvGrpSpPr/>
        <p:nvPr/>
      </p:nvGrpSpPr>
      <p:grpSpPr>
        <a:xfrm>
          <a:off x="0" y="0"/>
          <a:ext cx="0" cy="0"/>
          <a:chOff x="0" y="0"/>
          <a:chExt cx="0" cy="0"/>
        </a:xfrm>
      </p:grpSpPr>
      <p:sp>
        <p:nvSpPr>
          <p:cNvPr id="11" name="Rectangle 10"/>
          <p:cNvSpPr/>
          <p:nvPr userDrawn="1"/>
        </p:nvSpPr>
        <p:spPr>
          <a:xfrm>
            <a:off x="0" y="2419352"/>
            <a:ext cx="12192000" cy="1551523"/>
          </a:xfrm>
          <a:prstGeom prst="rect">
            <a:avLst/>
          </a:prstGeom>
          <a:solidFill>
            <a:srgbClr val="002C76"/>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aseline="-25000" dirty="0"/>
          </a:p>
        </p:txBody>
      </p:sp>
      <p:sp>
        <p:nvSpPr>
          <p:cNvPr id="13" name="Title 1"/>
          <p:cNvSpPr>
            <a:spLocks noGrp="1"/>
          </p:cNvSpPr>
          <p:nvPr>
            <p:ph type="title" hasCustomPrompt="1"/>
          </p:nvPr>
        </p:nvSpPr>
        <p:spPr>
          <a:xfrm>
            <a:off x="304800" y="2537885"/>
            <a:ext cx="8534400" cy="1322922"/>
          </a:xfrm>
          <a:prstGeom prst="rect">
            <a:avLst/>
          </a:prstGeom>
        </p:spPr>
        <p:txBody>
          <a:bodyPr anchor="ctr">
            <a:normAutofit/>
          </a:bodyPr>
          <a:lstStyle>
            <a:lvl1pPr algn="l">
              <a:defRPr sz="3600" b="0" u="none" cap="none" spc="-151" normalizeH="0" baseline="0">
                <a:solidFill>
                  <a:schemeClr val="bg1"/>
                </a:solidFill>
                <a:latin typeface="+mj-lt"/>
              </a:defRPr>
            </a:lvl1pPr>
          </a:lstStyle>
          <a:p>
            <a:r>
              <a:rPr lang="en-US" dirty="0"/>
              <a:t>Insert Transition Slide Title</a:t>
            </a:r>
          </a:p>
        </p:txBody>
      </p:sp>
      <p:sp>
        <p:nvSpPr>
          <p:cNvPr id="14" name="Text Placeholder 3"/>
          <p:cNvSpPr>
            <a:spLocks noGrp="1"/>
          </p:cNvSpPr>
          <p:nvPr>
            <p:ph type="body" sz="quarter" idx="10" hasCustomPrompt="1"/>
          </p:nvPr>
        </p:nvSpPr>
        <p:spPr>
          <a:xfrm>
            <a:off x="304800" y="4095750"/>
            <a:ext cx="7823200" cy="539750"/>
          </a:xfrm>
          <a:prstGeom prst="rect">
            <a:avLst/>
          </a:prstGeom>
        </p:spPr>
        <p:txBody>
          <a:bodyPr>
            <a:normAutofit/>
          </a:bodyPr>
          <a:lstStyle>
            <a:lvl1pPr marL="0" indent="0" algn="l">
              <a:buNone/>
              <a:defRPr sz="2400" b="0">
                <a:solidFill>
                  <a:srgbClr val="58595B"/>
                </a:solidFill>
                <a:latin typeface="+mj-lt"/>
              </a:defRPr>
            </a:lvl1pPr>
          </a:lstStyle>
          <a:p>
            <a:pPr lvl="0"/>
            <a:r>
              <a:rPr lang="en-US" dirty="0"/>
              <a:t>Insert Subtitle</a:t>
            </a:r>
          </a:p>
        </p:txBody>
      </p:sp>
      <p:pic>
        <p:nvPicPr>
          <p:cNvPr id="10" name="Picture 9" descr="NRCS-Divider-Slide_Raindrop.png"/>
          <p:cNvPicPr>
            <a:picLocks noChangeAspect="1"/>
          </p:cNvPicPr>
          <p:nvPr userDrawn="1"/>
        </p:nvPicPr>
        <p:blipFill rotWithShape="1">
          <a:blip r:embed="rId2">
            <a:extLst>
              <a:ext uri="{28A0092B-C50C-407E-A947-70E740481C1C}">
                <a14:useLocalDpi xmlns:a14="http://schemas.microsoft.com/office/drawing/2010/main" val="0"/>
              </a:ext>
            </a:extLst>
          </a:blip>
          <a:srcRect b="42253"/>
          <a:stretch/>
        </p:blipFill>
        <p:spPr>
          <a:xfrm>
            <a:off x="10526825" y="2031999"/>
            <a:ext cx="1678200" cy="2676770"/>
          </a:xfrm>
          <a:prstGeom prst="rect">
            <a:avLst/>
          </a:prstGeom>
        </p:spPr>
      </p:pic>
      <p:sp>
        <p:nvSpPr>
          <p:cNvPr id="2" name="Rectangle 1"/>
          <p:cNvSpPr/>
          <p:nvPr userDrawn="1"/>
        </p:nvSpPr>
        <p:spPr>
          <a:xfrm>
            <a:off x="0" y="0"/>
            <a:ext cx="121920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TextBox 8"/>
          <p:cNvSpPr txBox="1"/>
          <p:nvPr userDrawn="1"/>
        </p:nvSpPr>
        <p:spPr>
          <a:xfrm>
            <a:off x="1288672" y="6324602"/>
            <a:ext cx="1915909" cy="276999"/>
          </a:xfrm>
          <a:prstGeom prst="rect">
            <a:avLst/>
          </a:prstGeom>
          <a:noFill/>
        </p:spPr>
        <p:txBody>
          <a:bodyPr wrap="none" rtlCol="0">
            <a:spAutoFit/>
          </a:bodyPr>
          <a:lstStyle/>
          <a:p>
            <a:r>
              <a:rPr lang="en-US" sz="1200" b="0" dirty="0">
                <a:solidFill>
                  <a:srgbClr val="00ABC0"/>
                </a:solidFill>
                <a:latin typeface="+mj-lt"/>
              </a:rPr>
              <a:t>Mission Support Services</a:t>
            </a:r>
          </a:p>
        </p:txBody>
      </p:sp>
      <p:sp>
        <p:nvSpPr>
          <p:cNvPr id="12" name="Slide Number Placeholder 5"/>
          <p:cNvSpPr>
            <a:spLocks noGrp="1"/>
          </p:cNvSpPr>
          <p:nvPr>
            <p:ph type="sldNum" sz="quarter" idx="4"/>
          </p:nvPr>
        </p:nvSpPr>
        <p:spPr>
          <a:xfrm>
            <a:off x="922215" y="62674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FC9244-15B3-8F40-A6D8-795DD2FF1F30}" type="slidenum">
              <a:rPr lang="en-US" smtClean="0"/>
              <a:pPr/>
              <a:t>‹#›</a:t>
            </a:fld>
            <a:endParaRPr lang="en-US" dirty="0"/>
          </a:p>
        </p:txBody>
      </p:sp>
    </p:spTree>
    <p:extLst>
      <p:ext uri="{BB962C8B-B14F-4D97-AF65-F5344CB8AC3E}">
        <p14:creationId xmlns:p14="http://schemas.microsoft.com/office/powerpoint/2010/main" val="29495353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57585B"/>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4/13/2020</a:t>
            </a:fld>
            <a:endParaRPr lang="en-US" dirty="0"/>
          </a:p>
        </p:txBody>
      </p:sp>
      <p:sp>
        <p:nvSpPr>
          <p:cNvPr id="5" name="Holder 5"/>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38100">
              <a:lnSpc>
                <a:spcPts val="1425"/>
              </a:lnSpc>
            </a:pPr>
            <a:fld id="{81D60167-4931-47E6-BA6A-407CBD079E47}" type="slidenum">
              <a:rPr lang="en-US" smtClean="0"/>
              <a:pPr marL="38100">
                <a:lnSpc>
                  <a:spcPts val="1425"/>
                </a:lnSpc>
              </a:pPr>
              <a:t>‹#›</a:t>
            </a:fld>
            <a:endParaRPr lang="en-US" dirty="0"/>
          </a:p>
        </p:txBody>
      </p:sp>
    </p:spTree>
    <p:extLst>
      <p:ext uri="{BB962C8B-B14F-4D97-AF65-F5344CB8AC3E}">
        <p14:creationId xmlns:p14="http://schemas.microsoft.com/office/powerpoint/2010/main" val="1339665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4/13/2020</a:t>
            </a:fld>
            <a:endParaRPr lang="en-US" dirty="0"/>
          </a:p>
        </p:txBody>
      </p:sp>
      <p:sp>
        <p:nvSpPr>
          <p:cNvPr id="4" name="Holder 4"/>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38100">
              <a:lnSpc>
                <a:spcPts val="1425"/>
              </a:lnSpc>
            </a:pPr>
            <a:fld id="{81D60167-4931-47E6-BA6A-407CBD079E47}" type="slidenum">
              <a:rPr lang="en-US" smtClean="0"/>
              <a:pPr marL="38100">
                <a:lnSpc>
                  <a:spcPts val="1425"/>
                </a:lnSpc>
              </a:pPr>
              <a:t>‹#›</a:t>
            </a:fld>
            <a:endParaRPr lang="en-US" dirty="0"/>
          </a:p>
        </p:txBody>
      </p:sp>
    </p:spTree>
    <p:extLst>
      <p:ext uri="{BB962C8B-B14F-4D97-AF65-F5344CB8AC3E}">
        <p14:creationId xmlns:p14="http://schemas.microsoft.com/office/powerpoint/2010/main" val="4277900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089" y="635000"/>
            <a:ext cx="11676183" cy="806938"/>
          </a:xfrm>
        </p:spPr>
        <p:txBody>
          <a:bodyPr/>
          <a:lstStyle/>
          <a:p>
            <a:r>
              <a:rPr lang="en-US" dirty="0"/>
              <a:t>Click to edit Master title style</a:t>
            </a:r>
          </a:p>
        </p:txBody>
      </p:sp>
      <p:sp>
        <p:nvSpPr>
          <p:cNvPr id="3" name="Content Placeholder 2"/>
          <p:cNvSpPr>
            <a:spLocks noGrp="1"/>
          </p:cNvSpPr>
          <p:nvPr>
            <p:ph idx="1"/>
          </p:nvPr>
        </p:nvSpPr>
        <p:spPr>
          <a:xfrm>
            <a:off x="349087" y="1600203"/>
            <a:ext cx="10175632"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p:cNvSpPr>
            <a:spLocks noGrp="1"/>
          </p:cNvSpPr>
          <p:nvPr>
            <p:ph type="pic" sz="quarter" idx="10"/>
          </p:nvPr>
        </p:nvSpPr>
        <p:spPr>
          <a:xfrm>
            <a:off x="10746155" y="1609726"/>
            <a:ext cx="1265604" cy="3792660"/>
          </a:xfrm>
        </p:spPr>
        <p:txBody>
          <a:bodyPr/>
          <a:lstStyle/>
          <a:p>
            <a:endParaRPr lang="en-US" dirty="0"/>
          </a:p>
        </p:txBody>
      </p:sp>
      <p:sp>
        <p:nvSpPr>
          <p:cNvPr id="7" name="TextBox 6"/>
          <p:cNvSpPr txBox="1"/>
          <p:nvPr userDrawn="1"/>
        </p:nvSpPr>
        <p:spPr>
          <a:xfrm>
            <a:off x="1288672" y="6324602"/>
            <a:ext cx="1915909" cy="276999"/>
          </a:xfrm>
          <a:prstGeom prst="rect">
            <a:avLst/>
          </a:prstGeom>
          <a:noFill/>
        </p:spPr>
        <p:txBody>
          <a:bodyPr wrap="none" rtlCol="0">
            <a:spAutoFit/>
          </a:bodyPr>
          <a:lstStyle/>
          <a:p>
            <a:r>
              <a:rPr lang="en-US" sz="1200" b="0" dirty="0">
                <a:solidFill>
                  <a:srgbClr val="00ABC0"/>
                </a:solidFill>
                <a:latin typeface="+mj-lt"/>
              </a:rPr>
              <a:t>Mission Support Services</a:t>
            </a:r>
          </a:p>
        </p:txBody>
      </p:sp>
      <p:sp>
        <p:nvSpPr>
          <p:cNvPr id="8" name="Slide Number Placeholder 5"/>
          <p:cNvSpPr>
            <a:spLocks noGrp="1"/>
          </p:cNvSpPr>
          <p:nvPr>
            <p:ph type="sldNum" sz="quarter" idx="4"/>
          </p:nvPr>
        </p:nvSpPr>
        <p:spPr>
          <a:xfrm>
            <a:off x="922215" y="62674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FC9244-15B3-8F40-A6D8-795DD2FF1F30}" type="slidenum">
              <a:rPr lang="en-US" smtClean="0"/>
              <a:pPr/>
              <a:t>‹#›</a:t>
            </a:fld>
            <a:endParaRPr lang="en-US" dirty="0"/>
          </a:p>
        </p:txBody>
      </p:sp>
    </p:spTree>
    <p:extLst>
      <p:ext uri="{BB962C8B-B14F-4D97-AF65-F5344CB8AC3E}">
        <p14:creationId xmlns:p14="http://schemas.microsoft.com/office/powerpoint/2010/main" val="188223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49088" y="1600203"/>
            <a:ext cx="9081477"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9534771" y="1609972"/>
            <a:ext cx="2490500" cy="397803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Text Placeholder 5"/>
          <p:cNvSpPr>
            <a:spLocks noGrp="1"/>
          </p:cNvSpPr>
          <p:nvPr>
            <p:ph type="body" sz="quarter" idx="10" hasCustomPrompt="1"/>
          </p:nvPr>
        </p:nvSpPr>
        <p:spPr>
          <a:xfrm>
            <a:off x="9612928" y="2413000"/>
            <a:ext cx="2347217" cy="3067050"/>
          </a:xfrm>
        </p:spPr>
        <p:txBody>
          <a:bodyPr>
            <a:normAutofit/>
          </a:bodyPr>
          <a:lstStyle>
            <a:lvl1pPr algn="l">
              <a:defRPr sz="1000" b="0">
                <a:solidFill>
                  <a:schemeClr val="tx1"/>
                </a:solidFill>
              </a:defRPr>
            </a:lvl1pPr>
            <a:lvl5pPr marL="1828754" indent="0">
              <a:buNone/>
              <a:defRPr/>
            </a:lvl5pPr>
          </a:lstStyle>
          <a:p>
            <a:pPr lvl="0"/>
            <a:r>
              <a:rPr lang="en-US" dirty="0"/>
              <a:t>Fifth level</a:t>
            </a:r>
          </a:p>
        </p:txBody>
      </p:sp>
      <p:sp>
        <p:nvSpPr>
          <p:cNvPr id="14" name="Text Placeholder 13"/>
          <p:cNvSpPr>
            <a:spLocks noGrp="1"/>
          </p:cNvSpPr>
          <p:nvPr>
            <p:ph type="body" sz="quarter" idx="11"/>
          </p:nvPr>
        </p:nvSpPr>
        <p:spPr>
          <a:xfrm>
            <a:off x="9611499" y="1709739"/>
            <a:ext cx="2349624" cy="615339"/>
          </a:xfrm>
        </p:spPr>
        <p:txBody>
          <a:bodyPr>
            <a:noAutofit/>
          </a:bodyPr>
          <a:lstStyle>
            <a:lvl1pPr>
              <a:defRPr sz="1200">
                <a:solidFill>
                  <a:srgbClr val="139AB2"/>
                </a:solidFill>
              </a:defRPr>
            </a:lvl1pPr>
          </a:lstStyle>
          <a:p>
            <a:pPr lvl="0"/>
            <a:r>
              <a:rPr lang="en-US" dirty="0"/>
              <a:t>Click to edit Master text styles</a:t>
            </a:r>
          </a:p>
        </p:txBody>
      </p:sp>
      <p:sp>
        <p:nvSpPr>
          <p:cNvPr id="12" name="TextBox 11"/>
          <p:cNvSpPr txBox="1"/>
          <p:nvPr userDrawn="1"/>
        </p:nvSpPr>
        <p:spPr>
          <a:xfrm>
            <a:off x="1288672" y="6324602"/>
            <a:ext cx="1915909" cy="276999"/>
          </a:xfrm>
          <a:prstGeom prst="rect">
            <a:avLst/>
          </a:prstGeom>
          <a:noFill/>
        </p:spPr>
        <p:txBody>
          <a:bodyPr wrap="none" rtlCol="0">
            <a:spAutoFit/>
          </a:bodyPr>
          <a:lstStyle/>
          <a:p>
            <a:r>
              <a:rPr lang="en-US" sz="1200" b="0" dirty="0">
                <a:solidFill>
                  <a:srgbClr val="00ABC0"/>
                </a:solidFill>
                <a:latin typeface="+mj-lt"/>
              </a:rPr>
              <a:t>Mission Support Services</a:t>
            </a:r>
          </a:p>
        </p:txBody>
      </p:sp>
      <p:sp>
        <p:nvSpPr>
          <p:cNvPr id="13" name="Slide Number Placeholder 5"/>
          <p:cNvSpPr>
            <a:spLocks noGrp="1"/>
          </p:cNvSpPr>
          <p:nvPr>
            <p:ph type="sldNum" sz="quarter" idx="4"/>
          </p:nvPr>
        </p:nvSpPr>
        <p:spPr>
          <a:xfrm>
            <a:off x="922215" y="62674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FC9244-15B3-8F40-A6D8-795DD2FF1F30}" type="slidenum">
              <a:rPr lang="en-US" smtClean="0"/>
              <a:pPr/>
              <a:t>‹#›</a:t>
            </a:fld>
            <a:endParaRPr lang="en-US" dirty="0"/>
          </a:p>
        </p:txBody>
      </p:sp>
    </p:spTree>
    <p:extLst>
      <p:ext uri="{BB962C8B-B14F-4D97-AF65-F5344CB8AC3E}">
        <p14:creationId xmlns:p14="http://schemas.microsoft.com/office/powerpoint/2010/main" val="2714467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31031FBD-6318-4E1F-B708-AE21DB5AB345}" type="datetime1">
              <a:rPr lang="en-US" smtClean="0"/>
              <a:t>4/13/2020</a:t>
            </a:fld>
            <a:endParaRPr lang="en-US" dirty="0"/>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r>
              <a:rPr lang="en-US" dirty="0"/>
              <a:t>Natural Resources Conservation Service</a:t>
            </a:r>
          </a:p>
        </p:txBody>
      </p:sp>
      <p:sp>
        <p:nvSpPr>
          <p:cNvPr id="6" name="Slide Number Placeholder 5"/>
          <p:cNvSpPr>
            <a:spLocks noGrp="1"/>
          </p:cNvSpPr>
          <p:nvPr>
            <p:ph type="sldNum" sz="quarter" idx="12"/>
          </p:nvPr>
        </p:nvSpPr>
        <p:spPr/>
        <p:txBody>
          <a:bodyPr/>
          <a:lstStyle/>
          <a:p>
            <a:fld id="{4219272A-714B-4394-91B3-C883D28F4F8C}" type="slidenum">
              <a:rPr lang="en-US" smtClean="0"/>
              <a:t>‹#›</a:t>
            </a:fld>
            <a:endParaRPr lang="en-US" dirty="0"/>
          </a:p>
        </p:txBody>
      </p:sp>
    </p:spTree>
    <p:extLst>
      <p:ext uri="{BB962C8B-B14F-4D97-AF65-F5344CB8AC3E}">
        <p14:creationId xmlns:p14="http://schemas.microsoft.com/office/powerpoint/2010/main" val="1518789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5349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9" name="Title 28"/>
          <p:cNvSpPr>
            <a:spLocks noGrp="1"/>
          </p:cNvSpPr>
          <p:nvPr>
            <p:ph type="ctrTitle"/>
          </p:nvPr>
        </p:nvSpPr>
        <p:spPr>
          <a:xfrm>
            <a:off x="508000" y="4853412"/>
            <a:ext cx="11277600" cy="1222375"/>
          </a:xfrm>
        </p:spPr>
        <p:txBody>
          <a:bodyPr anchor="t"/>
          <a:lstStyle/>
          <a:p>
            <a:r>
              <a:rPr kumimoji="0" lang="en-US"/>
              <a:t>Click to edit Master title style</a:t>
            </a:r>
          </a:p>
        </p:txBody>
      </p:sp>
      <p:sp>
        <p:nvSpPr>
          <p:cNvPr id="9" name="Subtitle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715DA1AF-AD13-494D-9D8A-29F7C63ADAB2}" type="datetimeFigureOut">
              <a:rPr lang="en-US" smtClean="0"/>
              <a:t>4/13/2020</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10972800" y="6473952"/>
            <a:ext cx="1011936" cy="246888"/>
          </a:xfrm>
        </p:spPr>
        <p:txBody>
          <a:bodyPr/>
          <a:lstStyle/>
          <a:p>
            <a:fld id="{542D7C18-89EC-44F2-887E-129E0FA51759}" type="slidenum">
              <a:rPr lang="en-US" smtClean="0"/>
              <a:t>‹#›</a:t>
            </a:fld>
            <a:endParaRPr lang="en-US" dirty="0"/>
          </a:p>
        </p:txBody>
      </p:sp>
    </p:spTree>
    <p:extLst>
      <p:ext uri="{BB962C8B-B14F-4D97-AF65-F5344CB8AC3E}">
        <p14:creationId xmlns:p14="http://schemas.microsoft.com/office/powerpoint/2010/main" val="2599258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15DA1AF-AD13-494D-9D8A-29F7C63ADAB2}" type="datetimeFigureOut">
              <a:rPr lang="en-US" smtClean="0"/>
              <a:t>4/13/2020</a:t>
            </a:fld>
            <a:endParaRPr lang="en-US" dirty="0"/>
          </a:p>
        </p:txBody>
      </p:sp>
      <p:sp>
        <p:nvSpPr>
          <p:cNvPr id="19" name="Footer Placeholder 18"/>
          <p:cNvSpPr>
            <a:spLocks noGrp="1"/>
          </p:cNvSpPr>
          <p:nvPr>
            <p:ph type="ftr" sz="quarter" idx="11"/>
          </p:nvPr>
        </p:nvSpPr>
        <p:spPr>
          <a:xfrm>
            <a:off x="4775200" y="76201"/>
            <a:ext cx="3860800" cy="288925"/>
          </a:xfrm>
        </p:spPr>
        <p:txBody>
          <a:bodyPr/>
          <a:lstStyle/>
          <a:p>
            <a:endParaRPr lang="en-US" dirty="0"/>
          </a:p>
        </p:txBody>
      </p:sp>
      <p:sp>
        <p:nvSpPr>
          <p:cNvPr id="16" name="Slide Number Placeholder 15"/>
          <p:cNvSpPr>
            <a:spLocks noGrp="1"/>
          </p:cNvSpPr>
          <p:nvPr>
            <p:ph type="sldNum" sz="quarter" idx="12"/>
          </p:nvPr>
        </p:nvSpPr>
        <p:spPr>
          <a:xfrm>
            <a:off x="10972800" y="6473952"/>
            <a:ext cx="1011936" cy="246888"/>
          </a:xfrm>
        </p:spPr>
        <p:txBody>
          <a:bodyPr/>
          <a:lstStyle/>
          <a:p>
            <a:fld id="{542D7C18-89EC-44F2-887E-129E0FA51759}" type="slidenum">
              <a:rPr lang="en-US" smtClean="0"/>
              <a:t>‹#›</a:t>
            </a:fld>
            <a:endParaRPr lang="en-US" dirty="0"/>
          </a:p>
        </p:txBody>
      </p:sp>
    </p:spTree>
    <p:extLst>
      <p:ext uri="{BB962C8B-B14F-4D97-AF65-F5344CB8AC3E}">
        <p14:creationId xmlns:p14="http://schemas.microsoft.com/office/powerpoint/2010/main" val="2415785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3444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6" name="Text Placeholder 5"/>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715DA1AF-AD13-494D-9D8A-29F7C63ADAB2}" type="datetimeFigureOut">
              <a:rPr lang="en-US" smtClean="0"/>
              <a:t>4/13/2020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542D7C18-89EC-44F2-887E-129E0FA51759}" type="slidenum">
              <a:rPr lang="en-US" smtClean="0"/>
              <a:t>‹#›</a:t>
            </a:fld>
            <a:endParaRPr lang="en-US" dirty="0"/>
          </a:p>
        </p:txBody>
      </p:sp>
      <p:sp>
        <p:nvSpPr>
          <p:cNvPr id="8" name="Title 7"/>
          <p:cNvSpPr>
            <a:spLocks noGrp="1"/>
          </p:cNvSpPr>
          <p:nvPr>
            <p:ph type="title"/>
          </p:nvPr>
        </p:nvSpPr>
        <p:spPr>
          <a:xfrm>
            <a:off x="240633" y="2947086"/>
            <a:ext cx="11582400" cy="1184825"/>
          </a:xfrm>
        </p:spPr>
        <p:txBody>
          <a:bodyPr rtlCol="0" anchor="t"/>
          <a:lstStyle>
            <a:lvl1pPr algn="r">
              <a:defRPr/>
            </a:lvl1pPr>
          </a:lstStyle>
          <a:p>
            <a:r>
              <a:rPr kumimoji="0" lang="en-US"/>
              <a:t>Click to edit Master title style</a:t>
            </a:r>
          </a:p>
        </p:txBody>
      </p:sp>
    </p:spTree>
    <p:extLst>
      <p:ext uri="{BB962C8B-B14F-4D97-AF65-F5344CB8AC3E}">
        <p14:creationId xmlns:p14="http://schemas.microsoft.com/office/powerpoint/2010/main" val="837655246"/>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402336" y="457200"/>
            <a:ext cx="11582400" cy="841248"/>
          </a:xfrm>
        </p:spPr>
        <p:txBody>
          <a:bodyPr/>
          <a:lstStyle/>
          <a:p>
            <a:r>
              <a:rPr kumimoji="0" lang="en-US"/>
              <a:t>Click to edit Master title style</a:t>
            </a:r>
          </a:p>
        </p:txBody>
      </p:sp>
      <p:sp>
        <p:nvSpPr>
          <p:cNvPr id="14" name="Content Placeholder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715DA1AF-AD13-494D-9D8A-29F7C63ADAB2}" type="datetimeFigureOut">
              <a:rPr lang="en-US" smtClean="0"/>
              <a:t>4/13/2020</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542D7C18-89EC-44F2-887E-129E0FA51759}" type="slidenum">
              <a:rPr lang="en-US" smtClean="0"/>
              <a:t>‹#›</a:t>
            </a:fld>
            <a:endParaRPr lang="en-US" dirty="0"/>
          </a:p>
        </p:txBody>
      </p:sp>
    </p:spTree>
    <p:extLst>
      <p:ext uri="{BB962C8B-B14F-4D97-AF65-F5344CB8AC3E}">
        <p14:creationId xmlns:p14="http://schemas.microsoft.com/office/powerpoint/2010/main" val="39420370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8.jpe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085" y="566615"/>
            <a:ext cx="10972800" cy="94370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49087" y="1600203"/>
            <a:ext cx="10308492"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922215" y="628552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FC9244-15B3-8F40-A6D8-795DD2FF1F30}" type="slidenum">
              <a:rPr lang="en-US" smtClean="0"/>
              <a:pPr/>
              <a:t>‹#›</a:t>
            </a:fld>
            <a:endParaRPr lang="en-US" dirty="0"/>
          </a:p>
        </p:txBody>
      </p:sp>
    </p:spTree>
    <p:extLst>
      <p:ext uri="{BB962C8B-B14F-4D97-AF65-F5344CB8AC3E}">
        <p14:creationId xmlns:p14="http://schemas.microsoft.com/office/powerpoint/2010/main" val="308927552"/>
      </p:ext>
    </p:extLst>
  </p:cSld>
  <p:clrMap bg1="lt1" tx1="dk1" bg2="lt2" tx2="dk2" accent1="accent1" accent2="accent2" accent3="accent3" accent4="accent4" accent5="accent5" accent6="accent6" hlink="hlink" folHlink="folHlink"/>
  <p:sldLayoutIdLst>
    <p:sldLayoutId id="2147483690" r:id="rId1"/>
    <p:sldLayoutId id="2147483693" r:id="rId2"/>
    <p:sldLayoutId id="2147483691" r:id="rId3"/>
    <p:sldLayoutId id="2147483692" r:id="rId4"/>
    <p:sldLayoutId id="2147483695" r:id="rId5"/>
  </p:sldLayoutIdLst>
  <p:hf hdr="0" ftr="0" dt="0"/>
  <p:txStyles>
    <p:titleStyle>
      <a:lvl1pPr algn="l" defTabSz="457189" rtl="0" eaLnBrk="1" latinLnBrk="0" hangingPunct="1">
        <a:spcBef>
          <a:spcPct val="0"/>
        </a:spcBef>
        <a:buNone/>
        <a:defRPr sz="3600" b="1" kern="1200">
          <a:solidFill>
            <a:srgbClr val="58595B"/>
          </a:solidFill>
          <a:latin typeface="+mj-lt"/>
          <a:ea typeface="+mj-ea"/>
          <a:cs typeface="+mj-cs"/>
        </a:defRPr>
      </a:lvl1pPr>
    </p:titleStyle>
    <p:bodyStyle>
      <a:lvl1pPr marL="0" indent="0" algn="l" defTabSz="457189" rtl="0" eaLnBrk="1" latinLnBrk="0" hangingPunct="1">
        <a:spcBef>
          <a:spcPct val="20000"/>
        </a:spcBef>
        <a:buFont typeface="Arial"/>
        <a:buNone/>
        <a:defRPr sz="2000" b="1" kern="1200">
          <a:solidFill>
            <a:srgbClr val="053773"/>
          </a:solidFill>
          <a:latin typeface="+mn-lt"/>
          <a:ea typeface="+mn-ea"/>
          <a:cs typeface="+mn-cs"/>
        </a:defRPr>
      </a:lvl1pPr>
      <a:lvl2pPr marL="742932" indent="-285744" algn="l" defTabSz="457189"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2971" indent="-228594" algn="l" defTabSz="457189"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3pPr>
      <a:lvl4pPr marL="1600160" indent="-228594" algn="l" defTabSz="457189"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4pPr>
      <a:lvl5pPr marL="2057349" indent="-228594" algn="l" defTabSz="457189"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8" name="Text Placeholder 7"/>
          <p:cNvSpPr>
            <a:spLocks noGrp="1"/>
          </p:cNvSpPr>
          <p:nvPr>
            <p:ph type="body" idx="1"/>
          </p:nvPr>
        </p:nvSpPr>
        <p:spPr>
          <a:xfrm>
            <a:off x="406400" y="1554163"/>
            <a:ext cx="115824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8636000" y="76201"/>
            <a:ext cx="3352800" cy="288925"/>
          </a:xfrm>
          <a:prstGeom prst="rect">
            <a:avLst/>
          </a:prstGeom>
        </p:spPr>
        <p:txBody>
          <a:bodyPr vert="horz"/>
          <a:lstStyle>
            <a:lvl1pPr algn="l" eaLnBrk="1" latinLnBrk="0" hangingPunct="1">
              <a:defRPr kumimoji="0" sz="1200">
                <a:solidFill>
                  <a:schemeClr val="accent1">
                    <a:shade val="75000"/>
                  </a:schemeClr>
                </a:solidFill>
              </a:defRPr>
            </a:lvl1pPr>
          </a:lstStyle>
          <a:p>
            <a:fld id="{715DA1AF-AD13-494D-9D8A-29F7C63ADAB2}" type="datetimeFigureOut">
              <a:rPr lang="en-US" smtClean="0"/>
              <a:t>4/13/2020</a:t>
            </a:fld>
            <a:endParaRPr lang="en-US" dirty="0"/>
          </a:p>
        </p:txBody>
      </p:sp>
      <p:sp>
        <p:nvSpPr>
          <p:cNvPr id="28" name="Footer Placeholder 27"/>
          <p:cNvSpPr>
            <a:spLocks noGrp="1"/>
          </p:cNvSpPr>
          <p:nvPr>
            <p:ph type="ftr" sz="quarter" idx="3"/>
          </p:nvPr>
        </p:nvSpPr>
        <p:spPr>
          <a:xfrm>
            <a:off x="4165600" y="76201"/>
            <a:ext cx="44704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10972800" y="6477001"/>
            <a:ext cx="1016000" cy="244475"/>
          </a:xfrm>
          <a:prstGeom prst="rect">
            <a:avLst/>
          </a:prstGeom>
        </p:spPr>
        <p:txBody>
          <a:bodyPr vert="horz"/>
          <a:lstStyle>
            <a:lvl1pPr algn="r" eaLnBrk="1" latinLnBrk="0" hangingPunct="1">
              <a:defRPr kumimoji="0" sz="1200">
                <a:solidFill>
                  <a:schemeClr val="accent1">
                    <a:shade val="75000"/>
                  </a:schemeClr>
                </a:solidFill>
              </a:defRPr>
            </a:lvl1pPr>
          </a:lstStyle>
          <a:p>
            <a:fld id="{542D7C18-89EC-44F2-887E-129E0FA51759}" type="slidenum">
              <a:rPr lang="en-US" smtClean="0"/>
              <a:t>‹#›</a:t>
            </a:fld>
            <a:endParaRPr lang="en-US" dirty="0"/>
          </a:p>
        </p:txBody>
      </p:sp>
      <p:sp>
        <p:nvSpPr>
          <p:cNvPr id="10" name="Title Placeholder 9"/>
          <p:cNvSpPr>
            <a:spLocks noGrp="1"/>
          </p:cNvSpPr>
          <p:nvPr>
            <p:ph type="title"/>
          </p:nvPr>
        </p:nvSpPr>
        <p:spPr>
          <a:xfrm>
            <a:off x="406400" y="457200"/>
            <a:ext cx="115824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2" name="Straight Connector 11"/>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Tree>
    <p:extLst>
      <p:ext uri="{BB962C8B-B14F-4D97-AF65-F5344CB8AC3E}">
        <p14:creationId xmlns:p14="http://schemas.microsoft.com/office/powerpoint/2010/main" val="390584177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 y="1"/>
            <a:ext cx="12191999" cy="6632447"/>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800" dirty="0"/>
          </a:p>
        </p:txBody>
      </p:sp>
      <p:sp>
        <p:nvSpPr>
          <p:cNvPr id="2" name="Holder 2"/>
          <p:cNvSpPr>
            <a:spLocks noGrp="1"/>
          </p:cNvSpPr>
          <p:nvPr>
            <p:ph type="title"/>
          </p:nvPr>
        </p:nvSpPr>
        <p:spPr>
          <a:xfrm>
            <a:off x="454073" y="739256"/>
            <a:ext cx="11283851" cy="574040"/>
          </a:xfrm>
          <a:prstGeom prst="rect">
            <a:avLst/>
          </a:prstGeom>
        </p:spPr>
        <p:txBody>
          <a:bodyPr wrap="square" lIns="0" tIns="0" rIns="0" bIns="0">
            <a:spAutoFit/>
          </a:bodyPr>
          <a:lstStyle>
            <a:lvl1pPr>
              <a:defRPr sz="3600" b="1" i="0">
                <a:solidFill>
                  <a:srgbClr val="57585B"/>
                </a:solidFill>
                <a:latin typeface="Arial"/>
                <a:cs typeface="Arial"/>
              </a:defRPr>
            </a:lvl1pPr>
          </a:lstStyle>
          <a:p>
            <a:endParaRPr/>
          </a:p>
        </p:txBody>
      </p:sp>
      <p:sp>
        <p:nvSpPr>
          <p:cNvPr id="3" name="Holder 3"/>
          <p:cNvSpPr>
            <a:spLocks noGrp="1"/>
          </p:cNvSpPr>
          <p:nvPr>
            <p:ph type="body" idx="1"/>
          </p:nvPr>
        </p:nvSpPr>
        <p:spPr>
          <a:xfrm>
            <a:off x="454073" y="1625600"/>
            <a:ext cx="11283851"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4/13/2020</a:t>
            </a:fld>
            <a:endParaRPr lang="en-US" dirty="0"/>
          </a:p>
        </p:txBody>
      </p:sp>
      <p:sp>
        <p:nvSpPr>
          <p:cNvPr id="6" name="Holder 6"/>
          <p:cNvSpPr>
            <a:spLocks noGrp="1"/>
          </p:cNvSpPr>
          <p:nvPr>
            <p:ph type="sldNum" sz="quarter" idx="7"/>
          </p:nvPr>
        </p:nvSpPr>
        <p:spPr>
          <a:xfrm>
            <a:off x="993336" y="6355735"/>
            <a:ext cx="329353" cy="179536"/>
          </a:xfrm>
          <a:prstGeom prst="rect">
            <a:avLst/>
          </a:prstGeom>
        </p:spPr>
        <p:txBody>
          <a:bodyPr wrap="square" lIns="0" tIns="0" rIns="0" bIns="0">
            <a:spAutoFit/>
          </a:bodyPr>
          <a:lstStyle>
            <a:lvl1pPr>
              <a:defRPr sz="1200" b="0" i="0">
                <a:solidFill>
                  <a:srgbClr val="888888"/>
                </a:solidFill>
                <a:latin typeface="Arial"/>
                <a:cs typeface="Arial"/>
              </a:defRPr>
            </a:lvl1pPr>
          </a:lstStyle>
          <a:p>
            <a:pPr marL="38100">
              <a:lnSpc>
                <a:spcPts val="1425"/>
              </a:lnSpc>
            </a:pPr>
            <a:fld id="{81D60167-4931-47E6-BA6A-407CBD079E47}" type="slidenum">
              <a:rPr lang="en-US" smtClean="0"/>
              <a:pPr marL="38100">
                <a:lnSpc>
                  <a:spcPts val="1425"/>
                </a:lnSpc>
              </a:pPr>
              <a:t>‹#›</a:t>
            </a:fld>
            <a:endParaRPr lang="en-US" dirty="0"/>
          </a:p>
        </p:txBody>
      </p:sp>
    </p:spTree>
    <p:extLst>
      <p:ext uri="{BB962C8B-B14F-4D97-AF65-F5344CB8AC3E}">
        <p14:creationId xmlns:p14="http://schemas.microsoft.com/office/powerpoint/2010/main" val="29060441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4.jp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18.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s>
</file>

<file path=ppt/slides/_rels/slide41.xml.rels><?xml version="1.0" encoding="UTF-8" standalone="yes"?>
<Relationships xmlns="http://schemas.openxmlformats.org/package/2006/relationships"><Relationship Id="rId2" Type="http://schemas.openxmlformats.org/officeDocument/2006/relationships/hyperlink" Target="https://www.regulations.gov/" TargetMode="Externa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18.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4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image" Target="../media/image41.png"/><Relationship Id="rId1" Type="http://schemas.openxmlformats.org/officeDocument/2006/relationships/slideLayout" Target="../slideLayouts/slideLayout18.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image" Target="../media/image52.png"/><Relationship Id="rId1" Type="http://schemas.openxmlformats.org/officeDocument/2006/relationships/slideLayout" Target="../slideLayouts/slideLayout20.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6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536" y="1066800"/>
            <a:ext cx="7423935" cy="44644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0481" y="4800600"/>
            <a:ext cx="6816903" cy="1200894"/>
          </a:xfrm>
          <a:effectLst>
            <a:outerShdw blurRad="50800" dist="38100" dir="2700000" algn="tl" rotWithShape="0">
              <a:prstClr val="black">
                <a:alpha val="40000"/>
              </a:prstClr>
            </a:outerShdw>
          </a:effectLst>
        </p:spPr>
        <p:txBody>
          <a:bodyPr>
            <a:normAutofit fontScale="90000"/>
          </a:bodyPr>
          <a:lstStyle/>
          <a:p>
            <a:br>
              <a:rPr lang="en-US" sz="2200" dirty="0">
                <a:solidFill>
                  <a:srgbClr val="002C76"/>
                </a:solidFill>
              </a:rPr>
            </a:br>
            <a:r>
              <a:rPr lang="en-US" sz="2200" dirty="0">
                <a:solidFill>
                  <a:srgbClr val="002C76"/>
                </a:solidFill>
              </a:rPr>
              <a:t>MN Natural Resources Conservation Service (NRCS)</a:t>
            </a:r>
            <a:br>
              <a:rPr lang="en-US" sz="2200" dirty="0">
                <a:solidFill>
                  <a:srgbClr val="002C76"/>
                </a:solidFill>
              </a:rPr>
            </a:br>
            <a:endParaRPr lang="en-US" sz="2200" dirty="0">
              <a:solidFill>
                <a:srgbClr val="002C76"/>
              </a:solidFill>
              <a:effectLst>
                <a:outerShdw blurRad="50800" dist="50800" dir="5400000" algn="ctr" rotWithShape="0">
                  <a:schemeClr val="tx1"/>
                </a:outerShdw>
              </a:effectLst>
            </a:endParaRPr>
          </a:p>
        </p:txBody>
      </p:sp>
      <p:sp>
        <p:nvSpPr>
          <p:cNvPr id="3" name="Text Placeholder 2"/>
          <p:cNvSpPr>
            <a:spLocks noGrp="1"/>
          </p:cNvSpPr>
          <p:nvPr>
            <p:ph type="body" idx="1"/>
          </p:nvPr>
        </p:nvSpPr>
        <p:spPr>
          <a:xfrm>
            <a:off x="7620000" y="4419600"/>
            <a:ext cx="3327051" cy="838200"/>
          </a:xfrm>
          <a:effectLst>
            <a:outerShdw blurRad="50800" dist="38100" dir="2700000" algn="tl" rotWithShape="0">
              <a:prstClr val="black">
                <a:alpha val="40000"/>
              </a:prstClr>
            </a:outerShdw>
          </a:effectLst>
        </p:spPr>
        <p:txBody>
          <a:bodyPr>
            <a:normAutofit lnSpcReduction="10000"/>
          </a:bodyPr>
          <a:lstStyle/>
          <a:p>
            <a:r>
              <a:rPr lang="en-US" sz="2400" b="1" i="1" dirty="0">
                <a:latin typeface="+mj-lt"/>
              </a:rPr>
              <a:t>April 15 2020</a:t>
            </a:r>
          </a:p>
          <a:p>
            <a:r>
              <a:rPr lang="en-US" sz="2400" b="1" i="1" dirty="0">
                <a:latin typeface="+mj-lt"/>
              </a:rPr>
              <a:t>9:00 – 11:00am</a:t>
            </a:r>
          </a:p>
        </p:txBody>
      </p:sp>
      <p:sp>
        <p:nvSpPr>
          <p:cNvPr id="7" name="Rectangle 6">
            <a:extLst>
              <a:ext uri="{FF2B5EF4-FFF2-40B4-BE49-F238E27FC236}">
                <a16:creationId xmlns:a16="http://schemas.microsoft.com/office/drawing/2014/main" id="{0BA95E36-A7CA-4C4C-8F95-EDFD62E98FBB}"/>
              </a:ext>
            </a:extLst>
          </p:cNvPr>
          <p:cNvSpPr/>
          <p:nvPr/>
        </p:nvSpPr>
        <p:spPr>
          <a:xfrm>
            <a:off x="1828800" y="1371600"/>
            <a:ext cx="3657600" cy="1200894"/>
          </a:xfrm>
          <a:prstGeom prst="rect">
            <a:avLst/>
          </a:prstGeom>
          <a:noFill/>
        </p:spPr>
        <p:txBody>
          <a:bodyPr wrap="square" lIns="91440" tIns="45720" rIns="91440" bIns="45720">
            <a:spAutoFit/>
          </a:bodyPr>
          <a:lstStyle/>
          <a:p>
            <a:pPr algn="r"/>
            <a:r>
              <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STAC</a:t>
            </a:r>
          </a:p>
        </p:txBody>
      </p:sp>
      <p:sp>
        <p:nvSpPr>
          <p:cNvPr id="8" name="TextBox 7">
            <a:extLst>
              <a:ext uri="{FF2B5EF4-FFF2-40B4-BE49-F238E27FC236}">
                <a16:creationId xmlns:a16="http://schemas.microsoft.com/office/drawing/2014/main" id="{2CD4F982-FC34-4D04-AF38-9DB252514BB5}"/>
              </a:ext>
            </a:extLst>
          </p:cNvPr>
          <p:cNvSpPr txBox="1"/>
          <p:nvPr/>
        </p:nvSpPr>
        <p:spPr>
          <a:xfrm>
            <a:off x="1447800" y="2361515"/>
            <a:ext cx="5486400" cy="1569660"/>
          </a:xfrm>
          <a:prstGeom prst="rect">
            <a:avLst/>
          </a:prstGeom>
          <a:noFill/>
        </p:spPr>
        <p:txBody>
          <a:bodyPr wrap="square" rtlCol="0">
            <a:spAutoFit/>
          </a:bodyPr>
          <a:lstStyle/>
          <a:p>
            <a:pPr algn="ctr"/>
            <a:r>
              <a:rPr lang="en-US" sz="3200" b="1" dirty="0"/>
              <a:t>Minnesota NRCS State Technical Advisory Committee (STAC)</a:t>
            </a:r>
          </a:p>
        </p:txBody>
      </p:sp>
    </p:spTree>
    <p:extLst>
      <p:ext uri="{BB962C8B-B14F-4D97-AF65-F5344CB8AC3E}">
        <p14:creationId xmlns:p14="http://schemas.microsoft.com/office/powerpoint/2010/main" val="1448569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E2C56-C715-4BA6-B4B3-764A0AB72FB3}"/>
              </a:ext>
            </a:extLst>
          </p:cNvPr>
          <p:cNvSpPr>
            <a:spLocks noGrp="1"/>
          </p:cNvSpPr>
          <p:nvPr>
            <p:ph type="title"/>
          </p:nvPr>
        </p:nvSpPr>
        <p:spPr>
          <a:xfrm>
            <a:off x="330677" y="467014"/>
            <a:ext cx="10972800" cy="943708"/>
          </a:xfrm>
        </p:spPr>
        <p:txBody>
          <a:bodyPr>
            <a:normAutofit/>
          </a:bodyPr>
          <a:lstStyle/>
          <a:p>
            <a:pPr algn="ctr"/>
            <a:r>
              <a:rPr lang="en-US" b="1" dirty="0"/>
              <a:t>CART Enhanced Program Workflow</a:t>
            </a:r>
          </a:p>
        </p:txBody>
      </p:sp>
      <p:sp>
        <p:nvSpPr>
          <p:cNvPr id="6" name="TextBox 5">
            <a:extLst>
              <a:ext uri="{FF2B5EF4-FFF2-40B4-BE49-F238E27FC236}">
                <a16:creationId xmlns:a16="http://schemas.microsoft.com/office/drawing/2014/main" id="{E6C1519C-9549-42DC-AED7-2B82B099A895}"/>
              </a:ext>
            </a:extLst>
          </p:cNvPr>
          <p:cNvSpPr txBox="1"/>
          <p:nvPr/>
        </p:nvSpPr>
        <p:spPr>
          <a:xfrm>
            <a:off x="2068969" y="1747080"/>
            <a:ext cx="893347" cy="646331"/>
          </a:xfrm>
          <a:prstGeom prst="rect">
            <a:avLst/>
          </a:prstGeom>
          <a:solidFill>
            <a:schemeClr val="accent2">
              <a:lumMod val="50000"/>
            </a:schemeClr>
          </a:solidFill>
          <a:ln>
            <a:solidFill>
              <a:schemeClr val="tx1"/>
            </a:solidFill>
          </a:ln>
        </p:spPr>
        <p:txBody>
          <a:bodyPr wrap="square" rtlCol="0">
            <a:spAutoFit/>
          </a:bodyPr>
          <a:lstStyle/>
          <a:p>
            <a:r>
              <a:rPr lang="en-US" sz="900" dirty="0">
                <a:solidFill>
                  <a:schemeClr val="bg1">
                    <a:lumMod val="95000"/>
                  </a:schemeClr>
                </a:solidFill>
              </a:rPr>
              <a:t>Planner Creates Schedule</a:t>
            </a:r>
          </a:p>
          <a:p>
            <a:pPr marL="128588" indent="-128588">
              <a:buFont typeface="Arial" panose="020B0604020202020204" pitchFamily="34" charset="0"/>
              <a:buChar char="•"/>
            </a:pPr>
            <a:r>
              <a:rPr lang="en-US" sz="900" dirty="0">
                <a:solidFill>
                  <a:schemeClr val="bg1">
                    <a:lumMod val="95000"/>
                  </a:schemeClr>
                </a:solidFill>
              </a:rPr>
              <a:t>Pick PLUs</a:t>
            </a:r>
          </a:p>
        </p:txBody>
      </p:sp>
      <p:sp>
        <p:nvSpPr>
          <p:cNvPr id="7" name="TextBox 6">
            <a:extLst>
              <a:ext uri="{FF2B5EF4-FFF2-40B4-BE49-F238E27FC236}">
                <a16:creationId xmlns:a16="http://schemas.microsoft.com/office/drawing/2014/main" id="{20259FD8-81A8-4519-838B-E36A35710D63}"/>
              </a:ext>
            </a:extLst>
          </p:cNvPr>
          <p:cNvSpPr txBox="1"/>
          <p:nvPr/>
        </p:nvSpPr>
        <p:spPr>
          <a:xfrm>
            <a:off x="997345" y="1746916"/>
            <a:ext cx="893347" cy="646331"/>
          </a:xfrm>
          <a:prstGeom prst="rect">
            <a:avLst/>
          </a:prstGeom>
          <a:solidFill>
            <a:schemeClr val="bg2"/>
          </a:solidFill>
          <a:ln>
            <a:solidFill>
              <a:schemeClr val="tx1"/>
            </a:solidFill>
            <a:prstDash val="dash"/>
          </a:ln>
        </p:spPr>
        <p:txBody>
          <a:bodyPr wrap="square" rtlCol="0">
            <a:spAutoFit/>
          </a:bodyPr>
          <a:lstStyle/>
          <a:p>
            <a:r>
              <a:rPr lang="en-US" sz="900" dirty="0"/>
              <a:t>Planner Pre-Screens as determined by State</a:t>
            </a:r>
          </a:p>
        </p:txBody>
      </p:sp>
      <p:sp>
        <p:nvSpPr>
          <p:cNvPr id="8" name="TextBox 7">
            <a:extLst>
              <a:ext uri="{FF2B5EF4-FFF2-40B4-BE49-F238E27FC236}">
                <a16:creationId xmlns:a16="http://schemas.microsoft.com/office/drawing/2014/main" id="{E45A50A9-0763-4627-AFA9-F7D803437F36}"/>
              </a:ext>
            </a:extLst>
          </p:cNvPr>
          <p:cNvSpPr txBox="1"/>
          <p:nvPr/>
        </p:nvSpPr>
        <p:spPr>
          <a:xfrm>
            <a:off x="3234342" y="1366367"/>
            <a:ext cx="2518215" cy="2169825"/>
          </a:xfrm>
          <a:prstGeom prst="rect">
            <a:avLst/>
          </a:prstGeom>
          <a:solidFill>
            <a:schemeClr val="accent1">
              <a:lumMod val="40000"/>
              <a:lumOff val="60000"/>
            </a:schemeClr>
          </a:solidFill>
          <a:ln>
            <a:solidFill>
              <a:schemeClr val="tx1"/>
            </a:solidFill>
          </a:ln>
        </p:spPr>
        <p:txBody>
          <a:bodyPr wrap="square" rtlCol="0">
            <a:spAutoFit/>
          </a:bodyPr>
          <a:lstStyle/>
          <a:p>
            <a:r>
              <a:rPr lang="en-US" sz="1400" dirty="0"/>
              <a:t>Planner Creates Assessment </a:t>
            </a:r>
          </a:p>
          <a:p>
            <a:pPr marL="128588" indent="-128588">
              <a:buFont typeface="Arial" panose="020B0604020202020204" pitchFamily="34" charset="0"/>
              <a:buChar char="•"/>
            </a:pPr>
            <a:r>
              <a:rPr lang="en-US" sz="1400" dirty="0"/>
              <a:t>Select RC</a:t>
            </a:r>
          </a:p>
          <a:p>
            <a:pPr marL="128588" indent="-128588">
              <a:buFont typeface="Arial" panose="020B0604020202020204" pitchFamily="34" charset="0"/>
              <a:buChar char="•"/>
            </a:pPr>
            <a:r>
              <a:rPr lang="en-US" sz="1400" dirty="0"/>
              <a:t>Assess Existing Condition including Existing Practices</a:t>
            </a:r>
          </a:p>
          <a:p>
            <a:pPr marL="128588" indent="-128588">
              <a:buFont typeface="Arial" panose="020B0604020202020204" pitchFamily="34" charset="0"/>
              <a:buChar char="•"/>
            </a:pPr>
            <a:r>
              <a:rPr lang="en-US" sz="1400" dirty="0"/>
              <a:t>Select New Practice</a:t>
            </a:r>
          </a:p>
          <a:p>
            <a:pPr marL="128588" indent="-128588">
              <a:buFont typeface="Arial" panose="020B0604020202020204" pitchFamily="34" charset="0"/>
              <a:buChar char="•"/>
            </a:pPr>
            <a:r>
              <a:rPr lang="en-US" sz="1400" dirty="0"/>
              <a:t>Planner Override</a:t>
            </a:r>
          </a:p>
          <a:p>
            <a:pPr marL="128588" indent="-128588">
              <a:buFont typeface="Arial" panose="020B0604020202020204" pitchFamily="34" charset="0"/>
              <a:buChar char="•"/>
            </a:pPr>
            <a:r>
              <a:rPr lang="en-US" sz="1400" dirty="0"/>
              <a:t>Collect Special Concerns Info</a:t>
            </a:r>
          </a:p>
          <a:p>
            <a:pPr marL="128588" indent="-128588">
              <a:buFont typeface="Arial" panose="020B0604020202020204" pitchFamily="34" charset="0"/>
              <a:buChar char="•"/>
            </a:pPr>
            <a:r>
              <a:rPr lang="en-US" sz="1400" dirty="0"/>
              <a:t>Complete Assessment</a:t>
            </a:r>
          </a:p>
          <a:p>
            <a:pPr marL="128588" indent="-128588">
              <a:buFont typeface="Arial" panose="020B0604020202020204" pitchFamily="34" charset="0"/>
              <a:buChar char="•"/>
            </a:pPr>
            <a:endParaRPr lang="en-US" sz="900" dirty="0"/>
          </a:p>
        </p:txBody>
      </p:sp>
      <p:sp>
        <p:nvSpPr>
          <p:cNvPr id="9" name="TextBox 8">
            <a:extLst>
              <a:ext uri="{FF2B5EF4-FFF2-40B4-BE49-F238E27FC236}">
                <a16:creationId xmlns:a16="http://schemas.microsoft.com/office/drawing/2014/main" id="{7FA29512-7A5B-4564-885D-31B62B8D4295}"/>
              </a:ext>
            </a:extLst>
          </p:cNvPr>
          <p:cNvSpPr txBox="1"/>
          <p:nvPr/>
        </p:nvSpPr>
        <p:spPr>
          <a:xfrm>
            <a:off x="7377763" y="4528177"/>
            <a:ext cx="362124" cy="230832"/>
          </a:xfrm>
          <a:prstGeom prst="rect">
            <a:avLst/>
          </a:prstGeom>
          <a:solidFill>
            <a:schemeClr val="accent2">
              <a:lumMod val="50000"/>
            </a:schemeClr>
          </a:solidFill>
          <a:ln>
            <a:solidFill>
              <a:schemeClr val="tx1"/>
            </a:solidFill>
          </a:ln>
        </p:spPr>
        <p:txBody>
          <a:bodyPr wrap="square" rtlCol="0">
            <a:spAutoFit/>
          </a:bodyPr>
          <a:lstStyle/>
          <a:p>
            <a:r>
              <a:rPr lang="en-US" sz="900" dirty="0">
                <a:solidFill>
                  <a:schemeClr val="bg1">
                    <a:lumMod val="95000"/>
                  </a:schemeClr>
                </a:solidFill>
              </a:rPr>
              <a:t>CD</a:t>
            </a:r>
          </a:p>
        </p:txBody>
      </p:sp>
      <p:sp>
        <p:nvSpPr>
          <p:cNvPr id="10" name="TextBox 9">
            <a:extLst>
              <a:ext uri="{FF2B5EF4-FFF2-40B4-BE49-F238E27FC236}">
                <a16:creationId xmlns:a16="http://schemas.microsoft.com/office/drawing/2014/main" id="{F7DFB695-9301-4493-8CAF-4FEB539ABF16}"/>
              </a:ext>
            </a:extLst>
          </p:cNvPr>
          <p:cNvSpPr txBox="1"/>
          <p:nvPr/>
        </p:nvSpPr>
        <p:spPr>
          <a:xfrm>
            <a:off x="7799835" y="4528175"/>
            <a:ext cx="506043" cy="230832"/>
          </a:xfrm>
          <a:prstGeom prst="rect">
            <a:avLst/>
          </a:prstGeom>
          <a:solidFill>
            <a:schemeClr val="accent1">
              <a:lumMod val="40000"/>
              <a:lumOff val="60000"/>
            </a:schemeClr>
          </a:solidFill>
          <a:ln>
            <a:solidFill>
              <a:schemeClr val="tx1"/>
            </a:solidFill>
          </a:ln>
        </p:spPr>
        <p:txBody>
          <a:bodyPr wrap="square" rtlCol="0">
            <a:spAutoFit/>
          </a:bodyPr>
          <a:lstStyle/>
          <a:p>
            <a:r>
              <a:rPr lang="en-US" sz="900" dirty="0"/>
              <a:t>CART</a:t>
            </a:r>
          </a:p>
        </p:txBody>
      </p:sp>
      <p:sp>
        <p:nvSpPr>
          <p:cNvPr id="11" name="TextBox 10">
            <a:extLst>
              <a:ext uri="{FF2B5EF4-FFF2-40B4-BE49-F238E27FC236}">
                <a16:creationId xmlns:a16="http://schemas.microsoft.com/office/drawing/2014/main" id="{3B3342F1-CE17-4759-ABAD-841A4D085EE6}"/>
              </a:ext>
            </a:extLst>
          </p:cNvPr>
          <p:cNvSpPr txBox="1"/>
          <p:nvPr/>
        </p:nvSpPr>
        <p:spPr>
          <a:xfrm>
            <a:off x="5922523" y="1654239"/>
            <a:ext cx="1386641" cy="1338828"/>
          </a:xfrm>
          <a:prstGeom prst="rect">
            <a:avLst/>
          </a:prstGeom>
          <a:solidFill>
            <a:schemeClr val="accent1">
              <a:lumMod val="40000"/>
              <a:lumOff val="60000"/>
            </a:schemeClr>
          </a:solidFill>
          <a:ln>
            <a:solidFill>
              <a:schemeClr val="tx1"/>
            </a:solidFill>
          </a:ln>
        </p:spPr>
        <p:txBody>
          <a:bodyPr wrap="square" rtlCol="0">
            <a:spAutoFit/>
          </a:bodyPr>
          <a:lstStyle/>
          <a:p>
            <a:r>
              <a:rPr lang="en-US" sz="900" dirty="0"/>
              <a:t>Planner Ranks Assessment Practices</a:t>
            </a:r>
          </a:p>
          <a:p>
            <a:pPr marL="128588" indent="-128588">
              <a:buFont typeface="Arial" panose="020B0604020202020204" pitchFamily="34" charset="0"/>
              <a:buChar char="•"/>
            </a:pPr>
            <a:r>
              <a:rPr lang="en-US" sz="900" dirty="0"/>
              <a:t>Identify applicable Ranking Pools</a:t>
            </a:r>
          </a:p>
          <a:p>
            <a:pPr marL="128588" indent="-128588">
              <a:buFont typeface="Arial" panose="020B0604020202020204" pitchFamily="34" charset="0"/>
              <a:buChar char="•"/>
            </a:pPr>
            <a:r>
              <a:rPr lang="en-US" sz="900" dirty="0"/>
              <a:t>Score Priority Questions</a:t>
            </a:r>
          </a:p>
          <a:p>
            <a:pPr marL="128588" indent="-128588">
              <a:buFont typeface="Arial" panose="020B0604020202020204" pitchFamily="34" charset="0"/>
              <a:buChar char="•"/>
            </a:pPr>
            <a:r>
              <a:rPr lang="en-US" sz="900" dirty="0"/>
              <a:t>Finalize Score</a:t>
            </a:r>
          </a:p>
          <a:p>
            <a:pPr marL="128588" indent="-128588">
              <a:buFont typeface="Arial" panose="020B0604020202020204" pitchFamily="34" charset="0"/>
              <a:buChar char="•"/>
            </a:pPr>
            <a:r>
              <a:rPr lang="en-US" sz="900" dirty="0"/>
              <a:t>Estimate Cost by Ranking Pool</a:t>
            </a:r>
          </a:p>
        </p:txBody>
      </p:sp>
      <p:sp>
        <p:nvSpPr>
          <p:cNvPr id="12" name="TextBox 11">
            <a:extLst>
              <a:ext uri="{FF2B5EF4-FFF2-40B4-BE49-F238E27FC236}">
                <a16:creationId xmlns:a16="http://schemas.microsoft.com/office/drawing/2014/main" id="{F7DEE756-BC1A-42C4-A54D-735E1DC05858}"/>
              </a:ext>
            </a:extLst>
          </p:cNvPr>
          <p:cNvSpPr txBox="1"/>
          <p:nvPr/>
        </p:nvSpPr>
        <p:spPr>
          <a:xfrm>
            <a:off x="7479130" y="1738462"/>
            <a:ext cx="1003569" cy="1061829"/>
          </a:xfrm>
          <a:prstGeom prst="rect">
            <a:avLst/>
          </a:prstGeom>
          <a:solidFill>
            <a:schemeClr val="accent1">
              <a:lumMod val="40000"/>
              <a:lumOff val="60000"/>
            </a:schemeClr>
          </a:solidFill>
          <a:ln>
            <a:solidFill>
              <a:schemeClr val="tx1"/>
            </a:solidFill>
          </a:ln>
        </p:spPr>
        <p:txBody>
          <a:bodyPr wrap="square" rtlCol="0">
            <a:spAutoFit/>
          </a:bodyPr>
          <a:lstStyle/>
          <a:p>
            <a:r>
              <a:rPr lang="en-US" sz="900" dirty="0"/>
              <a:t>Program Manager Selects Assessment and associated Practices by Ranking</a:t>
            </a:r>
          </a:p>
        </p:txBody>
      </p:sp>
      <p:sp>
        <p:nvSpPr>
          <p:cNvPr id="13" name="TextBox 12">
            <a:extLst>
              <a:ext uri="{FF2B5EF4-FFF2-40B4-BE49-F238E27FC236}">
                <a16:creationId xmlns:a16="http://schemas.microsoft.com/office/drawing/2014/main" id="{3B044CC6-57B5-4E70-8DAB-76D85CFA4851}"/>
              </a:ext>
            </a:extLst>
          </p:cNvPr>
          <p:cNvSpPr txBox="1"/>
          <p:nvPr/>
        </p:nvSpPr>
        <p:spPr>
          <a:xfrm>
            <a:off x="8636502" y="1654239"/>
            <a:ext cx="893347" cy="1061829"/>
          </a:xfrm>
          <a:prstGeom prst="rect">
            <a:avLst/>
          </a:prstGeom>
          <a:solidFill>
            <a:schemeClr val="accent2">
              <a:lumMod val="50000"/>
            </a:schemeClr>
          </a:solidFill>
          <a:ln>
            <a:solidFill>
              <a:schemeClr val="tx1"/>
            </a:solidFill>
          </a:ln>
        </p:spPr>
        <p:txBody>
          <a:bodyPr wrap="square" rtlCol="0">
            <a:spAutoFit/>
          </a:bodyPr>
          <a:lstStyle/>
          <a:p>
            <a:r>
              <a:rPr lang="en-US" sz="900" dirty="0">
                <a:solidFill>
                  <a:schemeClr val="bg1">
                    <a:lumMod val="95000"/>
                  </a:schemeClr>
                </a:solidFill>
              </a:rPr>
              <a:t>Planner Completes Plan</a:t>
            </a:r>
          </a:p>
          <a:p>
            <a:pPr marL="128588" indent="-128588">
              <a:buFont typeface="Arial" panose="020B0604020202020204" pitchFamily="34" charset="0"/>
              <a:buChar char="•"/>
            </a:pPr>
            <a:r>
              <a:rPr lang="en-US" sz="900" dirty="0">
                <a:solidFill>
                  <a:schemeClr val="bg1">
                    <a:lumMod val="95000"/>
                  </a:schemeClr>
                </a:solidFill>
              </a:rPr>
              <a:t>Digitizes Practices </a:t>
            </a:r>
          </a:p>
          <a:p>
            <a:pPr marL="128588" indent="-128588">
              <a:buFont typeface="Arial" panose="020B0604020202020204" pitchFamily="34" charset="0"/>
              <a:buChar char="•"/>
            </a:pPr>
            <a:r>
              <a:rPr lang="en-US" sz="900" dirty="0">
                <a:solidFill>
                  <a:schemeClr val="bg1">
                    <a:lumMod val="95000"/>
                  </a:schemeClr>
                </a:solidFill>
              </a:rPr>
              <a:t>Contract Wizard</a:t>
            </a:r>
          </a:p>
        </p:txBody>
      </p:sp>
      <p:sp>
        <p:nvSpPr>
          <p:cNvPr id="14" name="TextBox 13">
            <a:extLst>
              <a:ext uri="{FF2B5EF4-FFF2-40B4-BE49-F238E27FC236}">
                <a16:creationId xmlns:a16="http://schemas.microsoft.com/office/drawing/2014/main" id="{910BA8B4-7E3B-483B-B827-74399B0FABBE}"/>
              </a:ext>
            </a:extLst>
          </p:cNvPr>
          <p:cNvSpPr txBox="1"/>
          <p:nvPr/>
        </p:nvSpPr>
        <p:spPr>
          <a:xfrm>
            <a:off x="9691733" y="1753243"/>
            <a:ext cx="702273" cy="507831"/>
          </a:xfrm>
          <a:prstGeom prst="rect">
            <a:avLst/>
          </a:prstGeom>
          <a:solidFill>
            <a:srgbClr val="7030A0"/>
          </a:solidFill>
          <a:ln>
            <a:solidFill>
              <a:schemeClr val="tx1"/>
            </a:solidFill>
          </a:ln>
        </p:spPr>
        <p:txBody>
          <a:bodyPr wrap="square" rtlCol="0">
            <a:spAutoFit/>
          </a:bodyPr>
          <a:lstStyle/>
          <a:p>
            <a:r>
              <a:rPr lang="en-US" sz="900" dirty="0">
                <a:solidFill>
                  <a:schemeClr val="bg1">
                    <a:lumMod val="95000"/>
                  </a:schemeClr>
                </a:solidFill>
              </a:rPr>
              <a:t>Planner Finalizes</a:t>
            </a:r>
          </a:p>
          <a:p>
            <a:r>
              <a:rPr lang="en-US" sz="900" dirty="0">
                <a:solidFill>
                  <a:schemeClr val="bg1">
                    <a:lumMod val="95000"/>
                  </a:schemeClr>
                </a:solidFill>
              </a:rPr>
              <a:t>Contract</a:t>
            </a:r>
          </a:p>
        </p:txBody>
      </p:sp>
      <p:sp>
        <p:nvSpPr>
          <p:cNvPr id="15" name="TextBox 14">
            <a:extLst>
              <a:ext uri="{FF2B5EF4-FFF2-40B4-BE49-F238E27FC236}">
                <a16:creationId xmlns:a16="http://schemas.microsoft.com/office/drawing/2014/main" id="{51DCB7EE-E5BA-443B-9EE0-9150A9DB9022}"/>
              </a:ext>
            </a:extLst>
          </p:cNvPr>
          <p:cNvSpPr txBox="1"/>
          <p:nvPr/>
        </p:nvSpPr>
        <p:spPr>
          <a:xfrm>
            <a:off x="6615844" y="4528177"/>
            <a:ext cx="692922" cy="230832"/>
          </a:xfrm>
          <a:prstGeom prst="rect">
            <a:avLst/>
          </a:prstGeom>
          <a:solidFill>
            <a:srgbClr val="7030A0"/>
          </a:solidFill>
          <a:ln>
            <a:solidFill>
              <a:schemeClr val="tx1"/>
            </a:solidFill>
          </a:ln>
        </p:spPr>
        <p:txBody>
          <a:bodyPr wrap="square" rtlCol="0">
            <a:spAutoFit/>
          </a:bodyPr>
          <a:lstStyle/>
          <a:p>
            <a:r>
              <a:rPr lang="en-US" sz="900" dirty="0">
                <a:solidFill>
                  <a:schemeClr val="bg1">
                    <a:lumMod val="95000"/>
                  </a:schemeClr>
                </a:solidFill>
              </a:rPr>
              <a:t>Protracts</a:t>
            </a:r>
          </a:p>
        </p:txBody>
      </p:sp>
      <p:sp>
        <p:nvSpPr>
          <p:cNvPr id="16" name="TextBox 15">
            <a:extLst>
              <a:ext uri="{FF2B5EF4-FFF2-40B4-BE49-F238E27FC236}">
                <a16:creationId xmlns:a16="http://schemas.microsoft.com/office/drawing/2014/main" id="{6223BA33-7589-4A9F-B107-38B060EFEDF1}"/>
              </a:ext>
            </a:extLst>
          </p:cNvPr>
          <p:cNvSpPr txBox="1"/>
          <p:nvPr/>
        </p:nvSpPr>
        <p:spPr>
          <a:xfrm>
            <a:off x="1016631" y="4009649"/>
            <a:ext cx="5166550" cy="230832"/>
          </a:xfrm>
          <a:prstGeom prst="rect">
            <a:avLst/>
          </a:prstGeom>
          <a:solidFill>
            <a:srgbClr val="7030A0"/>
          </a:solidFill>
          <a:ln>
            <a:solidFill>
              <a:schemeClr val="tx1"/>
            </a:solidFill>
          </a:ln>
        </p:spPr>
        <p:txBody>
          <a:bodyPr wrap="square" rtlCol="0">
            <a:spAutoFit/>
          </a:bodyPr>
          <a:lstStyle/>
          <a:p>
            <a:r>
              <a:rPr lang="en-US" sz="900" dirty="0">
                <a:solidFill>
                  <a:schemeClr val="bg1">
                    <a:lumMod val="95000"/>
                  </a:schemeClr>
                </a:solidFill>
              </a:rPr>
              <a:t>May Start Application, including eligibility, but must be completed by end of Ranking Process</a:t>
            </a:r>
          </a:p>
        </p:txBody>
      </p:sp>
      <p:sp>
        <p:nvSpPr>
          <p:cNvPr id="17" name="TextBox 16">
            <a:extLst>
              <a:ext uri="{FF2B5EF4-FFF2-40B4-BE49-F238E27FC236}">
                <a16:creationId xmlns:a16="http://schemas.microsoft.com/office/drawing/2014/main" id="{FDCCA083-9C0E-4CA5-898C-5128E382F4BD}"/>
              </a:ext>
            </a:extLst>
          </p:cNvPr>
          <p:cNvSpPr txBox="1"/>
          <p:nvPr/>
        </p:nvSpPr>
        <p:spPr>
          <a:xfrm>
            <a:off x="1013737" y="3700453"/>
            <a:ext cx="3454993" cy="230832"/>
          </a:xfrm>
          <a:prstGeom prst="rect">
            <a:avLst/>
          </a:prstGeom>
          <a:solidFill>
            <a:schemeClr val="bg2"/>
          </a:solidFill>
          <a:ln>
            <a:solidFill>
              <a:schemeClr val="tx1"/>
            </a:solidFill>
          </a:ln>
        </p:spPr>
        <p:txBody>
          <a:bodyPr wrap="square" rtlCol="0">
            <a:spAutoFit/>
          </a:bodyPr>
          <a:lstStyle/>
          <a:p>
            <a:r>
              <a:rPr lang="en-US" sz="900" dirty="0"/>
              <a:t>Client Info and/or Field Visits conducted as appropriate</a:t>
            </a:r>
          </a:p>
        </p:txBody>
      </p:sp>
      <p:cxnSp>
        <p:nvCxnSpPr>
          <p:cNvPr id="19" name="Straight Arrow Connector 18">
            <a:extLst>
              <a:ext uri="{FF2B5EF4-FFF2-40B4-BE49-F238E27FC236}">
                <a16:creationId xmlns:a16="http://schemas.microsoft.com/office/drawing/2014/main" id="{4C4B6FC4-9766-4282-A4AB-F48CC54D0C4D}"/>
              </a:ext>
            </a:extLst>
          </p:cNvPr>
          <p:cNvCxnSpPr>
            <a:stCxn id="7" idx="3"/>
            <a:endCxn id="6" idx="1"/>
          </p:cNvCxnSpPr>
          <p:nvPr/>
        </p:nvCxnSpPr>
        <p:spPr>
          <a:xfrm>
            <a:off x="1890692" y="2070081"/>
            <a:ext cx="178277" cy="1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F62F04C-F3D3-417C-BFB9-DDFCC4835B77}"/>
              </a:ext>
            </a:extLst>
          </p:cNvPr>
          <p:cNvCxnSpPr/>
          <p:nvPr/>
        </p:nvCxnSpPr>
        <p:spPr>
          <a:xfrm>
            <a:off x="2958274" y="2004428"/>
            <a:ext cx="161885" cy="14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4DDACC8-7ACA-4578-87BB-7D61086EEEAA}"/>
              </a:ext>
            </a:extLst>
          </p:cNvPr>
          <p:cNvCxnSpPr/>
          <p:nvPr/>
        </p:nvCxnSpPr>
        <p:spPr>
          <a:xfrm>
            <a:off x="7301081" y="1983363"/>
            <a:ext cx="161885" cy="14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E859B77-F8E3-41DE-8F19-42C7BED9F920}"/>
              </a:ext>
            </a:extLst>
          </p:cNvPr>
          <p:cNvCxnSpPr/>
          <p:nvPr/>
        </p:nvCxnSpPr>
        <p:spPr>
          <a:xfrm>
            <a:off x="8489993" y="1980835"/>
            <a:ext cx="161885" cy="14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B64B2B7-4C79-4A62-9A53-C81E20CCAFFC}"/>
              </a:ext>
            </a:extLst>
          </p:cNvPr>
          <p:cNvCxnSpPr/>
          <p:nvPr/>
        </p:nvCxnSpPr>
        <p:spPr>
          <a:xfrm>
            <a:off x="9516035" y="1983362"/>
            <a:ext cx="161885" cy="14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C87F062-F3C5-4167-98B9-809AF0A80EE1}"/>
              </a:ext>
            </a:extLst>
          </p:cNvPr>
          <p:cNvSpPr txBox="1"/>
          <p:nvPr/>
        </p:nvSpPr>
        <p:spPr>
          <a:xfrm>
            <a:off x="5426529" y="5011120"/>
            <a:ext cx="1006634" cy="923330"/>
          </a:xfrm>
          <a:prstGeom prst="rect">
            <a:avLst/>
          </a:prstGeom>
          <a:solidFill>
            <a:schemeClr val="accent1">
              <a:lumMod val="40000"/>
              <a:lumOff val="60000"/>
            </a:schemeClr>
          </a:solidFill>
          <a:ln>
            <a:solidFill>
              <a:schemeClr val="tx1"/>
            </a:solidFill>
          </a:ln>
        </p:spPr>
        <p:txBody>
          <a:bodyPr wrap="square" rtlCol="0">
            <a:spAutoFit/>
          </a:bodyPr>
          <a:lstStyle/>
          <a:p>
            <a:r>
              <a:rPr lang="en-US" sz="900" dirty="0"/>
              <a:t>Program Manager Configuration of Ranking Pools</a:t>
            </a:r>
          </a:p>
          <a:p>
            <a:pPr marL="128588" indent="-128588">
              <a:buFont typeface="Arial" panose="020B0604020202020204" pitchFamily="34" charset="0"/>
              <a:buChar char="•"/>
            </a:pPr>
            <a:r>
              <a:rPr lang="en-US" sz="900" dirty="0"/>
              <a:t>Geospatial</a:t>
            </a:r>
          </a:p>
          <a:p>
            <a:pPr marL="128588" indent="-128588">
              <a:buFont typeface="Arial" panose="020B0604020202020204" pitchFamily="34" charset="0"/>
              <a:buChar char="•"/>
            </a:pPr>
            <a:r>
              <a:rPr lang="en-US" sz="900" dirty="0"/>
              <a:t>Questions</a:t>
            </a:r>
          </a:p>
        </p:txBody>
      </p:sp>
      <p:sp>
        <p:nvSpPr>
          <p:cNvPr id="27" name="TextBox 26">
            <a:extLst>
              <a:ext uri="{FF2B5EF4-FFF2-40B4-BE49-F238E27FC236}">
                <a16:creationId xmlns:a16="http://schemas.microsoft.com/office/drawing/2014/main" id="{90005532-181E-425E-941D-01900AB6DDDD}"/>
              </a:ext>
            </a:extLst>
          </p:cNvPr>
          <p:cNvSpPr txBox="1"/>
          <p:nvPr/>
        </p:nvSpPr>
        <p:spPr>
          <a:xfrm>
            <a:off x="3317432" y="5011120"/>
            <a:ext cx="1006634" cy="784830"/>
          </a:xfrm>
          <a:prstGeom prst="rect">
            <a:avLst/>
          </a:prstGeom>
          <a:solidFill>
            <a:schemeClr val="accent1">
              <a:lumMod val="40000"/>
              <a:lumOff val="60000"/>
            </a:schemeClr>
          </a:solidFill>
          <a:ln>
            <a:solidFill>
              <a:schemeClr val="tx1"/>
            </a:solidFill>
          </a:ln>
        </p:spPr>
        <p:txBody>
          <a:bodyPr wrap="square" rtlCol="0">
            <a:spAutoFit/>
          </a:bodyPr>
          <a:lstStyle/>
          <a:p>
            <a:r>
              <a:rPr lang="en-US" sz="900" dirty="0"/>
              <a:t>Assessment Question Configuration</a:t>
            </a:r>
          </a:p>
          <a:p>
            <a:pPr marL="128588" indent="-128588">
              <a:buFont typeface="Arial" panose="020B0604020202020204" pitchFamily="34" charset="0"/>
              <a:buChar char="•"/>
            </a:pPr>
            <a:r>
              <a:rPr lang="en-US" sz="900" dirty="0"/>
              <a:t>Geospatial</a:t>
            </a:r>
          </a:p>
          <a:p>
            <a:pPr marL="128588" indent="-128588">
              <a:buFont typeface="Arial" panose="020B0604020202020204" pitchFamily="34" charset="0"/>
              <a:buChar char="•"/>
            </a:pPr>
            <a:r>
              <a:rPr lang="en-US" sz="900" dirty="0"/>
              <a:t>Questions</a:t>
            </a:r>
          </a:p>
        </p:txBody>
      </p:sp>
      <p:sp>
        <p:nvSpPr>
          <p:cNvPr id="28" name="TextBox 27">
            <a:extLst>
              <a:ext uri="{FF2B5EF4-FFF2-40B4-BE49-F238E27FC236}">
                <a16:creationId xmlns:a16="http://schemas.microsoft.com/office/drawing/2014/main" id="{97D67E17-25CA-47F2-AFA5-63BD6F38B2BA}"/>
              </a:ext>
            </a:extLst>
          </p:cNvPr>
          <p:cNvSpPr txBox="1"/>
          <p:nvPr/>
        </p:nvSpPr>
        <p:spPr>
          <a:xfrm>
            <a:off x="2242241" y="5016992"/>
            <a:ext cx="1006634" cy="646331"/>
          </a:xfrm>
          <a:prstGeom prst="rect">
            <a:avLst/>
          </a:prstGeom>
          <a:solidFill>
            <a:schemeClr val="accent5">
              <a:lumMod val="60000"/>
              <a:lumOff val="40000"/>
            </a:schemeClr>
          </a:solidFill>
          <a:ln>
            <a:solidFill>
              <a:schemeClr val="tx1"/>
            </a:solidFill>
          </a:ln>
        </p:spPr>
        <p:txBody>
          <a:bodyPr wrap="square" rtlCol="0">
            <a:spAutoFit/>
          </a:bodyPr>
          <a:lstStyle/>
          <a:p>
            <a:r>
              <a:rPr lang="en-US" sz="900" dirty="0"/>
              <a:t>Resource Concern, Practices, and Points</a:t>
            </a:r>
          </a:p>
        </p:txBody>
      </p:sp>
      <p:sp>
        <p:nvSpPr>
          <p:cNvPr id="29" name="TextBox 28">
            <a:extLst>
              <a:ext uri="{FF2B5EF4-FFF2-40B4-BE49-F238E27FC236}">
                <a16:creationId xmlns:a16="http://schemas.microsoft.com/office/drawing/2014/main" id="{47981A27-F9F8-4664-9A78-2EAAA55D552B}"/>
              </a:ext>
            </a:extLst>
          </p:cNvPr>
          <p:cNvSpPr txBox="1"/>
          <p:nvPr/>
        </p:nvSpPr>
        <p:spPr>
          <a:xfrm>
            <a:off x="8381971" y="4528175"/>
            <a:ext cx="598212" cy="230832"/>
          </a:xfrm>
          <a:prstGeom prst="rect">
            <a:avLst/>
          </a:prstGeom>
          <a:solidFill>
            <a:schemeClr val="accent5">
              <a:lumMod val="60000"/>
              <a:lumOff val="40000"/>
            </a:schemeClr>
          </a:solidFill>
          <a:ln>
            <a:solidFill>
              <a:schemeClr val="tx1"/>
            </a:solidFill>
          </a:ln>
        </p:spPr>
        <p:txBody>
          <a:bodyPr wrap="square" rtlCol="0">
            <a:spAutoFit/>
          </a:bodyPr>
          <a:lstStyle/>
          <a:p>
            <a:r>
              <a:rPr lang="en-US" sz="900" dirty="0"/>
              <a:t>CPDES</a:t>
            </a:r>
          </a:p>
        </p:txBody>
      </p:sp>
      <p:sp>
        <p:nvSpPr>
          <p:cNvPr id="3" name="Rectangle 2">
            <a:extLst>
              <a:ext uri="{FF2B5EF4-FFF2-40B4-BE49-F238E27FC236}">
                <a16:creationId xmlns:a16="http://schemas.microsoft.com/office/drawing/2014/main" id="{7C5E8DE4-89D8-4835-8C1C-FC7817E09CDC}"/>
              </a:ext>
            </a:extLst>
          </p:cNvPr>
          <p:cNvSpPr/>
          <p:nvPr/>
        </p:nvSpPr>
        <p:spPr>
          <a:xfrm>
            <a:off x="1322518" y="4906689"/>
            <a:ext cx="5293327" cy="109498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TextBox 3">
            <a:extLst>
              <a:ext uri="{FF2B5EF4-FFF2-40B4-BE49-F238E27FC236}">
                <a16:creationId xmlns:a16="http://schemas.microsoft.com/office/drawing/2014/main" id="{2B1A9FF6-9BE6-4BD6-95CE-04F2745B477A}"/>
              </a:ext>
            </a:extLst>
          </p:cNvPr>
          <p:cNvSpPr txBox="1"/>
          <p:nvPr/>
        </p:nvSpPr>
        <p:spPr>
          <a:xfrm>
            <a:off x="1322518" y="5011121"/>
            <a:ext cx="871452" cy="577081"/>
          </a:xfrm>
          <a:prstGeom prst="rect">
            <a:avLst/>
          </a:prstGeom>
          <a:noFill/>
        </p:spPr>
        <p:txBody>
          <a:bodyPr wrap="square" rtlCol="0">
            <a:spAutoFit/>
          </a:bodyPr>
          <a:lstStyle/>
          <a:p>
            <a:r>
              <a:rPr lang="en-US" sz="1050" dirty="0"/>
              <a:t>Configured Prior to Workflow</a:t>
            </a:r>
          </a:p>
        </p:txBody>
      </p:sp>
      <p:sp>
        <p:nvSpPr>
          <p:cNvPr id="30" name="TextBox 29">
            <a:extLst>
              <a:ext uri="{FF2B5EF4-FFF2-40B4-BE49-F238E27FC236}">
                <a16:creationId xmlns:a16="http://schemas.microsoft.com/office/drawing/2014/main" id="{CE82146E-CF95-4FFA-A5D6-CBDB667F1C30}"/>
              </a:ext>
            </a:extLst>
          </p:cNvPr>
          <p:cNvSpPr txBox="1"/>
          <p:nvPr/>
        </p:nvSpPr>
        <p:spPr>
          <a:xfrm>
            <a:off x="9050313" y="4528175"/>
            <a:ext cx="353506" cy="230832"/>
          </a:xfrm>
          <a:prstGeom prst="rect">
            <a:avLst/>
          </a:prstGeom>
          <a:solidFill>
            <a:srgbClr val="FFC000"/>
          </a:solidFill>
          <a:ln>
            <a:solidFill>
              <a:schemeClr val="tx1"/>
            </a:solidFill>
          </a:ln>
        </p:spPr>
        <p:txBody>
          <a:bodyPr wrap="square" rtlCol="0">
            <a:spAutoFit/>
          </a:bodyPr>
          <a:lstStyle/>
          <a:p>
            <a:r>
              <a:rPr lang="en-US" sz="900" dirty="0"/>
              <a:t>FM</a:t>
            </a:r>
          </a:p>
        </p:txBody>
      </p:sp>
      <p:sp>
        <p:nvSpPr>
          <p:cNvPr id="31" name="TextBox 30">
            <a:extLst>
              <a:ext uri="{FF2B5EF4-FFF2-40B4-BE49-F238E27FC236}">
                <a16:creationId xmlns:a16="http://schemas.microsoft.com/office/drawing/2014/main" id="{E9A8CFB3-804C-459A-9306-D0D0CFB32B15}"/>
              </a:ext>
            </a:extLst>
          </p:cNvPr>
          <p:cNvSpPr txBox="1"/>
          <p:nvPr/>
        </p:nvSpPr>
        <p:spPr>
          <a:xfrm>
            <a:off x="4393063" y="5011120"/>
            <a:ext cx="838850" cy="507831"/>
          </a:xfrm>
          <a:prstGeom prst="rect">
            <a:avLst/>
          </a:prstGeom>
          <a:solidFill>
            <a:srgbClr val="FFC000"/>
          </a:solidFill>
          <a:ln>
            <a:solidFill>
              <a:schemeClr val="tx1"/>
            </a:solidFill>
          </a:ln>
        </p:spPr>
        <p:txBody>
          <a:bodyPr wrap="square" rtlCol="0">
            <a:spAutoFit/>
          </a:bodyPr>
          <a:lstStyle/>
          <a:p>
            <a:r>
              <a:rPr lang="en-US" sz="900" dirty="0"/>
              <a:t>Spending Plan and line items</a:t>
            </a:r>
          </a:p>
        </p:txBody>
      </p:sp>
      <p:cxnSp>
        <p:nvCxnSpPr>
          <p:cNvPr id="32" name="Straight Arrow Connector 31">
            <a:extLst>
              <a:ext uri="{FF2B5EF4-FFF2-40B4-BE49-F238E27FC236}">
                <a16:creationId xmlns:a16="http://schemas.microsoft.com/office/drawing/2014/main" id="{AEEFF04C-125A-4DB6-96CC-978457E9EF92}"/>
              </a:ext>
            </a:extLst>
          </p:cNvPr>
          <p:cNvCxnSpPr>
            <a:cxnSpLocks/>
            <a:stCxn id="31" idx="3"/>
          </p:cNvCxnSpPr>
          <p:nvPr/>
        </p:nvCxnSpPr>
        <p:spPr>
          <a:xfrm flipV="1">
            <a:off x="5231914" y="5184245"/>
            <a:ext cx="194617" cy="807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1809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CAF1B-C93F-41C5-B289-24DB615AACF0}"/>
              </a:ext>
            </a:extLst>
          </p:cNvPr>
          <p:cNvSpPr>
            <a:spLocks noGrp="1"/>
          </p:cNvSpPr>
          <p:nvPr>
            <p:ph type="title"/>
          </p:nvPr>
        </p:nvSpPr>
        <p:spPr/>
        <p:txBody>
          <a:bodyPr/>
          <a:lstStyle/>
          <a:p>
            <a:pPr algn="ctr"/>
            <a:r>
              <a:rPr lang="en-US" dirty="0"/>
              <a:t>Ranking Pool Use</a:t>
            </a:r>
          </a:p>
        </p:txBody>
      </p:sp>
      <p:sp>
        <p:nvSpPr>
          <p:cNvPr id="3" name="Content Placeholder 2">
            <a:extLst>
              <a:ext uri="{FF2B5EF4-FFF2-40B4-BE49-F238E27FC236}">
                <a16:creationId xmlns:a16="http://schemas.microsoft.com/office/drawing/2014/main" id="{11E14F4F-84EE-41F3-96E0-D4AE4F6120C2}"/>
              </a:ext>
            </a:extLst>
          </p:cNvPr>
          <p:cNvSpPr>
            <a:spLocks noGrp="1"/>
          </p:cNvSpPr>
          <p:nvPr>
            <p:ph idx="1"/>
          </p:nvPr>
        </p:nvSpPr>
        <p:spPr>
          <a:xfrm>
            <a:off x="609601" y="1510323"/>
            <a:ext cx="6857999" cy="4525963"/>
          </a:xfrm>
        </p:spPr>
        <p:txBody>
          <a:bodyPr>
            <a:normAutofit lnSpcReduction="10000"/>
          </a:bodyPr>
          <a:lstStyle/>
          <a:p>
            <a:r>
              <a:rPr lang="en-US" dirty="0"/>
              <a:t>Within CART each FY 2020 program Spending Plan (funding pools, subaccounts, and/or initiatives) will have a CART ranking pool.</a:t>
            </a:r>
          </a:p>
          <a:p>
            <a:endParaRPr lang="en-US" dirty="0"/>
          </a:p>
          <a:p>
            <a:r>
              <a:rPr lang="en-US" dirty="0"/>
              <a:t>Ranking pools will evaluate client’s applications for 5 main areas</a:t>
            </a:r>
          </a:p>
          <a:p>
            <a:pPr marL="342900" indent="-342900">
              <a:buFont typeface="Arial" panose="020B0604020202020204" pitchFamily="34" charset="0"/>
              <a:buChar char="•"/>
            </a:pPr>
            <a:r>
              <a:rPr lang="en-US" dirty="0">
                <a:solidFill>
                  <a:srgbClr val="FF0000"/>
                </a:solidFill>
              </a:rPr>
              <a:t>Plan Assessment: Existing Vulnerability</a:t>
            </a:r>
          </a:p>
          <a:p>
            <a:pPr marL="342900" indent="-342900">
              <a:buFont typeface="Arial" panose="020B0604020202020204" pitchFamily="34" charset="0"/>
              <a:buChar char="•"/>
            </a:pPr>
            <a:r>
              <a:rPr lang="en-US" dirty="0">
                <a:solidFill>
                  <a:srgbClr val="FF0000"/>
                </a:solidFill>
              </a:rPr>
              <a:t>Plan Assessment: Planned Practice Effects</a:t>
            </a:r>
          </a:p>
          <a:p>
            <a:pPr marL="342900" indent="-342900">
              <a:buFont typeface="Arial" panose="020B0604020202020204" pitchFamily="34" charset="0"/>
              <a:buChar char="•"/>
            </a:pPr>
            <a:r>
              <a:rPr lang="en-US" dirty="0"/>
              <a:t>Pool Priorities: Resource </a:t>
            </a:r>
          </a:p>
          <a:p>
            <a:pPr marL="342900" indent="-342900">
              <a:buFont typeface="Arial" panose="020B0604020202020204" pitchFamily="34" charset="0"/>
              <a:buChar char="•"/>
            </a:pPr>
            <a:r>
              <a:rPr lang="en-US" dirty="0"/>
              <a:t>Pool Priorities: Programmatic</a:t>
            </a:r>
          </a:p>
          <a:p>
            <a:pPr marL="342900" indent="-342900">
              <a:buFont typeface="Arial" panose="020B0604020202020204" pitchFamily="34" charset="0"/>
              <a:buChar char="•"/>
            </a:pPr>
            <a:r>
              <a:rPr lang="en-US" dirty="0"/>
              <a:t>Efficiency</a:t>
            </a:r>
          </a:p>
          <a:p>
            <a:pPr marL="342900" indent="-342900">
              <a:buFont typeface="Arial" panose="020B0604020202020204" pitchFamily="34" charset="0"/>
              <a:buChar char="•"/>
            </a:pPr>
            <a:endParaRPr lang="en-US" dirty="0"/>
          </a:p>
          <a:p>
            <a:r>
              <a:rPr lang="en-US" dirty="0">
                <a:solidFill>
                  <a:srgbClr val="FF0000"/>
                </a:solidFill>
              </a:rPr>
              <a:t>Information captured in the planning &amp; assessment process</a:t>
            </a:r>
          </a:p>
          <a:p>
            <a:endParaRPr lang="en-US" dirty="0"/>
          </a:p>
        </p:txBody>
      </p:sp>
      <p:sp>
        <p:nvSpPr>
          <p:cNvPr id="4" name="Slide Number Placeholder 3">
            <a:extLst>
              <a:ext uri="{FF2B5EF4-FFF2-40B4-BE49-F238E27FC236}">
                <a16:creationId xmlns:a16="http://schemas.microsoft.com/office/drawing/2014/main" id="{0A4935CA-6A40-4C65-A6C7-C6CE7EB655FE}"/>
              </a:ext>
            </a:extLst>
          </p:cNvPr>
          <p:cNvSpPr>
            <a:spLocks noGrp="1"/>
          </p:cNvSpPr>
          <p:nvPr>
            <p:ph type="sldNum" sz="quarter" idx="12"/>
          </p:nvPr>
        </p:nvSpPr>
        <p:spPr/>
        <p:txBody>
          <a:bodyPr/>
          <a:lstStyle/>
          <a:p>
            <a:fld id="{4219272A-714B-4394-91B3-C883D28F4F8C}" type="slidenum">
              <a:rPr lang="en-US" smtClean="0"/>
              <a:t>11</a:t>
            </a:fld>
            <a:endParaRPr lang="en-US" dirty="0"/>
          </a:p>
        </p:txBody>
      </p:sp>
      <p:graphicFrame>
        <p:nvGraphicFramePr>
          <p:cNvPr id="6" name="Table 5">
            <a:extLst>
              <a:ext uri="{FF2B5EF4-FFF2-40B4-BE49-F238E27FC236}">
                <a16:creationId xmlns:a16="http://schemas.microsoft.com/office/drawing/2014/main" id="{EF459385-0FD4-42BC-BAED-19B37288D40E}"/>
              </a:ext>
            </a:extLst>
          </p:cNvPr>
          <p:cNvGraphicFramePr>
            <a:graphicFrameLocks noGrp="1"/>
          </p:cNvGraphicFramePr>
          <p:nvPr>
            <p:extLst>
              <p:ext uri="{D42A27DB-BD31-4B8C-83A1-F6EECF244321}">
                <p14:modId xmlns:p14="http://schemas.microsoft.com/office/powerpoint/2010/main" val="4159385241"/>
              </p:ext>
            </p:extLst>
          </p:nvPr>
        </p:nvGraphicFramePr>
        <p:xfrm>
          <a:off x="7390658" y="1510323"/>
          <a:ext cx="4419600" cy="3132399"/>
        </p:xfrm>
        <a:graphic>
          <a:graphicData uri="http://schemas.openxmlformats.org/drawingml/2006/table">
            <a:tbl>
              <a:tblPr firstRow="1" bandRow="1">
                <a:tableStyleId>{5C22544A-7EE6-4342-B048-85BDC9FD1C3A}</a:tableStyleId>
              </a:tblPr>
              <a:tblGrid>
                <a:gridCol w="1804078">
                  <a:extLst>
                    <a:ext uri="{9D8B030D-6E8A-4147-A177-3AD203B41FA5}">
                      <a16:colId xmlns:a16="http://schemas.microsoft.com/office/drawing/2014/main" val="2952382545"/>
                    </a:ext>
                  </a:extLst>
                </a:gridCol>
                <a:gridCol w="2615522">
                  <a:extLst>
                    <a:ext uri="{9D8B030D-6E8A-4147-A177-3AD203B41FA5}">
                      <a16:colId xmlns:a16="http://schemas.microsoft.com/office/drawing/2014/main" val="3376548842"/>
                    </a:ext>
                  </a:extLst>
                </a:gridCol>
              </a:tblGrid>
              <a:tr h="370840">
                <a:tc gridSpan="2">
                  <a:txBody>
                    <a:bodyPr/>
                    <a:lstStyle/>
                    <a:p>
                      <a:r>
                        <a:rPr lang="en-US" sz="2000" dirty="0"/>
                        <a:t>Pool Weighting</a:t>
                      </a:r>
                    </a:p>
                  </a:txBody>
                  <a:tcPr/>
                </a:tc>
                <a:tc hMerge="1">
                  <a:txBody>
                    <a:bodyPr/>
                    <a:lstStyle/>
                    <a:p>
                      <a:endParaRPr lang="en-US"/>
                    </a:p>
                  </a:txBody>
                  <a:tcPr/>
                </a:tc>
                <a:extLst>
                  <a:ext uri="{0D108BD9-81ED-4DB2-BD59-A6C34878D82A}">
                    <a16:rowId xmlns:a16="http://schemas.microsoft.com/office/drawing/2014/main" val="415377261"/>
                  </a:ext>
                </a:extLst>
              </a:tr>
              <a:tr h="121920">
                <a:tc rowSpan="2">
                  <a:txBody>
                    <a:bodyPr/>
                    <a:lstStyle/>
                    <a:p>
                      <a:r>
                        <a:rPr lang="en-US" sz="2000" dirty="0">
                          <a:solidFill>
                            <a:srgbClr val="FF0000"/>
                          </a:solidFill>
                        </a:rPr>
                        <a:t>Plan Assessment</a:t>
                      </a:r>
                    </a:p>
                  </a:txBody>
                  <a:tcPr/>
                </a:tc>
                <a:tc>
                  <a:txBody>
                    <a:bodyPr/>
                    <a:lstStyle/>
                    <a:p>
                      <a:r>
                        <a:rPr lang="en-US" sz="2000" dirty="0">
                          <a:solidFill>
                            <a:srgbClr val="FF0000"/>
                          </a:solidFill>
                        </a:rPr>
                        <a:t>Vulnerability</a:t>
                      </a:r>
                    </a:p>
                  </a:txBody>
                  <a:tcPr/>
                </a:tc>
                <a:extLst>
                  <a:ext uri="{0D108BD9-81ED-4DB2-BD59-A6C34878D82A}">
                    <a16:rowId xmlns:a16="http://schemas.microsoft.com/office/drawing/2014/main" val="3324837100"/>
                  </a:ext>
                </a:extLst>
              </a:tr>
              <a:tr h="365760">
                <a:tc vMerge="1">
                  <a:txBody>
                    <a:bodyPr/>
                    <a:lstStyle/>
                    <a:p>
                      <a:endParaRPr lang="en-US" dirty="0"/>
                    </a:p>
                  </a:txBody>
                  <a:tcPr/>
                </a:tc>
                <a:tc>
                  <a:txBody>
                    <a:bodyPr/>
                    <a:lstStyle/>
                    <a:p>
                      <a:r>
                        <a:rPr lang="en-US" sz="2000" dirty="0">
                          <a:solidFill>
                            <a:srgbClr val="FF0000"/>
                          </a:solidFill>
                        </a:rPr>
                        <a:t>Planned Practice Effects</a:t>
                      </a:r>
                    </a:p>
                  </a:txBody>
                  <a:tcPr/>
                </a:tc>
                <a:extLst>
                  <a:ext uri="{0D108BD9-81ED-4DB2-BD59-A6C34878D82A}">
                    <a16:rowId xmlns:a16="http://schemas.microsoft.com/office/drawing/2014/main" val="644067919"/>
                  </a:ext>
                </a:extLst>
              </a:tr>
              <a:tr h="450159">
                <a:tc rowSpan="2">
                  <a:txBody>
                    <a:bodyPr/>
                    <a:lstStyle/>
                    <a:p>
                      <a:r>
                        <a:rPr lang="en-US" sz="2000" dirty="0"/>
                        <a:t>Pool Priorities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Resource</a:t>
                      </a:r>
                    </a:p>
                  </a:txBody>
                  <a:tcPr/>
                </a:tc>
                <a:extLst>
                  <a:ext uri="{0D108BD9-81ED-4DB2-BD59-A6C34878D82A}">
                    <a16:rowId xmlns:a16="http://schemas.microsoft.com/office/drawing/2014/main" val="204906613"/>
                  </a:ext>
                </a:extLst>
              </a:tr>
              <a:tr h="273050">
                <a:tc vMerge="1">
                  <a:txBody>
                    <a:bodyPr/>
                    <a:lstStyle/>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Programmatic</a:t>
                      </a:r>
                    </a:p>
                  </a:txBody>
                  <a:tcPr/>
                </a:tc>
                <a:extLst>
                  <a:ext uri="{0D108BD9-81ED-4DB2-BD59-A6C34878D82A}">
                    <a16:rowId xmlns:a16="http://schemas.microsoft.com/office/drawing/2014/main" val="451891664"/>
                  </a:ext>
                </a:extLst>
              </a:tr>
              <a:tr h="180340">
                <a:tc gridSpan="2">
                  <a:txBody>
                    <a:bodyPr/>
                    <a:lstStyle/>
                    <a:p>
                      <a:r>
                        <a:rPr lang="en-US" sz="2000" dirty="0"/>
                        <a:t>Efficiency Score</a:t>
                      </a:r>
                    </a:p>
                  </a:txBody>
                  <a:tcPr>
                    <a:lnB w="381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697551749"/>
                  </a:ext>
                </a:extLst>
              </a:tr>
              <a:tr h="0">
                <a:tc gridSpan="2">
                  <a:txBody>
                    <a:bodyPr/>
                    <a:lstStyle/>
                    <a:p>
                      <a:r>
                        <a:rPr lang="en-US" sz="2000" dirty="0"/>
                        <a:t>Application Score</a:t>
                      </a:r>
                    </a:p>
                  </a:txBody>
                  <a:tcPr>
                    <a:lnT w="38100" cap="flat" cmpd="sng" algn="ctr">
                      <a:solidFill>
                        <a:schemeClr val="tx1"/>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4256363895"/>
                  </a:ext>
                </a:extLst>
              </a:tr>
            </a:tbl>
          </a:graphicData>
        </a:graphic>
      </p:graphicFrame>
      <p:sp>
        <p:nvSpPr>
          <p:cNvPr id="7" name="Rectangle 6">
            <a:extLst>
              <a:ext uri="{FF2B5EF4-FFF2-40B4-BE49-F238E27FC236}">
                <a16:creationId xmlns:a16="http://schemas.microsoft.com/office/drawing/2014/main" id="{17FD60DC-957E-4924-9811-D629C5F112F4}"/>
              </a:ext>
            </a:extLst>
          </p:cNvPr>
          <p:cNvSpPr/>
          <p:nvPr/>
        </p:nvSpPr>
        <p:spPr>
          <a:xfrm>
            <a:off x="7578848" y="4811056"/>
            <a:ext cx="3445292" cy="1332797"/>
          </a:xfrm>
          <a:prstGeom prst="rect">
            <a:avLst/>
          </a:prstGeom>
          <a:solidFill>
            <a:schemeClr val="bg1">
              <a:lumMod val="95000"/>
            </a:schemeClr>
          </a:solidFill>
          <a:ln>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10E3576C-624C-436E-8107-CC71CBAF7B40}"/>
              </a:ext>
            </a:extLst>
          </p:cNvPr>
          <p:cNvGrpSpPr/>
          <p:nvPr/>
        </p:nvGrpSpPr>
        <p:grpSpPr>
          <a:xfrm>
            <a:off x="7620000" y="5005601"/>
            <a:ext cx="3415418" cy="1161658"/>
            <a:chOff x="3698752" y="2081570"/>
            <a:chExt cx="3415418" cy="1161658"/>
          </a:xfrm>
          <a:solidFill>
            <a:schemeClr val="bg1">
              <a:lumMod val="95000"/>
            </a:schemeClr>
          </a:solidFill>
        </p:grpSpPr>
        <p:sp>
          <p:nvSpPr>
            <p:cNvPr id="9" name="TextBox 8">
              <a:extLst>
                <a:ext uri="{FF2B5EF4-FFF2-40B4-BE49-F238E27FC236}">
                  <a16:creationId xmlns:a16="http://schemas.microsoft.com/office/drawing/2014/main" id="{64C44A15-6316-4A6F-ACC1-186D9A24A1AE}"/>
                </a:ext>
              </a:extLst>
            </p:cNvPr>
            <p:cNvSpPr txBox="1"/>
            <p:nvPr/>
          </p:nvSpPr>
          <p:spPr>
            <a:xfrm>
              <a:off x="3698752" y="2368756"/>
              <a:ext cx="1518139" cy="369332"/>
            </a:xfrm>
            <a:prstGeom prst="rect">
              <a:avLst/>
            </a:prstGeom>
            <a:grpFill/>
          </p:spPr>
          <p:txBody>
            <a:bodyPr wrap="square" rtlCol="0">
              <a:spAutoFit/>
            </a:bodyPr>
            <a:lstStyle/>
            <a:p>
              <a:pPr algn="ctr"/>
              <a:r>
                <a:rPr lang="en-US" dirty="0"/>
                <a:t>Threshold</a:t>
              </a:r>
            </a:p>
          </p:txBody>
        </p:sp>
        <p:sp>
          <p:nvSpPr>
            <p:cNvPr id="10" name="TextBox 9">
              <a:extLst>
                <a:ext uri="{FF2B5EF4-FFF2-40B4-BE49-F238E27FC236}">
                  <a16:creationId xmlns:a16="http://schemas.microsoft.com/office/drawing/2014/main" id="{EC00A8FE-7F14-43AB-AEED-EC38B317F710}"/>
                </a:ext>
              </a:extLst>
            </p:cNvPr>
            <p:cNvSpPr txBox="1"/>
            <p:nvPr/>
          </p:nvSpPr>
          <p:spPr>
            <a:xfrm>
              <a:off x="5596031" y="2081570"/>
              <a:ext cx="1518139" cy="923330"/>
            </a:xfrm>
            <a:prstGeom prst="rect">
              <a:avLst/>
            </a:prstGeom>
            <a:grpFill/>
          </p:spPr>
          <p:txBody>
            <a:bodyPr wrap="square" rtlCol="0">
              <a:spAutoFit/>
            </a:bodyPr>
            <a:lstStyle/>
            <a:p>
              <a:pPr algn="ctr"/>
              <a:r>
                <a:rPr lang="en-US" dirty="0"/>
                <a:t>Existing Condition &amp; Practices</a:t>
              </a:r>
            </a:p>
          </p:txBody>
        </p:sp>
        <p:sp>
          <p:nvSpPr>
            <p:cNvPr id="11" name="TextBox 10">
              <a:extLst>
                <a:ext uri="{FF2B5EF4-FFF2-40B4-BE49-F238E27FC236}">
                  <a16:creationId xmlns:a16="http://schemas.microsoft.com/office/drawing/2014/main" id="{D8FD9BA3-69D9-4CBB-8C71-DE879836D7D2}"/>
                </a:ext>
              </a:extLst>
            </p:cNvPr>
            <p:cNvSpPr txBox="1"/>
            <p:nvPr/>
          </p:nvSpPr>
          <p:spPr>
            <a:xfrm>
              <a:off x="5343270" y="2352085"/>
              <a:ext cx="261610" cy="369332"/>
            </a:xfrm>
            <a:prstGeom prst="rect">
              <a:avLst/>
            </a:prstGeom>
            <a:grpFill/>
          </p:spPr>
          <p:txBody>
            <a:bodyPr wrap="none" rtlCol="0">
              <a:spAutoFit/>
            </a:bodyPr>
            <a:lstStyle/>
            <a:p>
              <a:r>
                <a:rPr lang="en-US" b="1" dirty="0"/>
                <a:t>-</a:t>
              </a:r>
            </a:p>
          </p:txBody>
        </p:sp>
        <p:sp>
          <p:nvSpPr>
            <p:cNvPr id="12" name="TextBox 11">
              <a:extLst>
                <a:ext uri="{FF2B5EF4-FFF2-40B4-BE49-F238E27FC236}">
                  <a16:creationId xmlns:a16="http://schemas.microsoft.com/office/drawing/2014/main" id="{94A76B53-2543-4A0C-BB40-1753D8395E30}"/>
                </a:ext>
              </a:extLst>
            </p:cNvPr>
            <p:cNvSpPr txBox="1"/>
            <p:nvPr/>
          </p:nvSpPr>
          <p:spPr>
            <a:xfrm>
              <a:off x="4663832" y="2873896"/>
              <a:ext cx="1432828" cy="369332"/>
            </a:xfrm>
            <a:prstGeom prst="rect">
              <a:avLst/>
            </a:prstGeom>
            <a:grpFill/>
          </p:spPr>
          <p:txBody>
            <a:bodyPr wrap="none" rtlCol="0">
              <a:spAutoFit/>
            </a:bodyPr>
            <a:lstStyle/>
            <a:p>
              <a:r>
                <a:rPr lang="en-US" dirty="0">
                  <a:solidFill>
                    <a:schemeClr val="accent1"/>
                  </a:solidFill>
                </a:rPr>
                <a:t>Vulnerability</a:t>
              </a:r>
            </a:p>
          </p:txBody>
        </p:sp>
      </p:grpSp>
    </p:spTree>
    <p:extLst>
      <p:ext uri="{BB962C8B-B14F-4D97-AF65-F5344CB8AC3E}">
        <p14:creationId xmlns:p14="http://schemas.microsoft.com/office/powerpoint/2010/main" val="2143928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BE89E-FAD9-4D2F-95C2-E22B696E177E}"/>
              </a:ext>
            </a:extLst>
          </p:cNvPr>
          <p:cNvSpPr>
            <a:spLocks noGrp="1"/>
          </p:cNvSpPr>
          <p:nvPr>
            <p:ph type="title"/>
          </p:nvPr>
        </p:nvSpPr>
        <p:spPr>
          <a:xfrm>
            <a:off x="349087" y="689152"/>
            <a:ext cx="10972800" cy="943708"/>
          </a:xfrm>
        </p:spPr>
        <p:txBody>
          <a:bodyPr>
            <a:normAutofit fontScale="90000"/>
          </a:bodyPr>
          <a:lstStyle/>
          <a:p>
            <a:r>
              <a:rPr lang="en-US" dirty="0"/>
              <a:t>One Plan/Practice Schedule - Multi-Ranking Pool Evaluations</a:t>
            </a:r>
          </a:p>
        </p:txBody>
      </p:sp>
      <p:sp>
        <p:nvSpPr>
          <p:cNvPr id="3" name="Content Placeholder 2">
            <a:extLst>
              <a:ext uri="{FF2B5EF4-FFF2-40B4-BE49-F238E27FC236}">
                <a16:creationId xmlns:a16="http://schemas.microsoft.com/office/drawing/2014/main" id="{D5437524-E17B-4906-850A-16F0074E4685}"/>
              </a:ext>
            </a:extLst>
          </p:cNvPr>
          <p:cNvSpPr>
            <a:spLocks noGrp="1"/>
          </p:cNvSpPr>
          <p:nvPr>
            <p:ph idx="1"/>
          </p:nvPr>
        </p:nvSpPr>
        <p:spPr>
          <a:xfrm>
            <a:off x="349087" y="1739758"/>
            <a:ext cx="10308492" cy="4525963"/>
          </a:xfrm>
        </p:spPr>
        <p:txBody>
          <a:bodyPr/>
          <a:lstStyle/>
          <a:p>
            <a:pPr marL="342900" indent="-342900">
              <a:buFont typeface="Arial" panose="020B0604020202020204" pitchFamily="34" charset="0"/>
              <a:buChar char="•"/>
            </a:pPr>
            <a:r>
              <a:rPr lang="en-US" dirty="0"/>
              <a:t>A Plan Assessment is made up of multiple practices which may be eligible under multiple ranking pools.  </a:t>
            </a:r>
          </a:p>
          <a:p>
            <a:pPr marL="342900" indent="-342900">
              <a:buFont typeface="Arial" panose="020B0604020202020204" pitchFamily="34" charset="0"/>
              <a:buChar char="•"/>
            </a:pPr>
            <a:r>
              <a:rPr lang="en-US" dirty="0"/>
              <a:t>CART will allow consideration for funding under all applicable ranking pools</a:t>
            </a:r>
          </a:p>
          <a:p>
            <a:pPr marL="342900" indent="-342900">
              <a:buFont typeface="Arial" panose="020B0604020202020204" pitchFamily="34" charset="0"/>
              <a:buChar char="•"/>
            </a:pPr>
            <a:r>
              <a:rPr lang="en-US" dirty="0"/>
              <a:t>Plans may receive funding from multiple ranking pools</a:t>
            </a:r>
          </a:p>
          <a:p>
            <a:pPr marL="342900" indent="-342900">
              <a:buFont typeface="Arial" panose="020B0604020202020204" pitchFamily="34" charset="0"/>
              <a:buChar char="•"/>
            </a:pPr>
            <a:r>
              <a:rPr lang="en-US" dirty="0"/>
              <a:t>CART will assure a practice is not funded twice on the same land unit by separate funding sources</a:t>
            </a:r>
          </a:p>
          <a:p>
            <a:endParaRPr lang="en-US" dirty="0"/>
          </a:p>
        </p:txBody>
      </p:sp>
      <p:sp>
        <p:nvSpPr>
          <p:cNvPr id="4" name="Slide Number Placeholder 3">
            <a:extLst>
              <a:ext uri="{FF2B5EF4-FFF2-40B4-BE49-F238E27FC236}">
                <a16:creationId xmlns:a16="http://schemas.microsoft.com/office/drawing/2014/main" id="{0153BD3A-C095-4252-BD95-5E9690CE947E}"/>
              </a:ext>
            </a:extLst>
          </p:cNvPr>
          <p:cNvSpPr>
            <a:spLocks noGrp="1"/>
          </p:cNvSpPr>
          <p:nvPr>
            <p:ph type="sldNum" sz="quarter" idx="12"/>
          </p:nvPr>
        </p:nvSpPr>
        <p:spPr/>
        <p:txBody>
          <a:bodyPr/>
          <a:lstStyle/>
          <a:p>
            <a:fld id="{4219272A-714B-4394-91B3-C883D28F4F8C}" type="slidenum">
              <a:rPr lang="en-US" smtClean="0"/>
              <a:t>12</a:t>
            </a:fld>
            <a:endParaRPr lang="en-US" dirty="0"/>
          </a:p>
        </p:txBody>
      </p:sp>
    </p:spTree>
    <p:extLst>
      <p:ext uri="{BB962C8B-B14F-4D97-AF65-F5344CB8AC3E}">
        <p14:creationId xmlns:p14="http://schemas.microsoft.com/office/powerpoint/2010/main" val="484990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CAF1B-C93F-41C5-B289-24DB615AACF0}"/>
              </a:ext>
            </a:extLst>
          </p:cNvPr>
          <p:cNvSpPr>
            <a:spLocks noGrp="1"/>
          </p:cNvSpPr>
          <p:nvPr>
            <p:ph type="title"/>
          </p:nvPr>
        </p:nvSpPr>
        <p:spPr/>
        <p:txBody>
          <a:bodyPr/>
          <a:lstStyle/>
          <a:p>
            <a:pPr algn="ctr"/>
            <a:r>
              <a:rPr lang="en-US" dirty="0"/>
              <a:t>Ranking Pool (Applicability)</a:t>
            </a:r>
          </a:p>
        </p:txBody>
      </p:sp>
      <p:sp>
        <p:nvSpPr>
          <p:cNvPr id="3" name="Content Placeholder 2">
            <a:extLst>
              <a:ext uri="{FF2B5EF4-FFF2-40B4-BE49-F238E27FC236}">
                <a16:creationId xmlns:a16="http://schemas.microsoft.com/office/drawing/2014/main" id="{11E14F4F-84EE-41F3-96E0-D4AE4F6120C2}"/>
              </a:ext>
            </a:extLst>
          </p:cNvPr>
          <p:cNvSpPr>
            <a:spLocks noGrp="1"/>
          </p:cNvSpPr>
          <p:nvPr>
            <p:ph idx="1"/>
          </p:nvPr>
        </p:nvSpPr>
        <p:spPr/>
        <p:txBody>
          <a:bodyPr/>
          <a:lstStyle/>
          <a:p>
            <a:r>
              <a:rPr lang="en-US" sz="3200" dirty="0"/>
              <a:t>A ranking pool will start to garner points if:</a:t>
            </a:r>
          </a:p>
          <a:p>
            <a:pPr marL="342900" indent="-342900">
              <a:buFont typeface="Arial" panose="020B0604020202020204" pitchFamily="34" charset="0"/>
              <a:buChar char="•"/>
            </a:pPr>
            <a:r>
              <a:rPr lang="en-US" sz="2400" dirty="0"/>
              <a:t>At least one resource concern is checked to assess for a resource concern identified as positively weighted for the ranking pool</a:t>
            </a:r>
          </a:p>
          <a:p>
            <a:pPr marL="342900" indent="-342900">
              <a:buFont typeface="Arial" panose="020B0604020202020204" pitchFamily="34" charset="0"/>
              <a:buChar char="•"/>
            </a:pPr>
            <a:r>
              <a:rPr lang="en-US" sz="2400" dirty="0"/>
              <a:t>Applicable Practices are in the Plan for the ranking pool</a:t>
            </a:r>
          </a:p>
          <a:p>
            <a:pPr marL="342900" indent="-342900">
              <a:buFont typeface="Arial" panose="020B0604020202020204" pitchFamily="34" charset="0"/>
              <a:buChar char="•"/>
            </a:pPr>
            <a:r>
              <a:rPr lang="en-US" sz="2400" dirty="0"/>
              <a:t>Applicability Question is passed</a:t>
            </a:r>
          </a:p>
          <a:p>
            <a:pPr marL="342900" indent="-342900">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0A4935CA-6A40-4C65-A6C7-C6CE7EB655FE}"/>
              </a:ext>
            </a:extLst>
          </p:cNvPr>
          <p:cNvSpPr>
            <a:spLocks noGrp="1"/>
          </p:cNvSpPr>
          <p:nvPr>
            <p:ph type="sldNum" sz="quarter" idx="12"/>
          </p:nvPr>
        </p:nvSpPr>
        <p:spPr/>
        <p:txBody>
          <a:bodyPr/>
          <a:lstStyle/>
          <a:p>
            <a:fld id="{4219272A-714B-4394-91B3-C883D28F4F8C}" type="slidenum">
              <a:rPr lang="en-US" smtClean="0"/>
              <a:t>13</a:t>
            </a:fld>
            <a:endParaRPr lang="en-US" dirty="0"/>
          </a:p>
        </p:txBody>
      </p:sp>
    </p:spTree>
    <p:extLst>
      <p:ext uri="{BB962C8B-B14F-4D97-AF65-F5344CB8AC3E}">
        <p14:creationId xmlns:p14="http://schemas.microsoft.com/office/powerpoint/2010/main" val="2359195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1B70F-78F8-4FEA-94CE-79F5B4B1A646}"/>
              </a:ext>
            </a:extLst>
          </p:cNvPr>
          <p:cNvSpPr>
            <a:spLocks noGrp="1"/>
          </p:cNvSpPr>
          <p:nvPr>
            <p:ph type="title"/>
          </p:nvPr>
        </p:nvSpPr>
        <p:spPr>
          <a:xfrm>
            <a:off x="304800" y="623836"/>
            <a:ext cx="10972800" cy="943708"/>
          </a:xfrm>
        </p:spPr>
        <p:txBody>
          <a:bodyPr/>
          <a:lstStyle/>
          <a:p>
            <a:pPr algn="ctr"/>
            <a:r>
              <a:rPr lang="en-US" dirty="0"/>
              <a:t> Application Score Weighting</a:t>
            </a:r>
          </a:p>
        </p:txBody>
      </p:sp>
      <p:sp>
        <p:nvSpPr>
          <p:cNvPr id="4" name="Slide Number Placeholder 3">
            <a:extLst>
              <a:ext uri="{FF2B5EF4-FFF2-40B4-BE49-F238E27FC236}">
                <a16:creationId xmlns:a16="http://schemas.microsoft.com/office/drawing/2014/main" id="{9C758171-83F8-49D8-B9F5-9157CB8C79C3}"/>
              </a:ext>
            </a:extLst>
          </p:cNvPr>
          <p:cNvSpPr>
            <a:spLocks noGrp="1"/>
          </p:cNvSpPr>
          <p:nvPr>
            <p:ph type="sldNum" sz="quarter" idx="12"/>
          </p:nvPr>
        </p:nvSpPr>
        <p:spPr/>
        <p:txBody>
          <a:bodyPr/>
          <a:lstStyle/>
          <a:p>
            <a:fld id="{4219272A-714B-4394-91B3-C883D28F4F8C}" type="slidenum">
              <a:rPr lang="en-US" smtClean="0"/>
              <a:t>14</a:t>
            </a:fld>
            <a:endParaRPr lang="en-US" dirty="0"/>
          </a:p>
        </p:txBody>
      </p:sp>
      <p:graphicFrame>
        <p:nvGraphicFramePr>
          <p:cNvPr id="5" name="Table 4">
            <a:extLst>
              <a:ext uri="{FF2B5EF4-FFF2-40B4-BE49-F238E27FC236}">
                <a16:creationId xmlns:a16="http://schemas.microsoft.com/office/drawing/2014/main" id="{D6153338-21BD-45E7-AEEC-C4FB590D21D8}"/>
              </a:ext>
            </a:extLst>
          </p:cNvPr>
          <p:cNvGraphicFramePr>
            <a:graphicFrameLocks noGrp="1"/>
          </p:cNvGraphicFramePr>
          <p:nvPr>
            <p:extLst>
              <p:ext uri="{D42A27DB-BD31-4B8C-83A1-F6EECF244321}">
                <p14:modId xmlns:p14="http://schemas.microsoft.com/office/powerpoint/2010/main" val="3996231371"/>
              </p:ext>
            </p:extLst>
          </p:nvPr>
        </p:nvGraphicFramePr>
        <p:xfrm>
          <a:off x="3048000" y="2743200"/>
          <a:ext cx="6096000" cy="2827599"/>
        </p:xfrm>
        <a:graphic>
          <a:graphicData uri="http://schemas.openxmlformats.org/drawingml/2006/table">
            <a:tbl>
              <a:tblPr firstRow="1" bandRow="1">
                <a:tableStyleId>{5C22544A-7EE6-4342-B048-85BDC9FD1C3A}</a:tableStyleId>
              </a:tblPr>
              <a:tblGrid>
                <a:gridCol w="2073653">
                  <a:extLst>
                    <a:ext uri="{9D8B030D-6E8A-4147-A177-3AD203B41FA5}">
                      <a16:colId xmlns:a16="http://schemas.microsoft.com/office/drawing/2014/main" val="2952382545"/>
                    </a:ext>
                  </a:extLst>
                </a:gridCol>
                <a:gridCol w="3006347">
                  <a:extLst>
                    <a:ext uri="{9D8B030D-6E8A-4147-A177-3AD203B41FA5}">
                      <a16:colId xmlns:a16="http://schemas.microsoft.com/office/drawing/2014/main" val="3376548842"/>
                    </a:ext>
                  </a:extLst>
                </a:gridCol>
                <a:gridCol w="1016000">
                  <a:extLst>
                    <a:ext uri="{9D8B030D-6E8A-4147-A177-3AD203B41FA5}">
                      <a16:colId xmlns:a16="http://schemas.microsoft.com/office/drawing/2014/main" val="781823313"/>
                    </a:ext>
                  </a:extLst>
                </a:gridCol>
              </a:tblGrid>
              <a:tr h="370840">
                <a:tc gridSpan="3">
                  <a:txBody>
                    <a:bodyPr/>
                    <a:lstStyle/>
                    <a:p>
                      <a:r>
                        <a:rPr lang="en-US" sz="2000" dirty="0"/>
                        <a:t>Pool Weighting</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5377261"/>
                  </a:ext>
                </a:extLst>
              </a:tr>
              <a:tr h="121920">
                <a:tc rowSpan="2">
                  <a:txBody>
                    <a:bodyPr/>
                    <a:lstStyle/>
                    <a:p>
                      <a:r>
                        <a:rPr lang="en-US" sz="2000" dirty="0"/>
                        <a:t>Plan Assessment</a:t>
                      </a:r>
                    </a:p>
                  </a:txBody>
                  <a:tcPr/>
                </a:tc>
                <a:tc>
                  <a:txBody>
                    <a:bodyPr/>
                    <a:lstStyle/>
                    <a:p>
                      <a:r>
                        <a:rPr lang="en-US" sz="2000" dirty="0"/>
                        <a:t>Vulnerability</a:t>
                      </a:r>
                    </a:p>
                  </a:txBody>
                  <a:tcPr/>
                </a:tc>
                <a:tc>
                  <a:txBody>
                    <a:bodyPr/>
                    <a:lstStyle/>
                    <a:p>
                      <a:pPr algn="ctr"/>
                      <a:r>
                        <a:rPr lang="en-US" sz="2000" dirty="0"/>
                        <a:t>20%</a:t>
                      </a:r>
                    </a:p>
                  </a:txBody>
                  <a:tcPr/>
                </a:tc>
                <a:extLst>
                  <a:ext uri="{0D108BD9-81ED-4DB2-BD59-A6C34878D82A}">
                    <a16:rowId xmlns:a16="http://schemas.microsoft.com/office/drawing/2014/main" val="3324837100"/>
                  </a:ext>
                </a:extLst>
              </a:tr>
              <a:tr h="365760">
                <a:tc vMerge="1">
                  <a:txBody>
                    <a:bodyPr/>
                    <a:lstStyle/>
                    <a:p>
                      <a:endParaRPr lang="en-US" dirty="0"/>
                    </a:p>
                  </a:txBody>
                  <a:tcPr/>
                </a:tc>
                <a:tc>
                  <a:txBody>
                    <a:bodyPr/>
                    <a:lstStyle/>
                    <a:p>
                      <a:r>
                        <a:rPr lang="en-US" sz="2000" dirty="0"/>
                        <a:t>Planned Practice Effects</a:t>
                      </a:r>
                    </a:p>
                  </a:txBody>
                  <a:tcPr/>
                </a:tc>
                <a:tc>
                  <a:txBody>
                    <a:bodyPr/>
                    <a:lstStyle/>
                    <a:p>
                      <a:pPr algn="ctr"/>
                      <a:r>
                        <a:rPr lang="en-US" sz="2000" dirty="0"/>
                        <a:t>30%</a:t>
                      </a:r>
                    </a:p>
                  </a:txBody>
                  <a:tcPr/>
                </a:tc>
                <a:extLst>
                  <a:ext uri="{0D108BD9-81ED-4DB2-BD59-A6C34878D82A}">
                    <a16:rowId xmlns:a16="http://schemas.microsoft.com/office/drawing/2014/main" val="644067919"/>
                  </a:ext>
                </a:extLst>
              </a:tr>
              <a:tr h="450159">
                <a:tc rowSpan="2">
                  <a:txBody>
                    <a:bodyPr/>
                    <a:lstStyle/>
                    <a:p>
                      <a:r>
                        <a:rPr lang="en-US" sz="2000" dirty="0"/>
                        <a:t>Pool Priorities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Resource</a:t>
                      </a:r>
                    </a:p>
                  </a:txBody>
                  <a:tcPr/>
                </a:tc>
                <a:tc>
                  <a:txBody>
                    <a:bodyPr/>
                    <a:lstStyle/>
                    <a:p>
                      <a:pPr algn="ctr"/>
                      <a:r>
                        <a:rPr lang="en-US" sz="2000" dirty="0"/>
                        <a:t>30%</a:t>
                      </a:r>
                    </a:p>
                  </a:txBody>
                  <a:tcPr/>
                </a:tc>
                <a:extLst>
                  <a:ext uri="{0D108BD9-81ED-4DB2-BD59-A6C34878D82A}">
                    <a16:rowId xmlns:a16="http://schemas.microsoft.com/office/drawing/2014/main" val="204906613"/>
                  </a:ext>
                </a:extLst>
              </a:tr>
              <a:tr h="273050">
                <a:tc vMerge="1">
                  <a:txBody>
                    <a:bodyPr/>
                    <a:lstStyle/>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Programmatic</a:t>
                      </a:r>
                    </a:p>
                  </a:txBody>
                  <a:tcPr/>
                </a:tc>
                <a:tc>
                  <a:txBody>
                    <a:bodyPr/>
                    <a:lstStyle/>
                    <a:p>
                      <a:pPr algn="ctr"/>
                      <a:r>
                        <a:rPr lang="en-US" sz="2000" dirty="0"/>
                        <a:t>10%</a:t>
                      </a:r>
                    </a:p>
                  </a:txBody>
                  <a:tcPr/>
                </a:tc>
                <a:extLst>
                  <a:ext uri="{0D108BD9-81ED-4DB2-BD59-A6C34878D82A}">
                    <a16:rowId xmlns:a16="http://schemas.microsoft.com/office/drawing/2014/main" val="451891664"/>
                  </a:ext>
                </a:extLst>
              </a:tr>
              <a:tr h="180340">
                <a:tc gridSpan="2">
                  <a:txBody>
                    <a:bodyPr/>
                    <a:lstStyle/>
                    <a:p>
                      <a:r>
                        <a:rPr lang="en-US" sz="2000" dirty="0"/>
                        <a:t>Efficiency Score</a:t>
                      </a:r>
                    </a:p>
                  </a:txBody>
                  <a:tcPr>
                    <a:lnB w="381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a:r>
                        <a:rPr lang="en-US" sz="2000" dirty="0"/>
                        <a:t>10%</a:t>
                      </a:r>
                    </a:p>
                  </a:txBody>
                  <a:tcP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7551749"/>
                  </a:ext>
                </a:extLst>
              </a:tr>
              <a:tr h="0">
                <a:tc gridSpan="2">
                  <a:txBody>
                    <a:bodyPr/>
                    <a:lstStyle/>
                    <a:p>
                      <a:r>
                        <a:rPr lang="en-US" sz="2000" dirty="0"/>
                        <a:t>Application Score</a:t>
                      </a:r>
                    </a:p>
                  </a:txBody>
                  <a:tcPr>
                    <a:lnT w="38100" cap="flat" cmpd="sng" algn="ctr">
                      <a:solidFill>
                        <a:schemeClr val="tx1"/>
                      </a:solidFill>
                      <a:prstDash val="solid"/>
                      <a:round/>
                      <a:headEnd type="none" w="med" len="med"/>
                      <a:tailEnd type="none" w="med" len="med"/>
                    </a:lnT>
                  </a:tcPr>
                </a:tc>
                <a:tc hMerge="1">
                  <a:txBody>
                    <a:bodyPr/>
                    <a:lstStyle/>
                    <a:p>
                      <a:endParaRPr lang="en-US"/>
                    </a:p>
                  </a:txBody>
                  <a:tcPr/>
                </a:tc>
                <a:tc>
                  <a:txBody>
                    <a:bodyPr/>
                    <a:lstStyle/>
                    <a:p>
                      <a:pPr algn="ctr"/>
                      <a:r>
                        <a:rPr lang="en-US" sz="2000" dirty="0"/>
                        <a:t>100%</a:t>
                      </a:r>
                    </a:p>
                  </a:txBody>
                  <a:tcP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56363895"/>
                  </a:ext>
                </a:extLst>
              </a:tr>
            </a:tbl>
          </a:graphicData>
        </a:graphic>
      </p:graphicFrame>
      <p:sp>
        <p:nvSpPr>
          <p:cNvPr id="6" name="Content Placeholder 2">
            <a:extLst>
              <a:ext uri="{FF2B5EF4-FFF2-40B4-BE49-F238E27FC236}">
                <a16:creationId xmlns:a16="http://schemas.microsoft.com/office/drawing/2014/main" id="{7D2C0138-7A93-4425-92B1-D714C05502B9}"/>
              </a:ext>
            </a:extLst>
          </p:cNvPr>
          <p:cNvSpPr>
            <a:spLocks noGrp="1"/>
          </p:cNvSpPr>
          <p:nvPr>
            <p:ph idx="1"/>
          </p:nvPr>
        </p:nvSpPr>
        <p:spPr>
          <a:xfrm>
            <a:off x="2057400" y="1905000"/>
            <a:ext cx="7731369" cy="1314447"/>
          </a:xfrm>
        </p:spPr>
        <p:txBody>
          <a:bodyPr>
            <a:normAutofit/>
          </a:bodyPr>
          <a:lstStyle/>
          <a:p>
            <a:r>
              <a:rPr lang="en-US" sz="3600" dirty="0"/>
              <a:t>Set by Ranking Pool by Program</a:t>
            </a:r>
          </a:p>
        </p:txBody>
      </p:sp>
    </p:spTree>
    <p:extLst>
      <p:ext uri="{BB962C8B-B14F-4D97-AF65-F5344CB8AC3E}">
        <p14:creationId xmlns:p14="http://schemas.microsoft.com/office/powerpoint/2010/main" val="711774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19200"/>
            <a:ext cx="7162800" cy="419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1295400" y="3431299"/>
            <a:ext cx="5867400" cy="1200895"/>
          </a:xfrm>
          <a:effectLst>
            <a:outerShdw blurRad="50800" dist="38100" dir="2700000" algn="tl" rotWithShape="0">
              <a:prstClr val="black">
                <a:alpha val="40000"/>
              </a:prstClr>
            </a:outerShdw>
          </a:effectLst>
        </p:spPr>
        <p:txBody>
          <a:bodyPr>
            <a:normAutofit/>
          </a:bodyPr>
          <a:lstStyle/>
          <a:p>
            <a:br>
              <a:rPr lang="en-US" sz="2000" dirty="0">
                <a:solidFill>
                  <a:srgbClr val="002C76"/>
                </a:solidFill>
                <a:latin typeface="Calibri" panose="020F0502020204030204" pitchFamily="34" charset="0"/>
                <a:cs typeface="Calibri" panose="020F0502020204030204" pitchFamily="34" charset="0"/>
              </a:rPr>
            </a:br>
            <a:endParaRPr lang="en-US" sz="2200" dirty="0">
              <a:solidFill>
                <a:srgbClr val="002C76"/>
              </a:solidFill>
              <a:effectLst>
                <a:outerShdw blurRad="50800" dist="50800" dir="5400000" algn="ctr" rotWithShape="0">
                  <a:schemeClr val="tx1"/>
                </a:outerShdw>
              </a:effectLst>
              <a:latin typeface="Calibri" panose="020F0502020204030204" pitchFamily="34" charset="0"/>
              <a:cs typeface="Calibri" panose="020F0502020204030204" pitchFamily="34" charset="0"/>
            </a:endParaRPr>
          </a:p>
        </p:txBody>
      </p:sp>
      <p:sp>
        <p:nvSpPr>
          <p:cNvPr id="3" name="Text Placeholder 2"/>
          <p:cNvSpPr>
            <a:spLocks noGrp="1"/>
          </p:cNvSpPr>
          <p:nvPr>
            <p:ph type="body" idx="1"/>
          </p:nvPr>
        </p:nvSpPr>
        <p:spPr>
          <a:xfrm>
            <a:off x="7620001" y="4494091"/>
            <a:ext cx="3327051" cy="838200"/>
          </a:xfrm>
          <a:effectLst>
            <a:outerShdw blurRad="50800" dist="38100" dir="2700000" algn="tl" rotWithShape="0">
              <a:prstClr val="black">
                <a:alpha val="40000"/>
              </a:prstClr>
            </a:outerShdw>
          </a:effectLst>
        </p:spPr>
        <p:txBody>
          <a:bodyPr>
            <a:normAutofit/>
          </a:bodyPr>
          <a:lstStyle/>
          <a:p>
            <a:endParaRPr lang="en-US" sz="2400" b="1" i="1" dirty="0">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0BA95E36-A7CA-4C4C-8F95-EDFD62E98FBB}"/>
              </a:ext>
            </a:extLst>
          </p:cNvPr>
          <p:cNvSpPr/>
          <p:nvPr/>
        </p:nvSpPr>
        <p:spPr>
          <a:xfrm>
            <a:off x="1638300" y="1330004"/>
            <a:ext cx="4724400" cy="2031325"/>
          </a:xfrm>
          <a:prstGeom prst="rect">
            <a:avLst/>
          </a:prstGeom>
          <a:noFill/>
        </p:spPr>
        <p:txBody>
          <a:bodyPr wrap="square" lIns="91440" tIns="45720" rIns="91440" bIns="45720">
            <a:spAutoFit/>
          </a:bodyPr>
          <a:lstStyle/>
          <a:p>
            <a:pPr algn="ctr"/>
            <a:r>
              <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cs typeface="Calibri" panose="020F0502020204030204" pitchFamily="34" charset="0"/>
              </a:rPr>
              <a:t>CART</a:t>
            </a:r>
          </a:p>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cs typeface="Calibri" panose="020F0502020204030204" pitchFamily="34" charset="0"/>
              </a:rPr>
              <a:t>Assessment</a:t>
            </a:r>
          </a:p>
        </p:txBody>
      </p:sp>
    </p:spTree>
    <p:extLst>
      <p:ext uri="{BB962C8B-B14F-4D97-AF65-F5344CB8AC3E}">
        <p14:creationId xmlns:p14="http://schemas.microsoft.com/office/powerpoint/2010/main" val="514207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17B14-0E96-4D6B-967E-7A9E2BCBA9B6}"/>
              </a:ext>
            </a:extLst>
          </p:cNvPr>
          <p:cNvSpPr>
            <a:spLocks noGrp="1"/>
          </p:cNvSpPr>
          <p:nvPr>
            <p:ph type="title"/>
          </p:nvPr>
        </p:nvSpPr>
        <p:spPr/>
        <p:txBody>
          <a:bodyPr>
            <a:normAutofit/>
          </a:bodyPr>
          <a:lstStyle/>
          <a:p>
            <a:r>
              <a:rPr lang="en-US" dirty="0"/>
              <a:t>Resource Concerns</a:t>
            </a:r>
          </a:p>
        </p:txBody>
      </p:sp>
      <p:sp>
        <p:nvSpPr>
          <p:cNvPr id="4" name="Slide Number Placeholder 3">
            <a:extLst>
              <a:ext uri="{FF2B5EF4-FFF2-40B4-BE49-F238E27FC236}">
                <a16:creationId xmlns:a16="http://schemas.microsoft.com/office/drawing/2014/main" id="{7B1CAB90-1663-4BE3-B072-437F84F7575E}"/>
              </a:ext>
            </a:extLst>
          </p:cNvPr>
          <p:cNvSpPr>
            <a:spLocks noGrp="1"/>
          </p:cNvSpPr>
          <p:nvPr>
            <p:ph type="sldNum" sz="quarter" idx="12"/>
          </p:nvPr>
        </p:nvSpPr>
        <p:spPr/>
        <p:txBody>
          <a:bodyPr/>
          <a:lstStyle/>
          <a:p>
            <a:fld id="{4219272A-714B-4394-91B3-C883D28F4F8C}" type="slidenum">
              <a:rPr lang="en-US" smtClean="0"/>
              <a:t>16</a:t>
            </a:fld>
            <a:endParaRPr lang="en-US" dirty="0"/>
          </a:p>
        </p:txBody>
      </p:sp>
      <p:sp>
        <p:nvSpPr>
          <p:cNvPr id="6" name="Content Placeholder 2">
            <a:extLst>
              <a:ext uri="{FF2B5EF4-FFF2-40B4-BE49-F238E27FC236}">
                <a16:creationId xmlns:a16="http://schemas.microsoft.com/office/drawing/2014/main" id="{AC263066-0AA5-429B-A6DA-047756B84BC3}"/>
              </a:ext>
            </a:extLst>
          </p:cNvPr>
          <p:cNvSpPr txBox="1">
            <a:spLocks/>
          </p:cNvSpPr>
          <p:nvPr/>
        </p:nvSpPr>
        <p:spPr>
          <a:xfrm>
            <a:off x="457200" y="1495199"/>
            <a:ext cx="6705600" cy="4289130"/>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000" b="1" kern="1200">
                <a:solidFill>
                  <a:srgbClr val="053773"/>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t>CART provides an assessment for all 47 Resource Concerns</a:t>
            </a:r>
          </a:p>
          <a:p>
            <a:pPr marL="342900" indent="-342900">
              <a:buFont typeface="Arial" panose="020B0604020202020204" pitchFamily="34" charset="0"/>
              <a:buChar char="•"/>
            </a:pPr>
            <a:r>
              <a:rPr lang="en-US" dirty="0"/>
              <a:t>Some Concerns are broken into </a:t>
            </a:r>
            <a:r>
              <a:rPr lang="en-US" dirty="0">
                <a:solidFill>
                  <a:srgbClr val="FF0000"/>
                </a:solidFill>
              </a:rPr>
              <a:t>components </a:t>
            </a:r>
            <a:r>
              <a:rPr lang="en-US" dirty="0"/>
              <a:t>to prevent apples to oranges comparisons</a:t>
            </a:r>
          </a:p>
          <a:p>
            <a:pPr marL="342900" indent="-342900">
              <a:buFont typeface="Arial" panose="020B0604020202020204" pitchFamily="34" charset="0"/>
              <a:buChar char="•"/>
            </a:pPr>
            <a:r>
              <a:rPr lang="en-US" dirty="0"/>
              <a:t>Concerns are grouped to allow streamlined selection and assignment to land units</a:t>
            </a:r>
          </a:p>
          <a:p>
            <a:pPr marL="1085850" lvl="1" indent="-342900">
              <a:buFont typeface="Arial" panose="020B0604020202020204" pitchFamily="34" charset="0"/>
              <a:buChar char="•"/>
            </a:pPr>
            <a:r>
              <a:rPr lang="en-US" b="1" dirty="0">
                <a:solidFill>
                  <a:srgbClr val="FF0000"/>
                </a:solidFill>
              </a:rPr>
              <a:t>This will initially be challenging as it is a new way of thinking. </a:t>
            </a:r>
          </a:p>
          <a:p>
            <a:pPr marL="342900" indent="-342900">
              <a:buFont typeface="Arial" panose="020B0604020202020204" pitchFamily="34" charset="0"/>
              <a:buChar char="•"/>
            </a:pPr>
            <a:r>
              <a:rPr lang="en-US" dirty="0"/>
              <a:t>Geospatial information can be used to identify areas of heightened concern</a:t>
            </a:r>
          </a:p>
          <a:p>
            <a:endParaRPr lang="en-US" dirty="0"/>
          </a:p>
          <a:p>
            <a:endParaRPr lang="en-US" dirty="0"/>
          </a:p>
          <a:p>
            <a:endParaRPr lang="en-US" dirty="0"/>
          </a:p>
          <a:p>
            <a:endParaRPr lang="en-US" dirty="0"/>
          </a:p>
        </p:txBody>
      </p:sp>
      <p:sp>
        <p:nvSpPr>
          <p:cNvPr id="7" name="Slide Number Placeholder 3">
            <a:extLst>
              <a:ext uri="{FF2B5EF4-FFF2-40B4-BE49-F238E27FC236}">
                <a16:creationId xmlns:a16="http://schemas.microsoft.com/office/drawing/2014/main" id="{C133C6B7-473B-423A-AFB5-21F1884FA364}"/>
              </a:ext>
            </a:extLst>
          </p:cNvPr>
          <p:cNvSpPr txBox="1">
            <a:spLocks/>
          </p:cNvSpPr>
          <p:nvPr/>
        </p:nvSpPr>
        <p:spPr>
          <a:xfrm>
            <a:off x="2559628" y="7648961"/>
            <a:ext cx="2099774" cy="35980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19272A-714B-4394-91B3-C883D28F4F8C}" type="slidenum">
              <a:rPr lang="en-US"/>
              <a:pPr/>
              <a:t>16</a:t>
            </a:fld>
            <a:endParaRPr lang="en-US" dirty="0"/>
          </a:p>
        </p:txBody>
      </p:sp>
      <p:pic>
        <p:nvPicPr>
          <p:cNvPr id="3" name="Picture 2">
            <a:extLst>
              <a:ext uri="{FF2B5EF4-FFF2-40B4-BE49-F238E27FC236}">
                <a16:creationId xmlns:a16="http://schemas.microsoft.com/office/drawing/2014/main" id="{A593B192-374B-4887-AE0D-924573EFFF2F}"/>
              </a:ext>
            </a:extLst>
          </p:cNvPr>
          <p:cNvPicPr>
            <a:picLocks noChangeAspect="1"/>
          </p:cNvPicPr>
          <p:nvPr/>
        </p:nvPicPr>
        <p:blipFill>
          <a:blip r:embed="rId3"/>
          <a:stretch>
            <a:fillRect/>
          </a:stretch>
        </p:blipFill>
        <p:spPr>
          <a:xfrm>
            <a:off x="7644978" y="607206"/>
            <a:ext cx="4547022" cy="4289131"/>
          </a:xfrm>
          <a:prstGeom prst="rect">
            <a:avLst/>
          </a:prstGeom>
        </p:spPr>
      </p:pic>
    </p:spTree>
    <p:extLst>
      <p:ext uri="{BB962C8B-B14F-4D97-AF65-F5344CB8AC3E}">
        <p14:creationId xmlns:p14="http://schemas.microsoft.com/office/powerpoint/2010/main" val="1601919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FD878-F220-45CB-9747-6D6601EBABF4}"/>
              </a:ext>
            </a:extLst>
          </p:cNvPr>
          <p:cNvSpPr>
            <a:spLocks noGrp="1"/>
          </p:cNvSpPr>
          <p:nvPr>
            <p:ph type="title"/>
          </p:nvPr>
        </p:nvSpPr>
        <p:spPr/>
        <p:txBody>
          <a:bodyPr/>
          <a:lstStyle/>
          <a:p>
            <a:r>
              <a:rPr lang="en-US" dirty="0"/>
              <a:t>Thresholds</a:t>
            </a:r>
          </a:p>
        </p:txBody>
      </p:sp>
      <p:sp>
        <p:nvSpPr>
          <p:cNvPr id="3" name="Content Placeholder 2">
            <a:extLst>
              <a:ext uri="{FF2B5EF4-FFF2-40B4-BE49-F238E27FC236}">
                <a16:creationId xmlns:a16="http://schemas.microsoft.com/office/drawing/2014/main" id="{ED57BEE5-D72D-49B2-B5FF-8107FECF5C1A}"/>
              </a:ext>
            </a:extLst>
          </p:cNvPr>
          <p:cNvSpPr>
            <a:spLocks noGrp="1"/>
          </p:cNvSpPr>
          <p:nvPr>
            <p:ph idx="1"/>
          </p:nvPr>
        </p:nvSpPr>
        <p:spPr/>
        <p:txBody>
          <a:bodyPr/>
          <a:lstStyle/>
          <a:p>
            <a:r>
              <a:rPr lang="en-US" dirty="0"/>
              <a:t>CART sets a threshold of conservation points necessary to achieve the planning criteria for each resource concern selected.</a:t>
            </a:r>
          </a:p>
          <a:p>
            <a:endParaRPr lang="en-US" dirty="0"/>
          </a:p>
          <a:p>
            <a:r>
              <a:rPr lang="en-US" dirty="0"/>
              <a:t>Static Thresholds:  </a:t>
            </a:r>
            <a:r>
              <a:rPr lang="en-US" b="0" dirty="0"/>
              <a:t>Resource concerns have a set threshold of 50.  This concerns primarily do not vary by soils or other site characteristic.</a:t>
            </a:r>
          </a:p>
          <a:p>
            <a:pPr marL="342900" indent="-342900">
              <a:buFont typeface="Arial" panose="020B0604020202020204" pitchFamily="34" charset="0"/>
              <a:buChar char="•"/>
            </a:pPr>
            <a:r>
              <a:rPr lang="en-US" b="0" dirty="0"/>
              <a:t>Example:  Classic Gully Erosion</a:t>
            </a:r>
          </a:p>
          <a:p>
            <a:pPr marL="342900" indent="-342900">
              <a:buFont typeface="Arial" panose="020B0604020202020204" pitchFamily="34" charset="0"/>
              <a:buChar char="•"/>
            </a:pPr>
            <a:r>
              <a:rPr lang="en-US" b="0" dirty="0"/>
              <a:t>Example:  Terestrial Habitat</a:t>
            </a:r>
          </a:p>
          <a:p>
            <a:endParaRPr lang="en-US" dirty="0"/>
          </a:p>
          <a:p>
            <a:r>
              <a:rPr lang="en-US" dirty="0"/>
              <a:t>Variable Thresholds: </a:t>
            </a:r>
            <a:r>
              <a:rPr lang="en-US" b="0" dirty="0"/>
              <a:t>Resource concerns have a variable threshold.  The level of conservation effort needed to achieve planning criteria vary by site specific criteria.</a:t>
            </a:r>
          </a:p>
        </p:txBody>
      </p:sp>
      <p:sp>
        <p:nvSpPr>
          <p:cNvPr id="4" name="Slide Number Placeholder 3">
            <a:extLst>
              <a:ext uri="{FF2B5EF4-FFF2-40B4-BE49-F238E27FC236}">
                <a16:creationId xmlns:a16="http://schemas.microsoft.com/office/drawing/2014/main" id="{C271789F-C989-4964-8FC2-FC0CF084ADB1}"/>
              </a:ext>
            </a:extLst>
          </p:cNvPr>
          <p:cNvSpPr>
            <a:spLocks noGrp="1"/>
          </p:cNvSpPr>
          <p:nvPr>
            <p:ph type="sldNum" sz="quarter" idx="12"/>
          </p:nvPr>
        </p:nvSpPr>
        <p:spPr/>
        <p:txBody>
          <a:bodyPr/>
          <a:lstStyle/>
          <a:p>
            <a:fld id="{4219272A-714B-4394-91B3-C883D28F4F8C}" type="slidenum">
              <a:rPr lang="en-US" smtClean="0"/>
              <a:t>17</a:t>
            </a:fld>
            <a:endParaRPr lang="en-US" dirty="0"/>
          </a:p>
        </p:txBody>
      </p:sp>
    </p:spTree>
    <p:extLst>
      <p:ext uri="{BB962C8B-B14F-4D97-AF65-F5344CB8AC3E}">
        <p14:creationId xmlns:p14="http://schemas.microsoft.com/office/powerpoint/2010/main" val="231385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D450-1D22-403D-87B9-7DBE0DC274C3}"/>
              </a:ext>
            </a:extLst>
          </p:cNvPr>
          <p:cNvSpPr>
            <a:spLocks noGrp="1"/>
          </p:cNvSpPr>
          <p:nvPr>
            <p:ph type="title"/>
          </p:nvPr>
        </p:nvSpPr>
        <p:spPr/>
        <p:txBody>
          <a:bodyPr/>
          <a:lstStyle/>
          <a:p>
            <a:r>
              <a:rPr lang="en-US" dirty="0"/>
              <a:t>Existing Condition Inventory</a:t>
            </a:r>
          </a:p>
        </p:txBody>
      </p:sp>
      <p:sp>
        <p:nvSpPr>
          <p:cNvPr id="3" name="Content Placeholder 2">
            <a:extLst>
              <a:ext uri="{FF2B5EF4-FFF2-40B4-BE49-F238E27FC236}">
                <a16:creationId xmlns:a16="http://schemas.microsoft.com/office/drawing/2014/main" id="{A95429F6-008E-4253-BC1E-1AD836722A11}"/>
              </a:ext>
            </a:extLst>
          </p:cNvPr>
          <p:cNvSpPr>
            <a:spLocks noGrp="1"/>
          </p:cNvSpPr>
          <p:nvPr>
            <p:ph idx="1"/>
          </p:nvPr>
        </p:nvSpPr>
        <p:spPr>
          <a:xfrm>
            <a:off x="349087" y="1600203"/>
            <a:ext cx="7804313" cy="4525963"/>
          </a:xfrm>
        </p:spPr>
        <p:txBody>
          <a:bodyPr/>
          <a:lstStyle/>
          <a:p>
            <a:r>
              <a:rPr lang="en-US" dirty="0"/>
              <a:t>Questions will be based on the resource concerns selected existing condition questions will be asked</a:t>
            </a:r>
          </a:p>
          <a:p>
            <a:pPr marL="342900" indent="-342900">
              <a:buFont typeface="Arial" panose="020B0604020202020204" pitchFamily="34" charset="0"/>
              <a:buChar char="•"/>
            </a:pPr>
            <a:r>
              <a:rPr lang="en-US" dirty="0"/>
              <a:t>Questions will be curated to allow dependencies in a question tree</a:t>
            </a:r>
          </a:p>
          <a:p>
            <a:pPr marL="342900" indent="-342900">
              <a:buFont typeface="Arial" panose="020B0604020202020204" pitchFamily="34" charset="0"/>
              <a:buChar char="•"/>
            </a:pPr>
            <a:r>
              <a:rPr lang="en-US" dirty="0"/>
              <a:t>Questions will be multi-choice and allocate conservation points toward achieving threshold</a:t>
            </a:r>
          </a:p>
          <a:p>
            <a:pPr marL="342900" indent="-342900">
              <a:buFont typeface="Arial" panose="020B0604020202020204" pitchFamily="34" charset="0"/>
              <a:buChar char="•"/>
            </a:pPr>
            <a:r>
              <a:rPr lang="en-US" dirty="0"/>
              <a:t>Some may be answered by geospatial information</a:t>
            </a:r>
          </a:p>
          <a:p>
            <a:pPr marL="342900" indent="-342900">
              <a:buFont typeface="Arial" panose="020B0604020202020204" pitchFamily="34" charset="0"/>
              <a:buChar char="•"/>
            </a:pPr>
            <a:r>
              <a:rPr lang="en-US" dirty="0"/>
              <a:t>Questions may garner points for multiple resource concerns</a:t>
            </a:r>
          </a:p>
          <a:p>
            <a:r>
              <a:rPr lang="en-US" dirty="0">
                <a:solidFill>
                  <a:srgbClr val="FF0000"/>
                </a:solidFill>
              </a:rPr>
              <a:t>Existing Practices will be pulled from previous contracts and additional observed practices can be attributed to a land unit</a:t>
            </a:r>
          </a:p>
        </p:txBody>
      </p:sp>
      <p:sp>
        <p:nvSpPr>
          <p:cNvPr id="4" name="Slide Number Placeholder 3">
            <a:extLst>
              <a:ext uri="{FF2B5EF4-FFF2-40B4-BE49-F238E27FC236}">
                <a16:creationId xmlns:a16="http://schemas.microsoft.com/office/drawing/2014/main" id="{BBFF365F-466D-4AE0-A5B3-45DCD05490F7}"/>
              </a:ext>
            </a:extLst>
          </p:cNvPr>
          <p:cNvSpPr>
            <a:spLocks noGrp="1"/>
          </p:cNvSpPr>
          <p:nvPr>
            <p:ph type="sldNum" sz="quarter" idx="12"/>
          </p:nvPr>
        </p:nvSpPr>
        <p:spPr/>
        <p:txBody>
          <a:bodyPr/>
          <a:lstStyle/>
          <a:p>
            <a:fld id="{4219272A-714B-4394-91B3-C883D28F4F8C}" type="slidenum">
              <a:rPr lang="en-US" smtClean="0"/>
              <a:t>18</a:t>
            </a:fld>
            <a:endParaRPr lang="en-US" dirty="0"/>
          </a:p>
        </p:txBody>
      </p:sp>
    </p:spTree>
    <p:extLst>
      <p:ext uri="{BB962C8B-B14F-4D97-AF65-F5344CB8AC3E}">
        <p14:creationId xmlns:p14="http://schemas.microsoft.com/office/powerpoint/2010/main" val="1224503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0B14F2-FC2B-4D61-8D9C-608526F8A16D}"/>
              </a:ext>
            </a:extLst>
          </p:cNvPr>
          <p:cNvPicPr>
            <a:picLocks noChangeAspect="1"/>
          </p:cNvPicPr>
          <p:nvPr/>
        </p:nvPicPr>
        <p:blipFill>
          <a:blip r:embed="rId2"/>
          <a:stretch>
            <a:fillRect/>
          </a:stretch>
        </p:blipFill>
        <p:spPr>
          <a:xfrm>
            <a:off x="4630245" y="1676400"/>
            <a:ext cx="4682134" cy="3670110"/>
          </a:xfrm>
          <a:prstGeom prst="rect">
            <a:avLst/>
          </a:prstGeom>
        </p:spPr>
      </p:pic>
      <p:sp>
        <p:nvSpPr>
          <p:cNvPr id="2" name="Title 1">
            <a:extLst>
              <a:ext uri="{FF2B5EF4-FFF2-40B4-BE49-F238E27FC236}">
                <a16:creationId xmlns:a16="http://schemas.microsoft.com/office/drawing/2014/main" id="{20D17B14-0E96-4D6B-967E-7A9E2BCBA9B6}"/>
              </a:ext>
            </a:extLst>
          </p:cNvPr>
          <p:cNvSpPr>
            <a:spLocks noGrp="1"/>
          </p:cNvSpPr>
          <p:nvPr>
            <p:ph type="title"/>
          </p:nvPr>
        </p:nvSpPr>
        <p:spPr>
          <a:xfrm>
            <a:off x="1785814" y="566615"/>
            <a:ext cx="8229600" cy="943708"/>
          </a:xfrm>
        </p:spPr>
        <p:txBody>
          <a:bodyPr>
            <a:normAutofit/>
          </a:bodyPr>
          <a:lstStyle/>
          <a:p>
            <a:r>
              <a:rPr lang="en-US" dirty="0"/>
              <a:t>Analyze Resource Data</a:t>
            </a:r>
          </a:p>
        </p:txBody>
      </p:sp>
      <p:sp>
        <p:nvSpPr>
          <p:cNvPr id="4" name="Slide Number Placeholder 3">
            <a:extLst>
              <a:ext uri="{FF2B5EF4-FFF2-40B4-BE49-F238E27FC236}">
                <a16:creationId xmlns:a16="http://schemas.microsoft.com/office/drawing/2014/main" id="{7B1CAB90-1663-4BE3-B072-437F84F7575E}"/>
              </a:ext>
            </a:extLst>
          </p:cNvPr>
          <p:cNvSpPr>
            <a:spLocks noGrp="1"/>
          </p:cNvSpPr>
          <p:nvPr>
            <p:ph type="sldNum" sz="quarter" idx="12"/>
          </p:nvPr>
        </p:nvSpPr>
        <p:spPr/>
        <p:txBody>
          <a:bodyPr/>
          <a:lstStyle/>
          <a:p>
            <a:fld id="{4219272A-714B-4394-91B3-C883D28F4F8C}" type="slidenum">
              <a:rPr lang="en-US" smtClean="0"/>
              <a:t>19</a:t>
            </a:fld>
            <a:endParaRPr lang="en-US" dirty="0"/>
          </a:p>
        </p:txBody>
      </p:sp>
      <p:sp>
        <p:nvSpPr>
          <p:cNvPr id="5" name="Content Placeholder 2">
            <a:extLst>
              <a:ext uri="{FF2B5EF4-FFF2-40B4-BE49-F238E27FC236}">
                <a16:creationId xmlns:a16="http://schemas.microsoft.com/office/drawing/2014/main" id="{9EEC6F74-047C-41BA-A6F3-9EB22C7DF940}"/>
              </a:ext>
            </a:extLst>
          </p:cNvPr>
          <p:cNvSpPr txBox="1">
            <a:spLocks/>
          </p:cNvSpPr>
          <p:nvPr/>
        </p:nvSpPr>
        <p:spPr>
          <a:xfrm>
            <a:off x="762000" y="1512668"/>
            <a:ext cx="3733800" cy="4507132"/>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000" b="1" kern="1200">
                <a:solidFill>
                  <a:srgbClr val="053773"/>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CART assists planners to analyze resource data captured in the inventory and compare against the threshold to determine if planning criteria is met.  Planner override will be allowed.</a:t>
            </a:r>
          </a:p>
        </p:txBody>
      </p:sp>
      <p:sp>
        <p:nvSpPr>
          <p:cNvPr id="22" name="TextBox 21">
            <a:extLst>
              <a:ext uri="{FF2B5EF4-FFF2-40B4-BE49-F238E27FC236}">
                <a16:creationId xmlns:a16="http://schemas.microsoft.com/office/drawing/2014/main" id="{2ECD798C-0D56-4EBE-9220-5AF14250A15A}"/>
              </a:ext>
            </a:extLst>
          </p:cNvPr>
          <p:cNvSpPr txBox="1"/>
          <p:nvPr/>
        </p:nvSpPr>
        <p:spPr>
          <a:xfrm>
            <a:off x="9382067" y="2331059"/>
            <a:ext cx="1071748" cy="307777"/>
          </a:xfrm>
          <a:prstGeom prst="rect">
            <a:avLst/>
          </a:prstGeom>
          <a:noFill/>
        </p:spPr>
        <p:txBody>
          <a:bodyPr wrap="square" rtlCol="0">
            <a:spAutoFit/>
          </a:bodyPr>
          <a:lstStyle/>
          <a:p>
            <a:r>
              <a:rPr lang="en-US" sz="1400" dirty="0"/>
              <a:t>Threshold</a:t>
            </a:r>
          </a:p>
        </p:txBody>
      </p:sp>
      <p:cxnSp>
        <p:nvCxnSpPr>
          <p:cNvPr id="23" name="Straight Arrow Connector 22">
            <a:extLst>
              <a:ext uri="{FF2B5EF4-FFF2-40B4-BE49-F238E27FC236}">
                <a16:creationId xmlns:a16="http://schemas.microsoft.com/office/drawing/2014/main" id="{1AD9526A-8985-4471-856D-DE5B1BDA2E66}"/>
              </a:ext>
            </a:extLst>
          </p:cNvPr>
          <p:cNvCxnSpPr>
            <a:cxnSpLocks/>
          </p:cNvCxnSpPr>
          <p:nvPr/>
        </p:nvCxnSpPr>
        <p:spPr>
          <a:xfrm flipH="1">
            <a:off x="8001000" y="2492542"/>
            <a:ext cx="1375796" cy="2506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4AF448A8-4623-4959-94A6-2F2345D248BC}"/>
              </a:ext>
            </a:extLst>
          </p:cNvPr>
          <p:cNvSpPr txBox="1"/>
          <p:nvPr/>
        </p:nvSpPr>
        <p:spPr>
          <a:xfrm>
            <a:off x="9184414" y="3206292"/>
            <a:ext cx="1050947" cy="523220"/>
          </a:xfrm>
          <a:prstGeom prst="rect">
            <a:avLst/>
          </a:prstGeom>
          <a:noFill/>
        </p:spPr>
        <p:txBody>
          <a:bodyPr wrap="square" rtlCol="0">
            <a:spAutoFit/>
          </a:bodyPr>
          <a:lstStyle/>
          <a:p>
            <a:r>
              <a:rPr lang="en-US" sz="1400" dirty="0"/>
              <a:t>Existing Practices</a:t>
            </a:r>
          </a:p>
        </p:txBody>
      </p:sp>
      <p:cxnSp>
        <p:nvCxnSpPr>
          <p:cNvPr id="27" name="Straight Arrow Connector 26">
            <a:extLst>
              <a:ext uri="{FF2B5EF4-FFF2-40B4-BE49-F238E27FC236}">
                <a16:creationId xmlns:a16="http://schemas.microsoft.com/office/drawing/2014/main" id="{395CA6B5-60C4-4511-B035-160D891DFC4C}"/>
              </a:ext>
            </a:extLst>
          </p:cNvPr>
          <p:cNvCxnSpPr>
            <a:cxnSpLocks/>
          </p:cNvCxnSpPr>
          <p:nvPr/>
        </p:nvCxnSpPr>
        <p:spPr>
          <a:xfrm flipH="1" flipV="1">
            <a:off x="6635440" y="4761585"/>
            <a:ext cx="1576206" cy="64230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903E3A7D-F4E1-4007-8DDC-E22AA7F6B04F}"/>
              </a:ext>
            </a:extLst>
          </p:cNvPr>
          <p:cNvCxnSpPr>
            <a:cxnSpLocks/>
          </p:cNvCxnSpPr>
          <p:nvPr/>
        </p:nvCxnSpPr>
        <p:spPr>
          <a:xfrm flipV="1">
            <a:off x="7909927" y="2179583"/>
            <a:ext cx="1" cy="2635229"/>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5AA829A2-C7DD-4EC7-8C82-F7636D32359F}"/>
              </a:ext>
            </a:extLst>
          </p:cNvPr>
          <p:cNvCxnSpPr>
            <a:cxnSpLocks/>
          </p:cNvCxnSpPr>
          <p:nvPr/>
        </p:nvCxnSpPr>
        <p:spPr>
          <a:xfrm flipH="1">
            <a:off x="7423544" y="3497196"/>
            <a:ext cx="1720456" cy="9224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BD531A46-8F68-4E44-949D-85AF01338AA7}"/>
              </a:ext>
            </a:extLst>
          </p:cNvPr>
          <p:cNvSpPr txBox="1"/>
          <p:nvPr/>
        </p:nvSpPr>
        <p:spPr>
          <a:xfrm>
            <a:off x="8373969" y="5460401"/>
            <a:ext cx="1050947" cy="523220"/>
          </a:xfrm>
          <a:prstGeom prst="rect">
            <a:avLst/>
          </a:prstGeom>
          <a:noFill/>
        </p:spPr>
        <p:txBody>
          <a:bodyPr wrap="square" rtlCol="0">
            <a:spAutoFit/>
          </a:bodyPr>
          <a:lstStyle/>
          <a:p>
            <a:r>
              <a:rPr lang="en-US" sz="1400" dirty="0"/>
              <a:t>Existing Condition</a:t>
            </a:r>
          </a:p>
        </p:txBody>
      </p:sp>
      <p:sp>
        <p:nvSpPr>
          <p:cNvPr id="15" name="Rectangle 14">
            <a:extLst>
              <a:ext uri="{FF2B5EF4-FFF2-40B4-BE49-F238E27FC236}">
                <a16:creationId xmlns:a16="http://schemas.microsoft.com/office/drawing/2014/main" id="{A04A973C-AA26-458D-B0B2-6513A0957052}"/>
              </a:ext>
            </a:extLst>
          </p:cNvPr>
          <p:cNvSpPr/>
          <p:nvPr/>
        </p:nvSpPr>
        <p:spPr>
          <a:xfrm>
            <a:off x="7909926" y="5049724"/>
            <a:ext cx="700674" cy="208076"/>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TextBox 16">
            <a:extLst>
              <a:ext uri="{FF2B5EF4-FFF2-40B4-BE49-F238E27FC236}">
                <a16:creationId xmlns:a16="http://schemas.microsoft.com/office/drawing/2014/main" id="{432FAC74-A57B-4DD4-9058-41B171A82E16}"/>
              </a:ext>
            </a:extLst>
          </p:cNvPr>
          <p:cNvSpPr txBox="1"/>
          <p:nvPr/>
        </p:nvSpPr>
        <p:spPr>
          <a:xfrm>
            <a:off x="5613953" y="2110743"/>
            <a:ext cx="319318" cy="2862322"/>
          </a:xfrm>
          <a:prstGeom prst="rect">
            <a:avLst/>
          </a:prstGeom>
          <a:noFill/>
        </p:spPr>
        <p:txBody>
          <a:bodyPr wrap="none" rtlCol="0">
            <a:spAutoFit/>
          </a:bodyPr>
          <a:lstStyle/>
          <a:p>
            <a:r>
              <a:rPr lang="en-US" dirty="0"/>
              <a:t>+</a:t>
            </a:r>
          </a:p>
          <a:p>
            <a:r>
              <a:rPr lang="en-US" dirty="0"/>
              <a:t>+</a:t>
            </a:r>
          </a:p>
          <a:p>
            <a:r>
              <a:rPr lang="en-US" dirty="0"/>
              <a:t>+</a:t>
            </a:r>
          </a:p>
          <a:p>
            <a:r>
              <a:rPr lang="en-US" dirty="0"/>
              <a:t>+</a:t>
            </a:r>
          </a:p>
          <a:p>
            <a:r>
              <a:rPr lang="en-US" dirty="0"/>
              <a:t>+</a:t>
            </a:r>
          </a:p>
          <a:p>
            <a:r>
              <a:rPr lang="en-US" dirty="0"/>
              <a:t>+</a:t>
            </a:r>
          </a:p>
          <a:p>
            <a:r>
              <a:rPr lang="en-US" dirty="0"/>
              <a:t>+</a:t>
            </a:r>
          </a:p>
          <a:p>
            <a:r>
              <a:rPr lang="en-US" dirty="0"/>
              <a:t>+</a:t>
            </a:r>
          </a:p>
          <a:p>
            <a:r>
              <a:rPr lang="en-US" dirty="0"/>
              <a:t>+</a:t>
            </a:r>
          </a:p>
          <a:p>
            <a:r>
              <a:rPr lang="en-US" dirty="0"/>
              <a:t>+</a:t>
            </a:r>
          </a:p>
        </p:txBody>
      </p:sp>
    </p:spTree>
    <p:extLst>
      <p:ext uri="{BB962C8B-B14F-4D97-AF65-F5344CB8AC3E}">
        <p14:creationId xmlns:p14="http://schemas.microsoft.com/office/powerpoint/2010/main" val="95808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D17B14-0E96-4D6B-967E-7A9E2BCBA9B6}"/>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defTabSz="914400">
              <a:lnSpc>
                <a:spcPct val="90000"/>
              </a:lnSpc>
            </a:pPr>
            <a:r>
              <a:rPr lang="en-US" sz="5400" kern="1200" dirty="0">
                <a:solidFill>
                  <a:schemeClr val="bg1"/>
                </a:solidFill>
                <a:latin typeface="+mj-lt"/>
                <a:ea typeface="+mj-ea"/>
                <a:cs typeface="+mj-cs"/>
              </a:rPr>
              <a:t>Todays Agenda</a:t>
            </a:r>
          </a:p>
        </p:txBody>
      </p:sp>
      <p:cxnSp>
        <p:nvCxnSpPr>
          <p:cNvPr id="17" name="Straight Connector 16">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B1CAB90-1663-4BE3-B072-437F84F7575E}"/>
              </a:ext>
            </a:extLst>
          </p:cNvPr>
          <p:cNvSpPr>
            <a:spLocks noGrp="1"/>
          </p:cNvSpPr>
          <p:nvPr>
            <p:ph type="sldNum" sz="quarter" idx="12"/>
          </p:nvPr>
        </p:nvSpPr>
        <p:spPr>
          <a:xfrm>
            <a:off x="8610600" y="6522430"/>
            <a:ext cx="2743200" cy="347472"/>
          </a:xfrm>
        </p:spPr>
        <p:txBody>
          <a:bodyPr vert="horz" lIns="91440" tIns="45720" rIns="91440" bIns="45720" rtlCol="0" anchor="ctr">
            <a:normAutofit/>
          </a:bodyPr>
          <a:lstStyle/>
          <a:p>
            <a:pPr algn="r">
              <a:spcAft>
                <a:spcPts val="600"/>
              </a:spcAft>
            </a:pPr>
            <a:fld id="{4219272A-714B-4394-91B3-C883D28F4F8C}" type="slidenum">
              <a:rPr lang="en-US">
                <a:solidFill>
                  <a:srgbClr val="898989"/>
                </a:solidFill>
              </a:rPr>
              <a:pPr algn="r">
                <a:spcAft>
                  <a:spcPts val="600"/>
                </a:spcAft>
              </a:pPr>
              <a:t>2</a:t>
            </a:fld>
            <a:endParaRPr lang="en-US">
              <a:solidFill>
                <a:srgbClr val="898989"/>
              </a:solidFill>
            </a:endParaRPr>
          </a:p>
        </p:txBody>
      </p:sp>
      <p:graphicFrame>
        <p:nvGraphicFramePr>
          <p:cNvPr id="8" name="Content Placeholder 7">
            <a:extLst>
              <a:ext uri="{FF2B5EF4-FFF2-40B4-BE49-F238E27FC236}">
                <a16:creationId xmlns:a16="http://schemas.microsoft.com/office/drawing/2014/main" id="{EC1B4E17-72FC-4ABF-9ACC-27EFFFFA0139}"/>
              </a:ext>
            </a:extLst>
          </p:cNvPr>
          <p:cNvGraphicFramePr>
            <a:graphicFrameLocks noGrp="1"/>
          </p:cNvGraphicFramePr>
          <p:nvPr>
            <p:ph idx="1"/>
          </p:nvPr>
        </p:nvGraphicFramePr>
        <p:xfrm>
          <a:off x="1133356" y="2427541"/>
          <a:ext cx="9870190" cy="3997640"/>
        </p:xfrm>
        <a:graphic>
          <a:graphicData uri="http://schemas.openxmlformats.org/drawingml/2006/table">
            <a:tbl>
              <a:tblPr firstRow="1" bandRow="1">
                <a:tableStyleId>{9D7B26C5-4107-4FEC-AEDC-1716B250A1EF}</a:tableStyleId>
              </a:tblPr>
              <a:tblGrid>
                <a:gridCol w="1097987">
                  <a:extLst>
                    <a:ext uri="{9D8B030D-6E8A-4147-A177-3AD203B41FA5}">
                      <a16:colId xmlns:a16="http://schemas.microsoft.com/office/drawing/2014/main" val="24615712"/>
                    </a:ext>
                  </a:extLst>
                </a:gridCol>
                <a:gridCol w="3831710">
                  <a:extLst>
                    <a:ext uri="{9D8B030D-6E8A-4147-A177-3AD203B41FA5}">
                      <a16:colId xmlns:a16="http://schemas.microsoft.com/office/drawing/2014/main" val="3354026447"/>
                    </a:ext>
                  </a:extLst>
                </a:gridCol>
                <a:gridCol w="3185873">
                  <a:extLst>
                    <a:ext uri="{9D8B030D-6E8A-4147-A177-3AD203B41FA5}">
                      <a16:colId xmlns:a16="http://schemas.microsoft.com/office/drawing/2014/main" val="1481661332"/>
                    </a:ext>
                  </a:extLst>
                </a:gridCol>
                <a:gridCol w="1754620">
                  <a:extLst>
                    <a:ext uri="{9D8B030D-6E8A-4147-A177-3AD203B41FA5}">
                      <a16:colId xmlns:a16="http://schemas.microsoft.com/office/drawing/2014/main" val="2954400880"/>
                    </a:ext>
                  </a:extLst>
                </a:gridCol>
              </a:tblGrid>
              <a:tr h="266510">
                <a:tc gridSpan="4">
                  <a:txBody>
                    <a:bodyPr/>
                    <a:lstStyle/>
                    <a:p>
                      <a:pPr marL="0" marR="313690" algn="ctr">
                        <a:spcBef>
                          <a:spcPts val="0"/>
                        </a:spcBef>
                        <a:spcAft>
                          <a:spcPts val="0"/>
                        </a:spcAft>
                      </a:pPr>
                      <a:r>
                        <a:rPr lang="en-US" sz="1500">
                          <a:effectLst/>
                        </a:rPr>
                        <a:t>Wednesday April 15, 2020</a:t>
                      </a:r>
                      <a:endParaRPr lang="en-US" sz="1200">
                        <a:solidFill>
                          <a:srgbClr val="000000"/>
                        </a:solidFill>
                        <a:effectLst/>
                        <a:latin typeface="Cambria" panose="02040503050406030204" pitchFamily="18" charset="0"/>
                        <a:ea typeface="Times New Roman" panose="02020603050405020304" pitchFamily="18" charset="0"/>
                        <a:cs typeface="Cambria" panose="02040503050406030204" pitchFamily="18" charset="0"/>
                      </a:endParaRPr>
                    </a:p>
                  </a:txBody>
                  <a:tcPr marL="65868" marR="65868"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4721312"/>
                  </a:ext>
                </a:extLst>
              </a:tr>
              <a:tr h="229494">
                <a:tc>
                  <a:txBody>
                    <a:bodyPr/>
                    <a:lstStyle/>
                    <a:p>
                      <a:pPr marL="0" marR="0" algn="ctr">
                        <a:spcBef>
                          <a:spcPts val="0"/>
                        </a:spcBef>
                        <a:spcAft>
                          <a:spcPts val="0"/>
                        </a:spcAft>
                      </a:pPr>
                      <a:r>
                        <a:rPr lang="en-US" sz="1200">
                          <a:effectLst/>
                        </a:rPr>
                        <a:t>Time</a:t>
                      </a:r>
                      <a:endParaRPr lang="en-US" sz="1200">
                        <a:solidFill>
                          <a:srgbClr val="000000"/>
                        </a:solidFill>
                        <a:effectLst/>
                        <a:latin typeface="Cambria" panose="02040503050406030204" pitchFamily="18" charset="0"/>
                        <a:ea typeface="Times New Roman" panose="02020603050405020304" pitchFamily="18" charset="0"/>
                        <a:cs typeface="Cambria" panose="02040503050406030204" pitchFamily="18" charset="0"/>
                      </a:endParaRPr>
                    </a:p>
                  </a:txBody>
                  <a:tcPr marL="65868" marR="65868" marT="0" marB="0" anchor="ctr"/>
                </a:tc>
                <a:tc>
                  <a:txBody>
                    <a:bodyPr/>
                    <a:lstStyle/>
                    <a:p>
                      <a:pPr marL="0" marR="0" algn="ctr">
                        <a:spcBef>
                          <a:spcPts val="0"/>
                        </a:spcBef>
                        <a:spcAft>
                          <a:spcPts val="0"/>
                        </a:spcAft>
                      </a:pPr>
                      <a:r>
                        <a:rPr lang="en-US" sz="1200">
                          <a:effectLst/>
                        </a:rPr>
                        <a:t>Discussion Topics</a:t>
                      </a:r>
                      <a:endParaRPr lang="en-US" sz="1200">
                        <a:solidFill>
                          <a:srgbClr val="000000"/>
                        </a:solidFill>
                        <a:effectLst/>
                        <a:latin typeface="Cambria" panose="02040503050406030204" pitchFamily="18" charset="0"/>
                        <a:ea typeface="Times New Roman" panose="02020603050405020304" pitchFamily="18" charset="0"/>
                        <a:cs typeface="Cambria" panose="02040503050406030204" pitchFamily="18" charset="0"/>
                      </a:endParaRPr>
                    </a:p>
                  </a:txBody>
                  <a:tcPr marL="65868" marR="65868" marT="0" marB="0" anchor="ctr"/>
                </a:tc>
                <a:tc>
                  <a:txBody>
                    <a:bodyPr/>
                    <a:lstStyle/>
                    <a:p>
                      <a:pPr marL="0" marR="0" algn="ctr">
                        <a:spcBef>
                          <a:spcPts val="0"/>
                        </a:spcBef>
                        <a:spcAft>
                          <a:spcPts val="0"/>
                        </a:spcAft>
                      </a:pPr>
                      <a:r>
                        <a:rPr lang="en-US" sz="1200">
                          <a:effectLst/>
                        </a:rPr>
                        <a:t>Feedback/Discussion</a:t>
                      </a:r>
                      <a:endParaRPr lang="en-US" sz="1200">
                        <a:solidFill>
                          <a:srgbClr val="000000"/>
                        </a:solidFill>
                        <a:effectLst/>
                        <a:latin typeface="Cambria" panose="02040503050406030204" pitchFamily="18" charset="0"/>
                        <a:ea typeface="Times New Roman" panose="02020603050405020304" pitchFamily="18" charset="0"/>
                        <a:cs typeface="Cambria" panose="02040503050406030204" pitchFamily="18" charset="0"/>
                      </a:endParaRPr>
                    </a:p>
                  </a:txBody>
                  <a:tcPr marL="65868" marR="65868" marT="0" marB="0" anchor="ctr"/>
                </a:tc>
                <a:tc>
                  <a:txBody>
                    <a:bodyPr/>
                    <a:lstStyle/>
                    <a:p>
                      <a:pPr marL="0" marR="313690" algn="ctr">
                        <a:spcBef>
                          <a:spcPts val="0"/>
                        </a:spcBef>
                        <a:spcAft>
                          <a:spcPts val="0"/>
                        </a:spcAft>
                      </a:pPr>
                      <a:r>
                        <a:rPr lang="en-US" sz="1200">
                          <a:effectLst/>
                        </a:rPr>
                        <a:t>Topic Leader</a:t>
                      </a:r>
                      <a:endParaRPr lang="en-US" sz="1200">
                        <a:solidFill>
                          <a:srgbClr val="000000"/>
                        </a:solidFill>
                        <a:effectLst/>
                        <a:latin typeface="Cambria" panose="02040503050406030204" pitchFamily="18" charset="0"/>
                        <a:ea typeface="Times New Roman" panose="02020603050405020304" pitchFamily="18" charset="0"/>
                        <a:cs typeface="Cambria" panose="02040503050406030204" pitchFamily="18" charset="0"/>
                      </a:endParaRPr>
                    </a:p>
                  </a:txBody>
                  <a:tcPr marL="65868" marR="65868" marT="0" marB="0" anchor="ctr"/>
                </a:tc>
                <a:extLst>
                  <a:ext uri="{0D108BD9-81ED-4DB2-BD59-A6C34878D82A}">
                    <a16:rowId xmlns:a16="http://schemas.microsoft.com/office/drawing/2014/main" val="1119495518"/>
                  </a:ext>
                </a:extLst>
              </a:tr>
              <a:tr h="414570">
                <a:tc>
                  <a:txBody>
                    <a:bodyPr/>
                    <a:lstStyle/>
                    <a:p>
                      <a:pPr marL="0" marR="0">
                        <a:spcBef>
                          <a:spcPts val="0"/>
                        </a:spcBef>
                        <a:spcAft>
                          <a:spcPts val="0"/>
                        </a:spcAft>
                      </a:pPr>
                      <a:r>
                        <a:rPr lang="en-US" sz="1200">
                          <a:effectLst/>
                        </a:rPr>
                        <a:t>9:00 – 9:10 </a:t>
                      </a:r>
                      <a:endParaRPr lang="en-US" sz="1200">
                        <a:solidFill>
                          <a:srgbClr val="000000"/>
                        </a:solidFill>
                        <a:effectLst/>
                        <a:latin typeface="Cambria" panose="02040503050406030204" pitchFamily="18" charset="0"/>
                        <a:ea typeface="Times New Roman" panose="02020603050405020304" pitchFamily="18" charset="0"/>
                        <a:cs typeface="Cambria" panose="02040503050406030204" pitchFamily="18" charset="0"/>
                      </a:endParaRPr>
                    </a:p>
                  </a:txBody>
                  <a:tcPr marL="65868" marR="65868" marT="0" marB="0" anchor="ctr"/>
                </a:tc>
                <a:tc>
                  <a:txBody>
                    <a:bodyPr/>
                    <a:lstStyle/>
                    <a:p>
                      <a:pPr marL="0" marR="0">
                        <a:spcBef>
                          <a:spcPts val="0"/>
                        </a:spcBef>
                        <a:spcAft>
                          <a:spcPts val="0"/>
                        </a:spcAft>
                      </a:pPr>
                      <a:r>
                        <a:rPr lang="en-US" sz="1200">
                          <a:effectLst/>
                        </a:rPr>
                        <a:t>Welcome and Introductions</a:t>
                      </a:r>
                      <a:endParaRPr lang="en-US" sz="1200">
                        <a:solidFill>
                          <a:srgbClr val="000000"/>
                        </a:solidFill>
                        <a:effectLst/>
                        <a:latin typeface="Cambria" panose="02040503050406030204" pitchFamily="18" charset="0"/>
                        <a:ea typeface="Times New Roman" panose="02020603050405020304" pitchFamily="18" charset="0"/>
                        <a:cs typeface="Cambria" panose="02040503050406030204" pitchFamily="18" charset="0"/>
                      </a:endParaRPr>
                    </a:p>
                  </a:txBody>
                  <a:tcPr marL="65868" marR="65868" marT="0" marB="0" anchor="ctr"/>
                </a:tc>
                <a:tc>
                  <a:txBody>
                    <a:bodyPr/>
                    <a:lstStyle/>
                    <a:p>
                      <a:pPr marL="0" marR="0">
                        <a:spcBef>
                          <a:spcPts val="0"/>
                        </a:spcBef>
                        <a:spcAft>
                          <a:spcPts val="0"/>
                        </a:spcAft>
                      </a:pPr>
                      <a:r>
                        <a:rPr lang="en-US" sz="1200">
                          <a:effectLst/>
                        </a:rPr>
                        <a:t> </a:t>
                      </a:r>
                    </a:p>
                    <a:p>
                      <a:pPr marL="0" marR="0">
                        <a:spcBef>
                          <a:spcPts val="0"/>
                        </a:spcBef>
                        <a:spcAft>
                          <a:spcPts val="0"/>
                        </a:spcAft>
                      </a:pPr>
                      <a:r>
                        <a:rPr lang="en-US" sz="1200">
                          <a:effectLst/>
                        </a:rPr>
                        <a:t> </a:t>
                      </a:r>
                      <a:endParaRPr lang="en-US" sz="1200">
                        <a:solidFill>
                          <a:srgbClr val="000000"/>
                        </a:solidFill>
                        <a:effectLst/>
                        <a:latin typeface="Cambria" panose="02040503050406030204" pitchFamily="18" charset="0"/>
                        <a:ea typeface="Times New Roman" panose="02020603050405020304" pitchFamily="18" charset="0"/>
                        <a:cs typeface="Cambria" panose="02040503050406030204" pitchFamily="18" charset="0"/>
                      </a:endParaRPr>
                    </a:p>
                  </a:txBody>
                  <a:tcPr marL="65868" marR="65868" marT="0" marB="0"/>
                </a:tc>
                <a:tc>
                  <a:txBody>
                    <a:bodyPr/>
                    <a:lstStyle/>
                    <a:p>
                      <a:pPr marL="0" marR="313690" algn="ctr">
                        <a:spcBef>
                          <a:spcPts val="0"/>
                        </a:spcBef>
                        <a:spcAft>
                          <a:spcPts val="0"/>
                        </a:spcAft>
                        <a:tabLst>
                          <a:tab pos="857885" algn="l"/>
                        </a:tabLst>
                      </a:pPr>
                      <a:r>
                        <a:rPr lang="en-US" sz="1200">
                          <a:effectLst/>
                        </a:rPr>
                        <a:t>Troy Daniell</a:t>
                      </a:r>
                    </a:p>
                    <a:p>
                      <a:pPr marL="0" marR="313690" algn="ctr">
                        <a:spcBef>
                          <a:spcPts val="0"/>
                        </a:spcBef>
                        <a:spcAft>
                          <a:spcPts val="0"/>
                        </a:spcAft>
                      </a:pPr>
                      <a:r>
                        <a:rPr lang="en-US" sz="1200">
                          <a:effectLst/>
                        </a:rPr>
                        <a:t>NRCS</a:t>
                      </a:r>
                      <a:endParaRPr lang="en-US" sz="1200">
                        <a:solidFill>
                          <a:srgbClr val="000000"/>
                        </a:solidFill>
                        <a:effectLst/>
                        <a:latin typeface="Cambria" panose="02040503050406030204" pitchFamily="18" charset="0"/>
                        <a:ea typeface="Times New Roman" panose="02020603050405020304" pitchFamily="18" charset="0"/>
                        <a:cs typeface="Cambria" panose="02040503050406030204" pitchFamily="18" charset="0"/>
                      </a:endParaRPr>
                    </a:p>
                  </a:txBody>
                  <a:tcPr marL="65868" marR="65868" marT="0" marB="0" anchor="ctr"/>
                </a:tc>
                <a:extLst>
                  <a:ext uri="{0D108BD9-81ED-4DB2-BD59-A6C34878D82A}">
                    <a16:rowId xmlns:a16="http://schemas.microsoft.com/office/drawing/2014/main" val="14068384"/>
                  </a:ext>
                </a:extLst>
              </a:tr>
              <a:tr h="414570">
                <a:tc>
                  <a:txBody>
                    <a:bodyPr/>
                    <a:lstStyle/>
                    <a:p>
                      <a:pPr marL="0" marR="0">
                        <a:spcBef>
                          <a:spcPts val="0"/>
                        </a:spcBef>
                        <a:spcAft>
                          <a:spcPts val="0"/>
                        </a:spcAft>
                      </a:pPr>
                      <a:r>
                        <a:rPr lang="en-US" sz="1200">
                          <a:effectLst/>
                        </a:rPr>
                        <a:t>9:10 – 9:20</a:t>
                      </a:r>
                      <a:endParaRPr lang="en-US" sz="1200">
                        <a:solidFill>
                          <a:srgbClr val="000000"/>
                        </a:solidFill>
                        <a:effectLst/>
                        <a:latin typeface="Cambria" panose="02040503050406030204" pitchFamily="18" charset="0"/>
                        <a:ea typeface="Times New Roman" panose="02020603050405020304" pitchFamily="18" charset="0"/>
                        <a:cs typeface="Cambria" panose="02040503050406030204" pitchFamily="18" charset="0"/>
                      </a:endParaRPr>
                    </a:p>
                  </a:txBody>
                  <a:tcPr marL="65868" marR="65868" marT="0" marB="0" anchor="ctr"/>
                </a:tc>
                <a:tc>
                  <a:txBody>
                    <a:bodyPr/>
                    <a:lstStyle/>
                    <a:p>
                      <a:pPr marL="0" marR="0">
                        <a:spcBef>
                          <a:spcPts val="0"/>
                        </a:spcBef>
                        <a:spcAft>
                          <a:spcPts val="0"/>
                        </a:spcAft>
                      </a:pPr>
                      <a:r>
                        <a:rPr lang="en-US" sz="1200">
                          <a:effectLst/>
                        </a:rPr>
                        <a:t>Subcommittee Reports</a:t>
                      </a:r>
                      <a:endParaRPr lang="en-US" sz="1200">
                        <a:solidFill>
                          <a:srgbClr val="000000"/>
                        </a:solidFill>
                        <a:effectLst/>
                        <a:latin typeface="Cambria" panose="02040503050406030204" pitchFamily="18" charset="0"/>
                        <a:ea typeface="Times New Roman" panose="02020603050405020304" pitchFamily="18" charset="0"/>
                        <a:cs typeface="Cambria" panose="02040503050406030204" pitchFamily="18" charset="0"/>
                      </a:endParaRPr>
                    </a:p>
                  </a:txBody>
                  <a:tcPr marL="65868" marR="65868" marT="0" marB="0" anchor="ctr"/>
                </a:tc>
                <a:tc>
                  <a:txBody>
                    <a:bodyPr/>
                    <a:lstStyle/>
                    <a:p>
                      <a:pPr marL="0" marR="0">
                        <a:spcBef>
                          <a:spcPts val="0"/>
                        </a:spcBef>
                        <a:spcAft>
                          <a:spcPts val="0"/>
                        </a:spcAft>
                      </a:pPr>
                      <a:r>
                        <a:rPr lang="en-US" sz="1200">
                          <a:effectLst/>
                        </a:rPr>
                        <a:t>Forestry and Watershed Subcommittee progress</a:t>
                      </a:r>
                      <a:endParaRPr lang="en-US" sz="1200">
                        <a:solidFill>
                          <a:srgbClr val="000000"/>
                        </a:solidFill>
                        <a:effectLst/>
                        <a:latin typeface="Cambria" panose="02040503050406030204" pitchFamily="18" charset="0"/>
                        <a:ea typeface="Times New Roman" panose="02020603050405020304" pitchFamily="18" charset="0"/>
                        <a:cs typeface="Cambria" panose="02040503050406030204" pitchFamily="18" charset="0"/>
                      </a:endParaRPr>
                    </a:p>
                  </a:txBody>
                  <a:tcPr marL="65868" marR="65868" marT="0" marB="0"/>
                </a:tc>
                <a:tc>
                  <a:txBody>
                    <a:bodyPr/>
                    <a:lstStyle/>
                    <a:p>
                      <a:pPr marL="0" marR="313690" algn="ctr">
                        <a:spcBef>
                          <a:spcPts val="0"/>
                        </a:spcBef>
                        <a:spcAft>
                          <a:spcPts val="0"/>
                        </a:spcAft>
                        <a:tabLst>
                          <a:tab pos="857885" algn="l"/>
                        </a:tabLst>
                      </a:pPr>
                      <a:r>
                        <a:rPr lang="en-US" sz="1200">
                          <a:effectLst/>
                        </a:rPr>
                        <a:t>TBD</a:t>
                      </a:r>
                      <a:endParaRPr lang="en-US" sz="1200">
                        <a:solidFill>
                          <a:srgbClr val="000000"/>
                        </a:solidFill>
                        <a:effectLst/>
                        <a:latin typeface="Cambria" panose="02040503050406030204" pitchFamily="18" charset="0"/>
                        <a:ea typeface="Times New Roman" panose="02020603050405020304" pitchFamily="18" charset="0"/>
                        <a:cs typeface="Cambria" panose="02040503050406030204" pitchFamily="18" charset="0"/>
                      </a:endParaRPr>
                    </a:p>
                  </a:txBody>
                  <a:tcPr marL="65868" marR="65868" marT="0" marB="0" anchor="ctr"/>
                </a:tc>
                <a:extLst>
                  <a:ext uri="{0D108BD9-81ED-4DB2-BD59-A6C34878D82A}">
                    <a16:rowId xmlns:a16="http://schemas.microsoft.com/office/drawing/2014/main" val="186192205"/>
                  </a:ext>
                </a:extLst>
              </a:tr>
              <a:tr h="414570">
                <a:tc>
                  <a:txBody>
                    <a:bodyPr/>
                    <a:lstStyle/>
                    <a:p>
                      <a:pPr marL="0" marR="0">
                        <a:spcBef>
                          <a:spcPts val="0"/>
                        </a:spcBef>
                        <a:spcAft>
                          <a:spcPts val="0"/>
                        </a:spcAft>
                      </a:pPr>
                      <a:r>
                        <a:rPr lang="en-US" sz="1200">
                          <a:effectLst/>
                        </a:rPr>
                        <a:t>9:10 – 9:20</a:t>
                      </a:r>
                      <a:endParaRPr lang="en-US" sz="1200">
                        <a:solidFill>
                          <a:srgbClr val="000000"/>
                        </a:solidFill>
                        <a:effectLst/>
                        <a:latin typeface="Cambria" panose="02040503050406030204" pitchFamily="18" charset="0"/>
                        <a:ea typeface="Times New Roman" panose="02020603050405020304" pitchFamily="18" charset="0"/>
                        <a:cs typeface="Cambria" panose="02040503050406030204" pitchFamily="18" charset="0"/>
                      </a:endParaRPr>
                    </a:p>
                  </a:txBody>
                  <a:tcPr marL="65868" marR="65868" marT="0" marB="0" anchor="ctr"/>
                </a:tc>
                <a:tc>
                  <a:txBody>
                    <a:bodyPr/>
                    <a:lstStyle/>
                    <a:p>
                      <a:pPr marL="0" marR="0">
                        <a:spcBef>
                          <a:spcPts val="0"/>
                        </a:spcBef>
                        <a:spcAft>
                          <a:spcPts val="0"/>
                        </a:spcAft>
                      </a:pPr>
                      <a:r>
                        <a:rPr lang="en-US" sz="1200">
                          <a:effectLst/>
                        </a:rPr>
                        <a:t>National Conservation Practice Standards Comment Period</a:t>
                      </a:r>
                      <a:endParaRPr lang="en-US" sz="1200">
                        <a:solidFill>
                          <a:srgbClr val="000000"/>
                        </a:solidFill>
                        <a:effectLst/>
                        <a:latin typeface="Cambria" panose="02040503050406030204" pitchFamily="18" charset="0"/>
                        <a:ea typeface="Times New Roman" panose="02020603050405020304" pitchFamily="18" charset="0"/>
                        <a:cs typeface="Cambria" panose="02040503050406030204" pitchFamily="18" charset="0"/>
                      </a:endParaRPr>
                    </a:p>
                  </a:txBody>
                  <a:tcPr marL="65868" marR="65868" marT="0" marB="0" anchor="ctr"/>
                </a:tc>
                <a:tc>
                  <a:txBody>
                    <a:bodyPr/>
                    <a:lstStyle/>
                    <a:p>
                      <a:pPr marL="0" marR="0">
                        <a:spcBef>
                          <a:spcPts val="0"/>
                        </a:spcBef>
                        <a:spcAft>
                          <a:spcPts val="0"/>
                        </a:spcAft>
                      </a:pPr>
                      <a:r>
                        <a:rPr lang="en-US" sz="1200">
                          <a:effectLst/>
                        </a:rPr>
                        <a:t>What practices are available for public comment</a:t>
                      </a:r>
                      <a:endParaRPr lang="en-US" sz="1200">
                        <a:solidFill>
                          <a:srgbClr val="000000"/>
                        </a:solidFill>
                        <a:effectLst/>
                        <a:latin typeface="Cambria" panose="02040503050406030204" pitchFamily="18" charset="0"/>
                        <a:ea typeface="Times New Roman" panose="02020603050405020304" pitchFamily="18" charset="0"/>
                        <a:cs typeface="Cambria" panose="02040503050406030204" pitchFamily="18" charset="0"/>
                      </a:endParaRPr>
                    </a:p>
                  </a:txBody>
                  <a:tcPr marL="65868" marR="65868" marT="0" marB="0"/>
                </a:tc>
                <a:tc>
                  <a:txBody>
                    <a:bodyPr/>
                    <a:lstStyle/>
                    <a:p>
                      <a:pPr marL="0" marR="313690" algn="ctr">
                        <a:spcBef>
                          <a:spcPts val="0"/>
                        </a:spcBef>
                        <a:spcAft>
                          <a:spcPts val="0"/>
                        </a:spcAft>
                        <a:tabLst>
                          <a:tab pos="857885" algn="l"/>
                        </a:tabLst>
                      </a:pPr>
                      <a:r>
                        <a:rPr lang="en-US" sz="1200">
                          <a:effectLst/>
                        </a:rPr>
                        <a:t>Ryan Galbreath, NRCS</a:t>
                      </a:r>
                      <a:endParaRPr lang="en-US" sz="1200">
                        <a:solidFill>
                          <a:srgbClr val="000000"/>
                        </a:solidFill>
                        <a:effectLst/>
                        <a:latin typeface="Cambria" panose="02040503050406030204" pitchFamily="18" charset="0"/>
                        <a:ea typeface="Times New Roman" panose="02020603050405020304" pitchFamily="18" charset="0"/>
                        <a:cs typeface="Cambria" panose="02040503050406030204" pitchFamily="18" charset="0"/>
                      </a:endParaRPr>
                    </a:p>
                  </a:txBody>
                  <a:tcPr marL="65868" marR="65868" marT="0" marB="0" anchor="ctr"/>
                </a:tc>
                <a:extLst>
                  <a:ext uri="{0D108BD9-81ED-4DB2-BD59-A6C34878D82A}">
                    <a16:rowId xmlns:a16="http://schemas.microsoft.com/office/drawing/2014/main" val="3586312842"/>
                  </a:ext>
                </a:extLst>
              </a:tr>
              <a:tr h="414570">
                <a:tc>
                  <a:txBody>
                    <a:bodyPr/>
                    <a:lstStyle/>
                    <a:p>
                      <a:pPr marL="0" marR="0">
                        <a:spcBef>
                          <a:spcPts val="0"/>
                        </a:spcBef>
                        <a:spcAft>
                          <a:spcPts val="0"/>
                        </a:spcAft>
                      </a:pPr>
                      <a:r>
                        <a:rPr lang="en-US" sz="1200">
                          <a:effectLst/>
                        </a:rPr>
                        <a:t>9:20 – 9:45</a:t>
                      </a:r>
                      <a:endParaRPr lang="en-US" sz="1200">
                        <a:solidFill>
                          <a:srgbClr val="000000"/>
                        </a:solidFill>
                        <a:effectLst/>
                        <a:latin typeface="Cambria" panose="02040503050406030204" pitchFamily="18" charset="0"/>
                        <a:ea typeface="Times New Roman" panose="02020603050405020304" pitchFamily="18" charset="0"/>
                        <a:cs typeface="Cambria" panose="02040503050406030204" pitchFamily="18" charset="0"/>
                      </a:endParaRPr>
                    </a:p>
                  </a:txBody>
                  <a:tcPr marL="65868" marR="65868" marT="0" marB="0" anchor="ctr"/>
                </a:tc>
                <a:tc>
                  <a:txBody>
                    <a:bodyPr/>
                    <a:lstStyle/>
                    <a:p>
                      <a:pPr marL="0" marR="0">
                        <a:spcBef>
                          <a:spcPts val="0"/>
                        </a:spcBef>
                        <a:spcAft>
                          <a:spcPts val="0"/>
                        </a:spcAft>
                      </a:pPr>
                      <a:r>
                        <a:rPr lang="en-US" sz="1200">
                          <a:effectLst/>
                        </a:rPr>
                        <a:t>Conservation Application and Ranking Tool (CART) Overview</a:t>
                      </a:r>
                      <a:endParaRPr lang="en-US" sz="1200">
                        <a:solidFill>
                          <a:srgbClr val="000000"/>
                        </a:solidFill>
                        <a:effectLst/>
                        <a:latin typeface="Cambria" panose="02040503050406030204" pitchFamily="18" charset="0"/>
                        <a:ea typeface="Times New Roman" panose="02020603050405020304" pitchFamily="18" charset="0"/>
                        <a:cs typeface="Cambria" panose="02040503050406030204" pitchFamily="18" charset="0"/>
                      </a:endParaRPr>
                    </a:p>
                  </a:txBody>
                  <a:tcPr marL="65868" marR="65868" marT="0" marB="0" anchor="ctr"/>
                </a:tc>
                <a:tc>
                  <a:txBody>
                    <a:bodyPr/>
                    <a:lstStyle/>
                    <a:p>
                      <a:pPr marL="0" marR="0">
                        <a:spcBef>
                          <a:spcPts val="0"/>
                        </a:spcBef>
                        <a:spcAft>
                          <a:spcPts val="0"/>
                        </a:spcAft>
                      </a:pPr>
                      <a:r>
                        <a:rPr lang="en-US" sz="1200">
                          <a:effectLst/>
                        </a:rPr>
                        <a:t>Comments and what you have heard about CART</a:t>
                      </a:r>
                      <a:endParaRPr lang="en-US" sz="1200">
                        <a:solidFill>
                          <a:srgbClr val="000000"/>
                        </a:solidFill>
                        <a:effectLst/>
                        <a:latin typeface="Cambria" panose="02040503050406030204" pitchFamily="18" charset="0"/>
                        <a:ea typeface="Times New Roman" panose="02020603050405020304" pitchFamily="18" charset="0"/>
                        <a:cs typeface="Cambria" panose="02040503050406030204" pitchFamily="18" charset="0"/>
                      </a:endParaRPr>
                    </a:p>
                  </a:txBody>
                  <a:tcPr marL="65868" marR="65868" marT="0" marB="0"/>
                </a:tc>
                <a:tc>
                  <a:txBody>
                    <a:bodyPr/>
                    <a:lstStyle/>
                    <a:p>
                      <a:pPr marL="0" marR="313690" algn="ctr">
                        <a:spcBef>
                          <a:spcPts val="0"/>
                        </a:spcBef>
                        <a:spcAft>
                          <a:spcPts val="0"/>
                        </a:spcAft>
                        <a:tabLst>
                          <a:tab pos="857885" algn="l"/>
                        </a:tabLst>
                      </a:pPr>
                      <a:r>
                        <a:rPr lang="en-US" sz="1200">
                          <a:effectLst/>
                        </a:rPr>
                        <a:t>Ryan Galbreath, NRCS</a:t>
                      </a:r>
                      <a:endParaRPr lang="en-US" sz="1200">
                        <a:solidFill>
                          <a:srgbClr val="000000"/>
                        </a:solidFill>
                        <a:effectLst/>
                        <a:latin typeface="Cambria" panose="02040503050406030204" pitchFamily="18" charset="0"/>
                        <a:ea typeface="Times New Roman" panose="02020603050405020304" pitchFamily="18" charset="0"/>
                        <a:cs typeface="Cambria" panose="02040503050406030204" pitchFamily="18" charset="0"/>
                      </a:endParaRPr>
                    </a:p>
                  </a:txBody>
                  <a:tcPr marL="65868" marR="65868" marT="0" marB="0" anchor="ctr"/>
                </a:tc>
                <a:extLst>
                  <a:ext uri="{0D108BD9-81ED-4DB2-BD59-A6C34878D82A}">
                    <a16:rowId xmlns:a16="http://schemas.microsoft.com/office/drawing/2014/main" val="4083796920"/>
                  </a:ext>
                </a:extLst>
              </a:tr>
              <a:tr h="784722">
                <a:tc>
                  <a:txBody>
                    <a:bodyPr/>
                    <a:lstStyle/>
                    <a:p>
                      <a:pPr marL="0" marR="0">
                        <a:spcBef>
                          <a:spcPts val="0"/>
                        </a:spcBef>
                        <a:spcAft>
                          <a:spcPts val="0"/>
                        </a:spcAft>
                      </a:pPr>
                      <a:r>
                        <a:rPr lang="en-US" sz="1200">
                          <a:effectLst/>
                        </a:rPr>
                        <a:t>9:45 – 10:15</a:t>
                      </a:r>
                      <a:endParaRPr lang="en-US" sz="1200">
                        <a:solidFill>
                          <a:srgbClr val="000000"/>
                        </a:solidFill>
                        <a:effectLst/>
                        <a:latin typeface="Cambria" panose="02040503050406030204" pitchFamily="18" charset="0"/>
                        <a:ea typeface="Times New Roman" panose="02020603050405020304" pitchFamily="18" charset="0"/>
                        <a:cs typeface="Cambria" panose="02040503050406030204" pitchFamily="18" charset="0"/>
                      </a:endParaRPr>
                    </a:p>
                  </a:txBody>
                  <a:tcPr marL="65868" marR="65868" marT="0" marB="0" anchor="ctr"/>
                </a:tc>
                <a:tc>
                  <a:txBody>
                    <a:bodyPr/>
                    <a:lstStyle/>
                    <a:p>
                      <a:pPr marL="0" marR="0">
                        <a:spcBef>
                          <a:spcPts val="0"/>
                        </a:spcBef>
                        <a:spcAft>
                          <a:spcPts val="0"/>
                        </a:spcAft>
                      </a:pPr>
                      <a:r>
                        <a:rPr lang="en-US" sz="1200">
                          <a:effectLst/>
                        </a:rPr>
                        <a:t>Environmental Quality Incentives Program (EQIP)</a:t>
                      </a:r>
                    </a:p>
                    <a:p>
                      <a:pPr marL="0" marR="0">
                        <a:spcBef>
                          <a:spcPts val="0"/>
                        </a:spcBef>
                        <a:spcAft>
                          <a:spcPts val="0"/>
                        </a:spcAft>
                      </a:pPr>
                      <a:r>
                        <a:rPr lang="en-US" sz="1200">
                          <a:effectLst/>
                        </a:rPr>
                        <a:t>Conservation Stewardship Program</a:t>
                      </a:r>
                    </a:p>
                    <a:p>
                      <a:pPr marL="0" marR="0">
                        <a:spcBef>
                          <a:spcPts val="0"/>
                        </a:spcBef>
                        <a:spcAft>
                          <a:spcPts val="0"/>
                        </a:spcAft>
                      </a:pPr>
                      <a:r>
                        <a:rPr lang="en-US" sz="1200">
                          <a:effectLst/>
                        </a:rPr>
                        <a:t>Regional Conservation Partnership Program</a:t>
                      </a:r>
                    </a:p>
                    <a:p>
                      <a:pPr marL="0" marR="0">
                        <a:spcBef>
                          <a:spcPts val="0"/>
                        </a:spcBef>
                        <a:spcAft>
                          <a:spcPts val="0"/>
                        </a:spcAft>
                      </a:pPr>
                      <a:r>
                        <a:rPr lang="en-US" sz="1200">
                          <a:effectLst/>
                        </a:rPr>
                        <a:t>Local Work Groups</a:t>
                      </a:r>
                      <a:endParaRPr lang="en-US" sz="1200">
                        <a:solidFill>
                          <a:srgbClr val="000000"/>
                        </a:solidFill>
                        <a:effectLst/>
                        <a:latin typeface="Cambria" panose="02040503050406030204" pitchFamily="18" charset="0"/>
                        <a:ea typeface="Times New Roman" panose="02020603050405020304" pitchFamily="18" charset="0"/>
                        <a:cs typeface="Cambria" panose="02040503050406030204" pitchFamily="18" charset="0"/>
                      </a:endParaRPr>
                    </a:p>
                  </a:txBody>
                  <a:tcPr marL="65868" marR="65868" marT="0" marB="0" anchor="ctr"/>
                </a:tc>
                <a:tc>
                  <a:txBody>
                    <a:bodyPr/>
                    <a:lstStyle/>
                    <a:p>
                      <a:pPr marL="0" marR="0">
                        <a:spcBef>
                          <a:spcPts val="0"/>
                        </a:spcBef>
                        <a:spcAft>
                          <a:spcPts val="0"/>
                        </a:spcAft>
                      </a:pPr>
                      <a:r>
                        <a:rPr lang="en-US" sz="1200">
                          <a:effectLst/>
                        </a:rPr>
                        <a:t>EQIP and CSP priorities and partner feedback</a:t>
                      </a:r>
                      <a:endParaRPr lang="en-US" sz="1200">
                        <a:solidFill>
                          <a:srgbClr val="000000"/>
                        </a:solidFill>
                        <a:effectLst/>
                        <a:latin typeface="Cambria" panose="02040503050406030204" pitchFamily="18" charset="0"/>
                        <a:ea typeface="Times New Roman" panose="02020603050405020304" pitchFamily="18" charset="0"/>
                        <a:cs typeface="Cambria" panose="02040503050406030204" pitchFamily="18" charset="0"/>
                      </a:endParaRPr>
                    </a:p>
                  </a:txBody>
                  <a:tcPr marL="65868" marR="65868" marT="0" marB="0"/>
                </a:tc>
                <a:tc>
                  <a:txBody>
                    <a:bodyPr/>
                    <a:lstStyle/>
                    <a:p>
                      <a:pPr marL="0" marR="313690" algn="ctr">
                        <a:spcBef>
                          <a:spcPts val="0"/>
                        </a:spcBef>
                        <a:spcAft>
                          <a:spcPts val="0"/>
                        </a:spcAft>
                        <a:tabLst>
                          <a:tab pos="857885" algn="l"/>
                        </a:tabLst>
                      </a:pPr>
                      <a:r>
                        <a:rPr lang="en-US" sz="1200">
                          <a:effectLst/>
                        </a:rPr>
                        <a:t>Keith Kloubec, NRCS</a:t>
                      </a:r>
                      <a:endParaRPr lang="en-US" sz="1200">
                        <a:solidFill>
                          <a:srgbClr val="000000"/>
                        </a:solidFill>
                        <a:effectLst/>
                        <a:latin typeface="Cambria" panose="02040503050406030204" pitchFamily="18" charset="0"/>
                        <a:ea typeface="Times New Roman" panose="02020603050405020304" pitchFamily="18" charset="0"/>
                        <a:cs typeface="Cambria" panose="02040503050406030204" pitchFamily="18" charset="0"/>
                      </a:endParaRPr>
                    </a:p>
                  </a:txBody>
                  <a:tcPr marL="65868" marR="65868" marT="0" marB="0" anchor="ctr"/>
                </a:tc>
                <a:extLst>
                  <a:ext uri="{0D108BD9-81ED-4DB2-BD59-A6C34878D82A}">
                    <a16:rowId xmlns:a16="http://schemas.microsoft.com/office/drawing/2014/main" val="2086610743"/>
                  </a:ext>
                </a:extLst>
              </a:tr>
              <a:tr h="414570">
                <a:tc>
                  <a:txBody>
                    <a:bodyPr/>
                    <a:lstStyle/>
                    <a:p>
                      <a:pPr marL="0" marR="0">
                        <a:spcBef>
                          <a:spcPts val="0"/>
                        </a:spcBef>
                        <a:spcAft>
                          <a:spcPts val="0"/>
                        </a:spcAft>
                      </a:pPr>
                      <a:r>
                        <a:rPr lang="en-US" sz="1200">
                          <a:effectLst/>
                        </a:rPr>
                        <a:t>10:15 – 10:30</a:t>
                      </a:r>
                      <a:endParaRPr lang="en-US" sz="1200">
                        <a:solidFill>
                          <a:srgbClr val="000000"/>
                        </a:solidFill>
                        <a:effectLst/>
                        <a:latin typeface="Cambria" panose="02040503050406030204" pitchFamily="18" charset="0"/>
                        <a:ea typeface="Times New Roman" panose="02020603050405020304" pitchFamily="18" charset="0"/>
                        <a:cs typeface="Cambria" panose="02040503050406030204" pitchFamily="18" charset="0"/>
                      </a:endParaRPr>
                    </a:p>
                  </a:txBody>
                  <a:tcPr marL="65868" marR="65868" marT="0" marB="0" anchor="ctr"/>
                </a:tc>
                <a:tc>
                  <a:txBody>
                    <a:bodyPr/>
                    <a:lstStyle/>
                    <a:p>
                      <a:pPr marL="0" marR="0">
                        <a:spcBef>
                          <a:spcPts val="0"/>
                        </a:spcBef>
                        <a:spcAft>
                          <a:spcPts val="0"/>
                        </a:spcAft>
                      </a:pPr>
                      <a:r>
                        <a:rPr lang="en-US" sz="1200">
                          <a:effectLst/>
                        </a:rPr>
                        <a:t>Wetland Restoration Criteria and Guidelines</a:t>
                      </a:r>
                      <a:endParaRPr lang="en-US" sz="1200">
                        <a:solidFill>
                          <a:srgbClr val="000000"/>
                        </a:solidFill>
                        <a:effectLst/>
                        <a:latin typeface="Cambria" panose="02040503050406030204" pitchFamily="18" charset="0"/>
                        <a:ea typeface="Times New Roman" panose="02020603050405020304" pitchFamily="18" charset="0"/>
                        <a:cs typeface="Cambria" panose="02040503050406030204" pitchFamily="18" charset="0"/>
                      </a:endParaRPr>
                    </a:p>
                  </a:txBody>
                  <a:tcPr marL="65868" marR="65868" marT="0" marB="0" anchor="ctr"/>
                </a:tc>
                <a:tc>
                  <a:txBody>
                    <a:bodyPr/>
                    <a:lstStyle/>
                    <a:p>
                      <a:pPr marL="0" marR="0">
                        <a:spcBef>
                          <a:spcPts val="0"/>
                        </a:spcBef>
                        <a:spcAft>
                          <a:spcPts val="0"/>
                        </a:spcAft>
                      </a:pPr>
                      <a:r>
                        <a:rPr lang="en-US" sz="1200">
                          <a:effectLst/>
                        </a:rPr>
                        <a:t>Subcommittee development topic</a:t>
                      </a:r>
                      <a:endParaRPr lang="en-US" sz="1200">
                        <a:solidFill>
                          <a:srgbClr val="000000"/>
                        </a:solidFill>
                        <a:effectLst/>
                        <a:latin typeface="Cambria" panose="02040503050406030204" pitchFamily="18" charset="0"/>
                        <a:ea typeface="Times New Roman" panose="02020603050405020304" pitchFamily="18" charset="0"/>
                        <a:cs typeface="Cambria" panose="02040503050406030204" pitchFamily="18" charset="0"/>
                      </a:endParaRPr>
                    </a:p>
                  </a:txBody>
                  <a:tcPr marL="65868" marR="65868" marT="0" marB="0"/>
                </a:tc>
                <a:tc>
                  <a:txBody>
                    <a:bodyPr/>
                    <a:lstStyle/>
                    <a:p>
                      <a:pPr marL="0" marR="313690" algn="ctr">
                        <a:spcBef>
                          <a:spcPts val="0"/>
                        </a:spcBef>
                        <a:spcAft>
                          <a:spcPts val="0"/>
                        </a:spcAft>
                        <a:tabLst>
                          <a:tab pos="857885" algn="l"/>
                        </a:tabLst>
                      </a:pPr>
                      <a:r>
                        <a:rPr lang="en-US" sz="1200">
                          <a:effectLst/>
                        </a:rPr>
                        <a:t>Lanette Dietrich, NRCS</a:t>
                      </a:r>
                      <a:endParaRPr lang="en-US" sz="1200">
                        <a:solidFill>
                          <a:srgbClr val="000000"/>
                        </a:solidFill>
                        <a:effectLst/>
                        <a:latin typeface="Cambria" panose="02040503050406030204" pitchFamily="18" charset="0"/>
                        <a:ea typeface="Times New Roman" panose="02020603050405020304" pitchFamily="18" charset="0"/>
                        <a:cs typeface="Cambria" panose="02040503050406030204" pitchFamily="18" charset="0"/>
                      </a:endParaRPr>
                    </a:p>
                  </a:txBody>
                  <a:tcPr marL="65868" marR="65868" marT="0" marB="0" anchor="ctr"/>
                </a:tc>
                <a:extLst>
                  <a:ext uri="{0D108BD9-81ED-4DB2-BD59-A6C34878D82A}">
                    <a16:rowId xmlns:a16="http://schemas.microsoft.com/office/drawing/2014/main" val="777277305"/>
                  </a:ext>
                </a:extLst>
              </a:tr>
              <a:tr h="414570">
                <a:tc>
                  <a:txBody>
                    <a:bodyPr/>
                    <a:lstStyle/>
                    <a:p>
                      <a:pPr marL="0" marR="0">
                        <a:spcBef>
                          <a:spcPts val="0"/>
                        </a:spcBef>
                        <a:spcAft>
                          <a:spcPts val="0"/>
                        </a:spcAft>
                      </a:pPr>
                      <a:r>
                        <a:rPr lang="en-US" sz="1200">
                          <a:effectLst/>
                        </a:rPr>
                        <a:t>10:30 – 11:00</a:t>
                      </a:r>
                      <a:endParaRPr lang="en-US" sz="1200">
                        <a:solidFill>
                          <a:srgbClr val="000000"/>
                        </a:solidFill>
                        <a:effectLst/>
                        <a:latin typeface="Cambria" panose="02040503050406030204" pitchFamily="18" charset="0"/>
                        <a:ea typeface="Times New Roman" panose="02020603050405020304" pitchFamily="18" charset="0"/>
                        <a:cs typeface="Cambria" panose="02040503050406030204" pitchFamily="18" charset="0"/>
                      </a:endParaRPr>
                    </a:p>
                  </a:txBody>
                  <a:tcPr marL="65868" marR="65868" marT="0" marB="0" anchor="ctr"/>
                </a:tc>
                <a:tc>
                  <a:txBody>
                    <a:bodyPr/>
                    <a:lstStyle/>
                    <a:p>
                      <a:pPr marL="0" marR="0">
                        <a:spcBef>
                          <a:spcPts val="0"/>
                        </a:spcBef>
                        <a:spcAft>
                          <a:spcPts val="0"/>
                        </a:spcAft>
                      </a:pPr>
                      <a:r>
                        <a:rPr lang="en-US" sz="1200">
                          <a:effectLst/>
                        </a:rPr>
                        <a:t>Partner Updates and Announcements and Additional Feedback</a:t>
                      </a:r>
                      <a:endParaRPr lang="en-US" sz="1200">
                        <a:solidFill>
                          <a:srgbClr val="000000"/>
                        </a:solidFill>
                        <a:effectLst/>
                        <a:latin typeface="Cambria" panose="02040503050406030204" pitchFamily="18" charset="0"/>
                        <a:ea typeface="Times New Roman" panose="02020603050405020304" pitchFamily="18" charset="0"/>
                        <a:cs typeface="Cambria" panose="02040503050406030204" pitchFamily="18" charset="0"/>
                      </a:endParaRPr>
                    </a:p>
                  </a:txBody>
                  <a:tcPr marL="65868" marR="65868" marT="0" marB="0" anchor="ctr"/>
                </a:tc>
                <a:tc>
                  <a:txBody>
                    <a:bodyPr/>
                    <a:lstStyle/>
                    <a:p>
                      <a:pPr marL="0" marR="0">
                        <a:spcBef>
                          <a:spcPts val="0"/>
                        </a:spcBef>
                        <a:spcAft>
                          <a:spcPts val="0"/>
                        </a:spcAft>
                      </a:pPr>
                      <a:r>
                        <a:rPr lang="en-US" sz="1200" dirty="0">
                          <a:effectLst/>
                        </a:rPr>
                        <a:t> </a:t>
                      </a:r>
                      <a:endParaRPr lang="en-US" sz="1200" dirty="0">
                        <a:solidFill>
                          <a:srgbClr val="000000"/>
                        </a:solidFill>
                        <a:effectLst/>
                        <a:latin typeface="Cambria" panose="02040503050406030204" pitchFamily="18" charset="0"/>
                        <a:ea typeface="Times New Roman" panose="02020603050405020304" pitchFamily="18" charset="0"/>
                        <a:cs typeface="Cambria" panose="02040503050406030204" pitchFamily="18" charset="0"/>
                      </a:endParaRPr>
                    </a:p>
                  </a:txBody>
                  <a:tcPr marL="65868" marR="65868" marT="0" marB="0" anchor="ctr"/>
                </a:tc>
                <a:tc>
                  <a:txBody>
                    <a:bodyPr/>
                    <a:lstStyle/>
                    <a:p>
                      <a:pPr marL="0" marR="0" algn="ctr">
                        <a:spcBef>
                          <a:spcPts val="0"/>
                        </a:spcBef>
                        <a:spcAft>
                          <a:spcPts val="0"/>
                        </a:spcAft>
                      </a:pPr>
                      <a:r>
                        <a:rPr lang="en-US" sz="1200">
                          <a:effectLst/>
                        </a:rPr>
                        <a:t> </a:t>
                      </a:r>
                      <a:endParaRPr lang="en-US" sz="1200">
                        <a:solidFill>
                          <a:srgbClr val="000000"/>
                        </a:solidFill>
                        <a:effectLst/>
                        <a:latin typeface="Cambria" panose="02040503050406030204" pitchFamily="18" charset="0"/>
                        <a:ea typeface="Times New Roman" panose="02020603050405020304" pitchFamily="18" charset="0"/>
                        <a:cs typeface="Cambria" panose="02040503050406030204" pitchFamily="18" charset="0"/>
                      </a:endParaRPr>
                    </a:p>
                  </a:txBody>
                  <a:tcPr marL="65868" marR="65868" marT="0" marB="0" anchor="ctr"/>
                </a:tc>
                <a:extLst>
                  <a:ext uri="{0D108BD9-81ED-4DB2-BD59-A6C34878D82A}">
                    <a16:rowId xmlns:a16="http://schemas.microsoft.com/office/drawing/2014/main" val="3678329782"/>
                  </a:ext>
                </a:extLst>
              </a:tr>
              <a:tr h="229494">
                <a:tc gridSpan="4">
                  <a:txBody>
                    <a:bodyPr/>
                    <a:lstStyle/>
                    <a:p>
                      <a:pPr marL="0" marR="0" algn="ctr">
                        <a:spcBef>
                          <a:spcPts val="0"/>
                        </a:spcBef>
                        <a:spcAft>
                          <a:spcPts val="0"/>
                        </a:spcAft>
                      </a:pPr>
                      <a:r>
                        <a:rPr lang="en-US" sz="1200" dirty="0">
                          <a:effectLst/>
                        </a:rPr>
                        <a:t>11:00 Adjourn </a:t>
                      </a:r>
                      <a:endParaRPr lang="en-US" sz="1200" dirty="0">
                        <a:solidFill>
                          <a:srgbClr val="000000"/>
                        </a:solidFill>
                        <a:effectLst/>
                        <a:latin typeface="Cambria" panose="02040503050406030204" pitchFamily="18" charset="0"/>
                        <a:ea typeface="Times New Roman" panose="02020603050405020304" pitchFamily="18" charset="0"/>
                        <a:cs typeface="Cambria" panose="02040503050406030204" pitchFamily="18" charset="0"/>
                      </a:endParaRPr>
                    </a:p>
                  </a:txBody>
                  <a:tcPr marL="65868" marR="65868"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258807"/>
                  </a:ext>
                </a:extLst>
              </a:tr>
            </a:tbl>
          </a:graphicData>
        </a:graphic>
      </p:graphicFrame>
    </p:spTree>
    <p:extLst>
      <p:ext uri="{BB962C8B-B14F-4D97-AF65-F5344CB8AC3E}">
        <p14:creationId xmlns:p14="http://schemas.microsoft.com/office/powerpoint/2010/main" val="4141714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17B14-0E96-4D6B-967E-7A9E2BCBA9B6}"/>
              </a:ext>
            </a:extLst>
          </p:cNvPr>
          <p:cNvSpPr>
            <a:spLocks noGrp="1"/>
          </p:cNvSpPr>
          <p:nvPr>
            <p:ph type="title"/>
          </p:nvPr>
        </p:nvSpPr>
        <p:spPr/>
        <p:txBody>
          <a:bodyPr>
            <a:normAutofit/>
          </a:bodyPr>
          <a:lstStyle/>
          <a:p>
            <a:r>
              <a:rPr lang="en-US" dirty="0"/>
              <a:t>Phase II Decision Support</a:t>
            </a:r>
          </a:p>
        </p:txBody>
      </p:sp>
      <p:sp>
        <p:nvSpPr>
          <p:cNvPr id="4" name="Slide Number Placeholder 3">
            <a:extLst>
              <a:ext uri="{FF2B5EF4-FFF2-40B4-BE49-F238E27FC236}">
                <a16:creationId xmlns:a16="http://schemas.microsoft.com/office/drawing/2014/main" id="{7B1CAB90-1663-4BE3-B072-437F84F7575E}"/>
              </a:ext>
            </a:extLst>
          </p:cNvPr>
          <p:cNvSpPr>
            <a:spLocks noGrp="1"/>
          </p:cNvSpPr>
          <p:nvPr>
            <p:ph type="sldNum" sz="quarter" idx="12"/>
          </p:nvPr>
        </p:nvSpPr>
        <p:spPr/>
        <p:txBody>
          <a:bodyPr/>
          <a:lstStyle/>
          <a:p>
            <a:fld id="{4219272A-714B-4394-91B3-C883D28F4F8C}" type="slidenum">
              <a:rPr lang="en-US" smtClean="0"/>
              <a:t>20</a:t>
            </a:fld>
            <a:endParaRPr lang="en-US" dirty="0"/>
          </a:p>
        </p:txBody>
      </p:sp>
      <p:sp>
        <p:nvSpPr>
          <p:cNvPr id="6" name="Content Placeholder 2">
            <a:extLst>
              <a:ext uri="{FF2B5EF4-FFF2-40B4-BE49-F238E27FC236}">
                <a16:creationId xmlns:a16="http://schemas.microsoft.com/office/drawing/2014/main" id="{AC263066-0AA5-429B-A6DA-047756B84BC3}"/>
              </a:ext>
            </a:extLst>
          </p:cNvPr>
          <p:cNvSpPr txBox="1">
            <a:spLocks/>
          </p:cNvSpPr>
          <p:nvPr/>
        </p:nvSpPr>
        <p:spPr>
          <a:xfrm>
            <a:off x="685800" y="1615718"/>
            <a:ext cx="7391400" cy="4564414"/>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000" b="1" kern="1200">
                <a:solidFill>
                  <a:srgbClr val="053773"/>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t>Planners compare alternative practices and systems to address resource concerns</a:t>
            </a:r>
          </a:p>
          <a:p>
            <a:pPr marL="342900" indent="-342900">
              <a:buFont typeface="Arial" panose="020B0604020202020204" pitchFamily="34" charset="0"/>
              <a:buChar char="•"/>
            </a:pPr>
            <a:r>
              <a:rPr lang="en-US" dirty="0"/>
              <a:t>CART will allow both </a:t>
            </a:r>
            <a:r>
              <a:rPr lang="en-US" dirty="0">
                <a:solidFill>
                  <a:srgbClr val="FF0000"/>
                </a:solidFill>
              </a:rPr>
              <a:t>primary and supporting practices</a:t>
            </a:r>
          </a:p>
          <a:p>
            <a:pPr marL="342900" indent="-342900">
              <a:buFont typeface="Arial" panose="020B0604020202020204" pitchFamily="34" charset="0"/>
              <a:buChar char="•"/>
            </a:pPr>
            <a:r>
              <a:rPr lang="en-US" dirty="0"/>
              <a:t>Practices garner conservation points toward meeting thresholds for all resource concerns which are relevant</a:t>
            </a:r>
          </a:p>
          <a:p>
            <a:pPr marL="342900" indent="-342900">
              <a:buFont typeface="Arial" panose="020B0604020202020204" pitchFamily="34" charset="0"/>
              <a:buChar char="•"/>
            </a:pPr>
            <a:r>
              <a:rPr lang="en-US" dirty="0"/>
              <a:t>Planners will have the ability to override the CART planned result (meet or not meet) for each resource concern</a:t>
            </a:r>
          </a:p>
          <a:p>
            <a:endParaRPr lang="en-US" dirty="0"/>
          </a:p>
        </p:txBody>
      </p:sp>
      <p:sp>
        <p:nvSpPr>
          <p:cNvPr id="7" name="Slide Number Placeholder 3">
            <a:extLst>
              <a:ext uri="{FF2B5EF4-FFF2-40B4-BE49-F238E27FC236}">
                <a16:creationId xmlns:a16="http://schemas.microsoft.com/office/drawing/2014/main" id="{C133C6B7-473B-423A-AFB5-21F1884FA364}"/>
              </a:ext>
            </a:extLst>
          </p:cNvPr>
          <p:cNvSpPr txBox="1">
            <a:spLocks/>
          </p:cNvSpPr>
          <p:nvPr/>
        </p:nvSpPr>
        <p:spPr>
          <a:xfrm>
            <a:off x="2559628" y="7648961"/>
            <a:ext cx="2099774" cy="35980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19272A-714B-4394-91B3-C883D28F4F8C}" type="slidenum">
              <a:rPr lang="en-US"/>
              <a:pPr/>
              <a:t>20</a:t>
            </a:fld>
            <a:endParaRPr lang="en-US" dirty="0"/>
          </a:p>
        </p:txBody>
      </p:sp>
    </p:spTree>
    <p:extLst>
      <p:ext uri="{BB962C8B-B14F-4D97-AF65-F5344CB8AC3E}">
        <p14:creationId xmlns:p14="http://schemas.microsoft.com/office/powerpoint/2010/main" val="2500050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D25696-503C-40B9-9C9A-54F5308A6884}"/>
              </a:ext>
            </a:extLst>
          </p:cNvPr>
          <p:cNvSpPr>
            <a:spLocks noGrp="1"/>
          </p:cNvSpPr>
          <p:nvPr>
            <p:ph type="sldNum" sz="quarter" idx="12"/>
          </p:nvPr>
        </p:nvSpPr>
        <p:spPr/>
        <p:txBody>
          <a:bodyPr/>
          <a:lstStyle/>
          <a:p>
            <a:fld id="{4219272A-714B-4394-91B3-C883D28F4F8C}" type="slidenum">
              <a:rPr lang="en-US" smtClean="0"/>
              <a:t>21</a:t>
            </a:fld>
            <a:endParaRPr lang="en-US" dirty="0"/>
          </a:p>
        </p:txBody>
      </p:sp>
      <p:pic>
        <p:nvPicPr>
          <p:cNvPr id="10242" name="Picture 1" descr="image001">
            <a:extLst>
              <a:ext uri="{FF2B5EF4-FFF2-40B4-BE49-F238E27FC236}">
                <a16:creationId xmlns:a16="http://schemas.microsoft.com/office/drawing/2014/main" id="{2869F725-6D29-472D-9E4C-2E773E7697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577" y="1066800"/>
            <a:ext cx="8862611" cy="4549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rrow: Right 8">
            <a:extLst>
              <a:ext uri="{FF2B5EF4-FFF2-40B4-BE49-F238E27FC236}">
                <a16:creationId xmlns:a16="http://schemas.microsoft.com/office/drawing/2014/main" id="{57542F95-0B4D-48A3-B8C0-D44A730EFB3E}"/>
              </a:ext>
            </a:extLst>
          </p:cNvPr>
          <p:cNvSpPr/>
          <p:nvPr/>
        </p:nvSpPr>
        <p:spPr>
          <a:xfrm>
            <a:off x="922216" y="2286000"/>
            <a:ext cx="539261" cy="533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001A7AC2-EE18-40AE-876F-F34151911D7E}"/>
              </a:ext>
            </a:extLst>
          </p:cNvPr>
          <p:cNvSpPr>
            <a:spLocks noGrp="1"/>
          </p:cNvSpPr>
          <p:nvPr>
            <p:ph type="title"/>
          </p:nvPr>
        </p:nvSpPr>
        <p:spPr>
          <a:xfrm>
            <a:off x="1600200" y="366071"/>
            <a:ext cx="8229600" cy="943708"/>
          </a:xfrm>
        </p:spPr>
        <p:txBody>
          <a:bodyPr>
            <a:normAutofit/>
          </a:bodyPr>
          <a:lstStyle/>
          <a:p>
            <a:r>
              <a:rPr lang="en-US" dirty="0">
                <a:solidFill>
                  <a:schemeClr val="accent2"/>
                </a:solidFill>
                <a:latin typeface="Calibri" panose="020F0502020204030204" pitchFamily="34" charset="0"/>
                <a:cs typeface="Calibri" panose="020F0502020204030204" pitchFamily="34" charset="0"/>
              </a:rPr>
              <a:t>How does CART Work? </a:t>
            </a:r>
          </a:p>
        </p:txBody>
      </p:sp>
      <p:cxnSp>
        <p:nvCxnSpPr>
          <p:cNvPr id="11" name="Straight Connector 10">
            <a:extLst>
              <a:ext uri="{FF2B5EF4-FFF2-40B4-BE49-F238E27FC236}">
                <a16:creationId xmlns:a16="http://schemas.microsoft.com/office/drawing/2014/main" id="{26CFBA0A-A5F0-4FF6-BECC-661ADDD92149}"/>
              </a:ext>
            </a:extLst>
          </p:cNvPr>
          <p:cNvCxnSpPr>
            <a:cxnSpLocks/>
          </p:cNvCxnSpPr>
          <p:nvPr/>
        </p:nvCxnSpPr>
        <p:spPr>
          <a:xfrm>
            <a:off x="1524000" y="1066800"/>
            <a:ext cx="9144000"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43946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D25696-503C-40B9-9C9A-54F5308A6884}"/>
              </a:ext>
            </a:extLst>
          </p:cNvPr>
          <p:cNvSpPr>
            <a:spLocks noGrp="1"/>
          </p:cNvSpPr>
          <p:nvPr>
            <p:ph type="sldNum" sz="quarter" idx="12"/>
          </p:nvPr>
        </p:nvSpPr>
        <p:spPr/>
        <p:txBody>
          <a:bodyPr/>
          <a:lstStyle/>
          <a:p>
            <a:fld id="{4219272A-714B-4394-91B3-C883D28F4F8C}" type="slidenum">
              <a:rPr lang="en-US" smtClean="0"/>
              <a:t>22</a:t>
            </a:fld>
            <a:endParaRPr lang="en-US" dirty="0"/>
          </a:p>
        </p:txBody>
      </p:sp>
      <p:sp>
        <p:nvSpPr>
          <p:cNvPr id="10" name="Title 1">
            <a:extLst>
              <a:ext uri="{FF2B5EF4-FFF2-40B4-BE49-F238E27FC236}">
                <a16:creationId xmlns:a16="http://schemas.microsoft.com/office/drawing/2014/main" id="{001A7AC2-EE18-40AE-876F-F34151911D7E}"/>
              </a:ext>
            </a:extLst>
          </p:cNvPr>
          <p:cNvSpPr>
            <a:spLocks noGrp="1"/>
          </p:cNvSpPr>
          <p:nvPr>
            <p:ph type="title"/>
          </p:nvPr>
        </p:nvSpPr>
        <p:spPr>
          <a:xfrm>
            <a:off x="1785815" y="566615"/>
            <a:ext cx="8229600" cy="943708"/>
          </a:xfrm>
        </p:spPr>
        <p:txBody>
          <a:bodyPr>
            <a:normAutofit/>
          </a:bodyPr>
          <a:lstStyle/>
          <a:p>
            <a:r>
              <a:rPr lang="en-US" dirty="0">
                <a:solidFill>
                  <a:schemeClr val="accent2"/>
                </a:solidFill>
                <a:latin typeface="Calibri" panose="020F0502020204030204" pitchFamily="34" charset="0"/>
                <a:cs typeface="Calibri" panose="020F0502020204030204" pitchFamily="34" charset="0"/>
              </a:rPr>
              <a:t>How does CART Work? – Planning Steps</a:t>
            </a:r>
          </a:p>
        </p:txBody>
      </p:sp>
      <p:cxnSp>
        <p:nvCxnSpPr>
          <p:cNvPr id="11" name="Straight Connector 10">
            <a:extLst>
              <a:ext uri="{FF2B5EF4-FFF2-40B4-BE49-F238E27FC236}">
                <a16:creationId xmlns:a16="http://schemas.microsoft.com/office/drawing/2014/main" id="{26CFBA0A-A5F0-4FF6-BECC-661ADDD92149}"/>
              </a:ext>
            </a:extLst>
          </p:cNvPr>
          <p:cNvCxnSpPr>
            <a:cxnSpLocks/>
          </p:cNvCxnSpPr>
          <p:nvPr/>
        </p:nvCxnSpPr>
        <p:spPr>
          <a:xfrm>
            <a:off x="1524000" y="1371600"/>
            <a:ext cx="9144000" cy="0"/>
          </a:xfrm>
          <a:prstGeom prst="line">
            <a:avLst/>
          </a:prstGeom>
          <a:ln/>
        </p:spPr>
        <p:style>
          <a:lnRef idx="3">
            <a:schemeClr val="accent1"/>
          </a:lnRef>
          <a:fillRef idx="0">
            <a:schemeClr val="accent1"/>
          </a:fillRef>
          <a:effectRef idx="2">
            <a:schemeClr val="accent1"/>
          </a:effectRef>
          <a:fontRef idx="minor">
            <a:schemeClr val="tx1"/>
          </a:fontRef>
        </p:style>
      </p:cxnSp>
      <p:pic>
        <p:nvPicPr>
          <p:cNvPr id="2" name="Picture 1">
            <a:extLst>
              <a:ext uri="{FF2B5EF4-FFF2-40B4-BE49-F238E27FC236}">
                <a16:creationId xmlns:a16="http://schemas.microsoft.com/office/drawing/2014/main" id="{E99CCB6D-0000-48DB-A72B-8C51A0282A87}"/>
              </a:ext>
            </a:extLst>
          </p:cNvPr>
          <p:cNvPicPr>
            <a:picLocks noChangeAspect="1"/>
          </p:cNvPicPr>
          <p:nvPr/>
        </p:nvPicPr>
        <p:blipFill rotWithShape="1">
          <a:blip r:embed="rId3"/>
          <a:srcRect t="23333" r="1666" b="7351"/>
          <a:stretch/>
        </p:blipFill>
        <p:spPr>
          <a:xfrm>
            <a:off x="840250" y="1427248"/>
            <a:ext cx="9827751" cy="3897075"/>
          </a:xfrm>
          <a:prstGeom prst="rect">
            <a:avLst/>
          </a:prstGeom>
          <a:ln w="25400">
            <a:solidFill>
              <a:schemeClr val="tx2">
                <a:lumMod val="60000"/>
                <a:lumOff val="40000"/>
              </a:schemeClr>
            </a:solidFill>
          </a:ln>
        </p:spPr>
      </p:pic>
      <p:sp>
        <p:nvSpPr>
          <p:cNvPr id="3" name="TextBox 2">
            <a:extLst>
              <a:ext uri="{FF2B5EF4-FFF2-40B4-BE49-F238E27FC236}">
                <a16:creationId xmlns:a16="http://schemas.microsoft.com/office/drawing/2014/main" id="{883F8CD7-791C-4542-9D75-48B56B9B8CD4}"/>
              </a:ext>
            </a:extLst>
          </p:cNvPr>
          <p:cNvSpPr txBox="1"/>
          <p:nvPr/>
        </p:nvSpPr>
        <p:spPr>
          <a:xfrm>
            <a:off x="3288323" y="2517660"/>
            <a:ext cx="814367" cy="707886"/>
          </a:xfrm>
          <a:prstGeom prst="rect">
            <a:avLst/>
          </a:prstGeom>
          <a:noFill/>
        </p:spPr>
        <p:txBody>
          <a:bodyPr wrap="square" rtlCol="0">
            <a:spAutoFit/>
          </a:bodyPr>
          <a:lstStyle/>
          <a:p>
            <a:pPr algn="ctr"/>
            <a:r>
              <a:rPr lang="en-US" sz="2000" b="1" dirty="0">
                <a:solidFill>
                  <a:schemeClr val="accent2"/>
                </a:solidFill>
                <a:latin typeface="Calibri" panose="020F0502020204030204" pitchFamily="34" charset="0"/>
                <a:cs typeface="Calibri" panose="020F0502020204030204" pitchFamily="34" charset="0"/>
              </a:rPr>
              <a:t>Steps</a:t>
            </a:r>
          </a:p>
          <a:p>
            <a:pPr algn="ctr"/>
            <a:r>
              <a:rPr lang="en-US" sz="2000" b="1" dirty="0">
                <a:solidFill>
                  <a:schemeClr val="accent2"/>
                </a:solidFill>
                <a:latin typeface="Calibri" panose="020F0502020204030204" pitchFamily="34" charset="0"/>
                <a:cs typeface="Calibri" panose="020F0502020204030204" pitchFamily="34" charset="0"/>
              </a:rPr>
              <a:t>1 &amp; 2</a:t>
            </a:r>
            <a:endParaRPr lang="en-US" sz="2000" b="1" dirty="0"/>
          </a:p>
        </p:txBody>
      </p:sp>
      <p:sp>
        <p:nvSpPr>
          <p:cNvPr id="13" name="TextBox 12">
            <a:extLst>
              <a:ext uri="{FF2B5EF4-FFF2-40B4-BE49-F238E27FC236}">
                <a16:creationId xmlns:a16="http://schemas.microsoft.com/office/drawing/2014/main" id="{3C5212A5-81E8-485E-B894-EC696150E6D0}"/>
              </a:ext>
            </a:extLst>
          </p:cNvPr>
          <p:cNvSpPr txBox="1"/>
          <p:nvPr/>
        </p:nvSpPr>
        <p:spPr>
          <a:xfrm>
            <a:off x="6043274" y="2517660"/>
            <a:ext cx="814367" cy="707886"/>
          </a:xfrm>
          <a:prstGeom prst="rect">
            <a:avLst/>
          </a:prstGeom>
          <a:noFill/>
        </p:spPr>
        <p:txBody>
          <a:bodyPr wrap="square" rtlCol="0">
            <a:spAutoFit/>
          </a:bodyPr>
          <a:lstStyle/>
          <a:p>
            <a:pPr algn="ctr"/>
            <a:r>
              <a:rPr lang="en-US" sz="2000" b="1" dirty="0">
                <a:solidFill>
                  <a:schemeClr val="accent2"/>
                </a:solidFill>
                <a:latin typeface="Calibri" panose="020F0502020204030204" pitchFamily="34" charset="0"/>
                <a:cs typeface="Calibri" panose="020F0502020204030204" pitchFamily="34" charset="0"/>
              </a:rPr>
              <a:t>Steps3 &amp; 4</a:t>
            </a:r>
            <a:endParaRPr lang="en-US" sz="2000" b="1" dirty="0"/>
          </a:p>
        </p:txBody>
      </p:sp>
      <p:sp>
        <p:nvSpPr>
          <p:cNvPr id="14" name="TextBox 13">
            <a:extLst>
              <a:ext uri="{FF2B5EF4-FFF2-40B4-BE49-F238E27FC236}">
                <a16:creationId xmlns:a16="http://schemas.microsoft.com/office/drawing/2014/main" id="{01ABBA76-1F34-44B1-AD51-369732FC42A6}"/>
              </a:ext>
            </a:extLst>
          </p:cNvPr>
          <p:cNvSpPr txBox="1"/>
          <p:nvPr/>
        </p:nvSpPr>
        <p:spPr>
          <a:xfrm>
            <a:off x="8798226" y="2570301"/>
            <a:ext cx="814367" cy="707886"/>
          </a:xfrm>
          <a:prstGeom prst="rect">
            <a:avLst/>
          </a:prstGeom>
          <a:noFill/>
        </p:spPr>
        <p:txBody>
          <a:bodyPr wrap="square" rtlCol="0">
            <a:spAutoFit/>
          </a:bodyPr>
          <a:lstStyle/>
          <a:p>
            <a:r>
              <a:rPr lang="en-US" sz="2000" b="1" dirty="0">
                <a:solidFill>
                  <a:schemeClr val="accent2"/>
                </a:solidFill>
                <a:latin typeface="Calibri" panose="020F0502020204030204" pitchFamily="34" charset="0"/>
                <a:cs typeface="Calibri" panose="020F0502020204030204" pitchFamily="34" charset="0"/>
              </a:rPr>
              <a:t>Steps5 &amp; 6</a:t>
            </a:r>
            <a:endParaRPr lang="en-US" sz="2000" b="1" dirty="0"/>
          </a:p>
        </p:txBody>
      </p:sp>
      <p:cxnSp>
        <p:nvCxnSpPr>
          <p:cNvPr id="8" name="Straight Arrow Connector 7">
            <a:extLst>
              <a:ext uri="{FF2B5EF4-FFF2-40B4-BE49-F238E27FC236}">
                <a16:creationId xmlns:a16="http://schemas.microsoft.com/office/drawing/2014/main" id="{A368D813-648F-4E99-9136-1EA9D07FC193}"/>
              </a:ext>
            </a:extLst>
          </p:cNvPr>
          <p:cNvCxnSpPr/>
          <p:nvPr/>
        </p:nvCxnSpPr>
        <p:spPr>
          <a:xfrm flipH="1">
            <a:off x="1623842" y="3225546"/>
            <a:ext cx="2095967" cy="1409260"/>
          </a:xfrm>
          <a:prstGeom prst="straightConnector1">
            <a:avLst/>
          </a:prstGeom>
          <a:ln>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53744DCE-C0BF-4206-BB36-CFB9EC7AAD7C}"/>
              </a:ext>
            </a:extLst>
          </p:cNvPr>
          <p:cNvCxnSpPr>
            <a:stCxn id="3" idx="2"/>
          </p:cNvCxnSpPr>
          <p:nvPr/>
        </p:nvCxnSpPr>
        <p:spPr>
          <a:xfrm>
            <a:off x="3695507" y="3225546"/>
            <a:ext cx="1641231" cy="1094237"/>
          </a:xfrm>
          <a:prstGeom prst="straightConnector1">
            <a:avLst/>
          </a:prstGeom>
          <a:ln>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FB89E20A-DF0E-4519-B3F3-AE33666A1FA1}"/>
              </a:ext>
            </a:extLst>
          </p:cNvPr>
          <p:cNvCxnSpPr>
            <a:cxnSpLocks/>
          </p:cNvCxnSpPr>
          <p:nvPr/>
        </p:nvCxnSpPr>
        <p:spPr>
          <a:xfrm flipH="1">
            <a:off x="3124201" y="3242579"/>
            <a:ext cx="3346481" cy="949711"/>
          </a:xfrm>
          <a:prstGeom prst="straightConnector1">
            <a:avLst/>
          </a:prstGeom>
          <a:ln>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D5394477-05D5-45A4-9AF2-B761087B9133}"/>
              </a:ext>
            </a:extLst>
          </p:cNvPr>
          <p:cNvCxnSpPr>
            <a:cxnSpLocks/>
            <a:stCxn id="13" idx="2"/>
          </p:cNvCxnSpPr>
          <p:nvPr/>
        </p:nvCxnSpPr>
        <p:spPr>
          <a:xfrm>
            <a:off x="6450458" y="3225546"/>
            <a:ext cx="96423" cy="913623"/>
          </a:xfrm>
          <a:prstGeom prst="straightConnector1">
            <a:avLst/>
          </a:prstGeom>
          <a:ln>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2DADC6D7-FD55-4388-90DE-EB5351DE92FF}"/>
              </a:ext>
            </a:extLst>
          </p:cNvPr>
          <p:cNvCxnSpPr>
            <a:stCxn id="13" idx="2"/>
          </p:cNvCxnSpPr>
          <p:nvPr/>
        </p:nvCxnSpPr>
        <p:spPr>
          <a:xfrm>
            <a:off x="6450458" y="3225546"/>
            <a:ext cx="1002261" cy="913623"/>
          </a:xfrm>
          <a:prstGeom prst="straightConnector1">
            <a:avLst/>
          </a:prstGeom>
          <a:ln>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9D7584E5-1497-4158-8C6D-EF375DCA5FBB}"/>
              </a:ext>
            </a:extLst>
          </p:cNvPr>
          <p:cNvCxnSpPr>
            <a:stCxn id="14" idx="2"/>
          </p:cNvCxnSpPr>
          <p:nvPr/>
        </p:nvCxnSpPr>
        <p:spPr>
          <a:xfrm flipH="1">
            <a:off x="8487469" y="3278187"/>
            <a:ext cx="717941" cy="860981"/>
          </a:xfrm>
          <a:prstGeom prst="straightConnector1">
            <a:avLst/>
          </a:prstGeom>
          <a:ln>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E89763F9-4901-46D0-90E5-485E8600F98C}"/>
              </a:ext>
            </a:extLst>
          </p:cNvPr>
          <p:cNvCxnSpPr>
            <a:stCxn id="14" idx="2"/>
          </p:cNvCxnSpPr>
          <p:nvPr/>
        </p:nvCxnSpPr>
        <p:spPr>
          <a:xfrm>
            <a:off x="9205410" y="3278187"/>
            <a:ext cx="1005391" cy="954695"/>
          </a:xfrm>
          <a:prstGeom prst="straightConnector1">
            <a:avLst/>
          </a:prstGeom>
          <a:ln>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580DCE65-A2A2-4CD1-8D6E-3EA79BEF96E6}"/>
              </a:ext>
            </a:extLst>
          </p:cNvPr>
          <p:cNvCxnSpPr/>
          <p:nvPr/>
        </p:nvCxnSpPr>
        <p:spPr>
          <a:xfrm flipH="1">
            <a:off x="4070638" y="3278187"/>
            <a:ext cx="2400045" cy="954695"/>
          </a:xfrm>
          <a:prstGeom prst="straightConnector1">
            <a:avLst/>
          </a:prstGeom>
          <a:ln>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337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1CAB90-1663-4BE3-B072-437F84F7575E}"/>
              </a:ext>
            </a:extLst>
          </p:cNvPr>
          <p:cNvSpPr>
            <a:spLocks noGrp="1"/>
          </p:cNvSpPr>
          <p:nvPr>
            <p:ph type="sldNum" sz="quarter" idx="12"/>
          </p:nvPr>
        </p:nvSpPr>
        <p:spPr/>
        <p:txBody>
          <a:bodyPr/>
          <a:lstStyle/>
          <a:p>
            <a:fld id="{4219272A-714B-4394-91B3-C883D28F4F8C}" type="slidenum">
              <a:rPr lang="en-US" smtClean="0"/>
              <a:t>23</a:t>
            </a:fld>
            <a:endParaRPr lang="en-US" dirty="0"/>
          </a:p>
        </p:txBody>
      </p:sp>
      <p:sp>
        <p:nvSpPr>
          <p:cNvPr id="6" name="Content Placeholder 2">
            <a:extLst>
              <a:ext uri="{FF2B5EF4-FFF2-40B4-BE49-F238E27FC236}">
                <a16:creationId xmlns:a16="http://schemas.microsoft.com/office/drawing/2014/main" id="{AC263066-0AA5-429B-A6DA-047756B84BC3}"/>
              </a:ext>
            </a:extLst>
          </p:cNvPr>
          <p:cNvSpPr txBox="1">
            <a:spLocks/>
          </p:cNvSpPr>
          <p:nvPr/>
        </p:nvSpPr>
        <p:spPr>
          <a:xfrm>
            <a:off x="1849420" y="1495200"/>
            <a:ext cx="8229600" cy="503448"/>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000" b="1" kern="1200">
                <a:solidFill>
                  <a:srgbClr val="053773"/>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0" dirty="0"/>
              <a:t>Soil Erosion – Sheet and Rill – Threshold</a:t>
            </a:r>
          </a:p>
          <a:p>
            <a:endParaRPr lang="en-US" dirty="0"/>
          </a:p>
          <a:p>
            <a:endParaRPr lang="en-US" dirty="0"/>
          </a:p>
          <a:p>
            <a:endParaRPr lang="en-US" dirty="0"/>
          </a:p>
          <a:p>
            <a:endParaRPr lang="en-US" dirty="0"/>
          </a:p>
        </p:txBody>
      </p:sp>
      <p:sp>
        <p:nvSpPr>
          <p:cNvPr id="7" name="Slide Number Placeholder 3">
            <a:extLst>
              <a:ext uri="{FF2B5EF4-FFF2-40B4-BE49-F238E27FC236}">
                <a16:creationId xmlns:a16="http://schemas.microsoft.com/office/drawing/2014/main" id="{C133C6B7-473B-423A-AFB5-21F1884FA364}"/>
              </a:ext>
            </a:extLst>
          </p:cNvPr>
          <p:cNvSpPr txBox="1">
            <a:spLocks/>
          </p:cNvSpPr>
          <p:nvPr/>
        </p:nvSpPr>
        <p:spPr>
          <a:xfrm>
            <a:off x="2559628" y="7648961"/>
            <a:ext cx="2099774" cy="35980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19272A-714B-4394-91B3-C883D28F4F8C}" type="slidenum">
              <a:rPr lang="en-US"/>
              <a:pPr/>
              <a:t>23</a:t>
            </a:fld>
            <a:endParaRPr lang="en-US" dirty="0"/>
          </a:p>
        </p:txBody>
      </p:sp>
      <p:sp>
        <p:nvSpPr>
          <p:cNvPr id="11" name="Title 1">
            <a:extLst>
              <a:ext uri="{FF2B5EF4-FFF2-40B4-BE49-F238E27FC236}">
                <a16:creationId xmlns:a16="http://schemas.microsoft.com/office/drawing/2014/main" id="{E1C6186B-5A2A-43BD-A2E8-D244BB06F223}"/>
              </a:ext>
            </a:extLst>
          </p:cNvPr>
          <p:cNvSpPr>
            <a:spLocks noGrp="1"/>
          </p:cNvSpPr>
          <p:nvPr>
            <p:ph type="title"/>
          </p:nvPr>
        </p:nvSpPr>
        <p:spPr>
          <a:xfrm>
            <a:off x="1785815" y="566615"/>
            <a:ext cx="8229600" cy="943708"/>
          </a:xfrm>
        </p:spPr>
        <p:txBody>
          <a:bodyPr>
            <a:normAutofit/>
          </a:bodyPr>
          <a:lstStyle/>
          <a:p>
            <a:r>
              <a:rPr lang="en-US" dirty="0">
                <a:solidFill>
                  <a:schemeClr val="accent2"/>
                </a:solidFill>
                <a:latin typeface="Calibri" panose="020F0502020204030204" pitchFamily="34" charset="0"/>
                <a:cs typeface="Calibri" panose="020F0502020204030204" pitchFamily="34" charset="0"/>
              </a:rPr>
              <a:t>How does CART work? =&gt; Steps 1 and 2</a:t>
            </a:r>
          </a:p>
        </p:txBody>
      </p:sp>
      <p:cxnSp>
        <p:nvCxnSpPr>
          <p:cNvPr id="12" name="Straight Connector 11">
            <a:extLst>
              <a:ext uri="{FF2B5EF4-FFF2-40B4-BE49-F238E27FC236}">
                <a16:creationId xmlns:a16="http://schemas.microsoft.com/office/drawing/2014/main" id="{0CF33239-B99A-46BA-8208-23655A47E606}"/>
              </a:ext>
            </a:extLst>
          </p:cNvPr>
          <p:cNvCxnSpPr>
            <a:cxnSpLocks/>
          </p:cNvCxnSpPr>
          <p:nvPr/>
        </p:nvCxnSpPr>
        <p:spPr>
          <a:xfrm>
            <a:off x="1546292" y="1371600"/>
            <a:ext cx="9144000" cy="0"/>
          </a:xfrm>
          <a:prstGeom prst="line">
            <a:avLst/>
          </a:prstGeom>
          <a:ln/>
        </p:spPr>
        <p:style>
          <a:lnRef idx="3">
            <a:schemeClr val="accent1"/>
          </a:lnRef>
          <a:fillRef idx="0">
            <a:schemeClr val="accent1"/>
          </a:fillRef>
          <a:effectRef idx="2">
            <a:schemeClr val="accent1"/>
          </a:effectRef>
          <a:fontRef idx="minor">
            <a:schemeClr val="tx1"/>
          </a:fontRef>
        </p:style>
      </p:cxnSp>
      <p:pic>
        <p:nvPicPr>
          <p:cNvPr id="5" name="Picture 4">
            <a:extLst>
              <a:ext uri="{FF2B5EF4-FFF2-40B4-BE49-F238E27FC236}">
                <a16:creationId xmlns:a16="http://schemas.microsoft.com/office/drawing/2014/main" id="{83E82F96-9C2D-45D6-A834-F0961D05CFDF}"/>
              </a:ext>
            </a:extLst>
          </p:cNvPr>
          <p:cNvPicPr>
            <a:picLocks noChangeAspect="1"/>
          </p:cNvPicPr>
          <p:nvPr/>
        </p:nvPicPr>
        <p:blipFill rotWithShape="1">
          <a:blip r:embed="rId3"/>
          <a:srcRect l="26600"/>
          <a:stretch/>
        </p:blipFill>
        <p:spPr>
          <a:xfrm>
            <a:off x="7162801" y="1384874"/>
            <a:ext cx="4317241" cy="3465559"/>
          </a:xfrm>
          <a:prstGeom prst="rect">
            <a:avLst/>
          </a:prstGeom>
        </p:spPr>
      </p:pic>
      <p:sp>
        <p:nvSpPr>
          <p:cNvPr id="8" name="TextBox 7">
            <a:extLst>
              <a:ext uri="{FF2B5EF4-FFF2-40B4-BE49-F238E27FC236}">
                <a16:creationId xmlns:a16="http://schemas.microsoft.com/office/drawing/2014/main" id="{D22AD82E-B03B-4098-8514-623E3DEA342B}"/>
              </a:ext>
            </a:extLst>
          </p:cNvPr>
          <p:cNvSpPr txBox="1"/>
          <p:nvPr/>
        </p:nvSpPr>
        <p:spPr>
          <a:xfrm>
            <a:off x="2215661" y="2046749"/>
            <a:ext cx="3727939" cy="369332"/>
          </a:xfrm>
          <a:prstGeom prst="rect">
            <a:avLst/>
          </a:prstGeom>
          <a:noFill/>
        </p:spPr>
        <p:txBody>
          <a:bodyPr wrap="square" rtlCol="0">
            <a:spAutoFit/>
          </a:bodyPr>
          <a:lstStyle/>
          <a:p>
            <a:r>
              <a:rPr lang="en-US" dirty="0">
                <a:solidFill>
                  <a:srgbClr val="FF0000"/>
                </a:solidFill>
              </a:rPr>
              <a:t>Geospatially Calculated Threshold</a:t>
            </a:r>
          </a:p>
        </p:txBody>
      </p:sp>
      <p:pic>
        <p:nvPicPr>
          <p:cNvPr id="1026" name="Picture 2" descr="C:\Users\ERIC~1.MCT\AppData\Local\Temp\SNAGHTML429c9453.PNG">
            <a:extLst>
              <a:ext uri="{FF2B5EF4-FFF2-40B4-BE49-F238E27FC236}">
                <a16:creationId xmlns:a16="http://schemas.microsoft.com/office/drawing/2014/main" id="{7432A28E-D2D3-4673-80C5-9A712ACD20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06" y="2693079"/>
            <a:ext cx="6954591" cy="2057400"/>
          </a:xfrm>
          <a:prstGeom prst="rect">
            <a:avLst/>
          </a:prstGeom>
          <a:noFill/>
          <a:extLst>
            <a:ext uri="{909E8E84-426E-40DD-AFC4-6F175D3DCCD1}">
              <a14:hiddenFill xmlns:a14="http://schemas.microsoft.com/office/drawing/2010/main">
                <a:solidFill>
                  <a:srgbClr val="FFFFFF"/>
                </a:solidFill>
              </a14:hiddenFill>
            </a:ext>
          </a:extLst>
        </p:spPr>
      </p:pic>
      <p:sp>
        <p:nvSpPr>
          <p:cNvPr id="118" name="Oval 117">
            <a:extLst>
              <a:ext uri="{FF2B5EF4-FFF2-40B4-BE49-F238E27FC236}">
                <a16:creationId xmlns:a16="http://schemas.microsoft.com/office/drawing/2014/main" id="{5C6ADDCA-303B-42B1-8380-2AAE2DD9B4BB}"/>
              </a:ext>
            </a:extLst>
          </p:cNvPr>
          <p:cNvSpPr/>
          <p:nvPr/>
        </p:nvSpPr>
        <p:spPr>
          <a:xfrm>
            <a:off x="3161850" y="3376954"/>
            <a:ext cx="900223" cy="22754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2" descr="C:\Users\ERIC~1.MCT\AppData\Local\Temp\SNAGHTML42a6731f.PNG">
            <a:extLst>
              <a:ext uri="{FF2B5EF4-FFF2-40B4-BE49-F238E27FC236}">
                <a16:creationId xmlns:a16="http://schemas.microsoft.com/office/drawing/2014/main" id="{309D39E2-180B-4833-941B-161512DEDB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295" y="5092968"/>
            <a:ext cx="10447741" cy="117537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6170A6C-3808-414A-A32D-84DF31CF14BC}"/>
              </a:ext>
            </a:extLst>
          </p:cNvPr>
          <p:cNvSpPr txBox="1"/>
          <p:nvPr/>
        </p:nvSpPr>
        <p:spPr>
          <a:xfrm>
            <a:off x="9770207" y="5800671"/>
            <a:ext cx="490415" cy="307777"/>
          </a:xfrm>
          <a:prstGeom prst="rect">
            <a:avLst/>
          </a:prstGeom>
          <a:solidFill>
            <a:schemeClr val="bg1"/>
          </a:solidFill>
        </p:spPr>
        <p:txBody>
          <a:bodyPr wrap="square" rtlCol="0">
            <a:spAutoFit/>
          </a:bodyPr>
          <a:lstStyle/>
          <a:p>
            <a:r>
              <a:rPr lang="en-US" sz="1400" dirty="0"/>
              <a:t>40</a:t>
            </a:r>
          </a:p>
        </p:txBody>
      </p:sp>
      <p:cxnSp>
        <p:nvCxnSpPr>
          <p:cNvPr id="9" name="Straight Arrow Connector 8">
            <a:extLst>
              <a:ext uri="{FF2B5EF4-FFF2-40B4-BE49-F238E27FC236}">
                <a16:creationId xmlns:a16="http://schemas.microsoft.com/office/drawing/2014/main" id="{6D5F5563-CD84-429A-9F6C-5CDE1D1396EA}"/>
              </a:ext>
            </a:extLst>
          </p:cNvPr>
          <p:cNvCxnSpPr>
            <a:cxnSpLocks/>
            <a:stCxn id="118" idx="6"/>
          </p:cNvCxnSpPr>
          <p:nvPr/>
        </p:nvCxnSpPr>
        <p:spPr>
          <a:xfrm>
            <a:off x="4062074" y="3490724"/>
            <a:ext cx="5708135" cy="229667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312F485A-24AD-4123-80F9-03E6EC9EF381}"/>
              </a:ext>
            </a:extLst>
          </p:cNvPr>
          <p:cNvPicPr>
            <a:picLocks noChangeAspect="1"/>
          </p:cNvPicPr>
          <p:nvPr/>
        </p:nvPicPr>
        <p:blipFill>
          <a:blip r:embed="rId6"/>
          <a:stretch>
            <a:fillRect/>
          </a:stretch>
        </p:blipFill>
        <p:spPr>
          <a:xfrm>
            <a:off x="160293" y="4861895"/>
            <a:ext cx="1552587" cy="209552"/>
          </a:xfrm>
          <a:prstGeom prst="rect">
            <a:avLst/>
          </a:prstGeom>
        </p:spPr>
      </p:pic>
    </p:spTree>
    <p:extLst>
      <p:ext uri="{BB962C8B-B14F-4D97-AF65-F5344CB8AC3E}">
        <p14:creationId xmlns:p14="http://schemas.microsoft.com/office/powerpoint/2010/main" val="1754842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ERIC~1.MCT\AppData\Local\Temp\SNAGHTML42b442d3.PNG">
            <a:extLst>
              <a:ext uri="{FF2B5EF4-FFF2-40B4-BE49-F238E27FC236}">
                <a16:creationId xmlns:a16="http://schemas.microsoft.com/office/drawing/2014/main" id="{FF8C152B-6992-451F-8EE9-61E5A3DFDC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689" y="1458627"/>
            <a:ext cx="5429859" cy="405542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ERIC~1.MCT\AppData\Local\Temp\SNAGHTML42a6731f.PNG">
            <a:extLst>
              <a:ext uri="{FF2B5EF4-FFF2-40B4-BE49-F238E27FC236}">
                <a16:creationId xmlns:a16="http://schemas.microsoft.com/office/drawing/2014/main" id="{309D39E2-180B-4833-941B-161512DEDB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0911" y="5762354"/>
            <a:ext cx="9061741" cy="101944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B1CAB90-1663-4BE3-B072-437F84F7575E}"/>
              </a:ext>
            </a:extLst>
          </p:cNvPr>
          <p:cNvSpPr>
            <a:spLocks noGrp="1"/>
          </p:cNvSpPr>
          <p:nvPr>
            <p:ph type="sldNum" sz="quarter" idx="12"/>
          </p:nvPr>
        </p:nvSpPr>
        <p:spPr/>
        <p:txBody>
          <a:bodyPr/>
          <a:lstStyle/>
          <a:p>
            <a:fld id="{4219272A-714B-4394-91B3-C883D28F4F8C}" type="slidenum">
              <a:rPr lang="en-US" smtClean="0"/>
              <a:t>24</a:t>
            </a:fld>
            <a:endParaRPr lang="en-US" dirty="0"/>
          </a:p>
        </p:txBody>
      </p:sp>
      <p:sp>
        <p:nvSpPr>
          <p:cNvPr id="6" name="Content Placeholder 2">
            <a:extLst>
              <a:ext uri="{FF2B5EF4-FFF2-40B4-BE49-F238E27FC236}">
                <a16:creationId xmlns:a16="http://schemas.microsoft.com/office/drawing/2014/main" id="{AC263066-0AA5-429B-A6DA-047756B84BC3}"/>
              </a:ext>
            </a:extLst>
          </p:cNvPr>
          <p:cNvSpPr txBox="1">
            <a:spLocks/>
          </p:cNvSpPr>
          <p:nvPr/>
        </p:nvSpPr>
        <p:spPr>
          <a:xfrm>
            <a:off x="5761215" y="1438797"/>
            <a:ext cx="8229600" cy="388767"/>
          </a:xfrm>
          <a:prstGeom prst="rect">
            <a:avLst/>
          </a:prstGeom>
        </p:spPr>
        <p:txBody>
          <a:bodyPr vert="horz" lIns="91440" tIns="45720" rIns="91440" bIns="45720" rtlCol="0">
            <a:normAutofit lnSpcReduction="10000"/>
          </a:bodyPr>
          <a:lstStyle>
            <a:lvl1pPr marL="0" indent="0" algn="l" defTabSz="457200" rtl="0" eaLnBrk="1" latinLnBrk="0" hangingPunct="1">
              <a:spcBef>
                <a:spcPct val="20000"/>
              </a:spcBef>
              <a:buFont typeface="Arial"/>
              <a:buNone/>
              <a:defRPr sz="2000" b="1" kern="1200">
                <a:solidFill>
                  <a:srgbClr val="053773"/>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0" dirty="0"/>
              <a:t>Soil Erosion – Sheet and Rill – Existing Conditions</a:t>
            </a:r>
          </a:p>
          <a:p>
            <a:endParaRPr lang="en-US" dirty="0"/>
          </a:p>
          <a:p>
            <a:endParaRPr lang="en-US" dirty="0"/>
          </a:p>
          <a:p>
            <a:endParaRPr lang="en-US" dirty="0"/>
          </a:p>
          <a:p>
            <a:endParaRPr lang="en-US" dirty="0"/>
          </a:p>
        </p:txBody>
      </p:sp>
      <p:sp>
        <p:nvSpPr>
          <p:cNvPr id="7" name="Slide Number Placeholder 3">
            <a:extLst>
              <a:ext uri="{FF2B5EF4-FFF2-40B4-BE49-F238E27FC236}">
                <a16:creationId xmlns:a16="http://schemas.microsoft.com/office/drawing/2014/main" id="{C133C6B7-473B-423A-AFB5-21F1884FA364}"/>
              </a:ext>
            </a:extLst>
          </p:cNvPr>
          <p:cNvSpPr txBox="1">
            <a:spLocks/>
          </p:cNvSpPr>
          <p:nvPr/>
        </p:nvSpPr>
        <p:spPr>
          <a:xfrm>
            <a:off x="2559628" y="7648961"/>
            <a:ext cx="2099774" cy="35980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19272A-714B-4394-91B3-C883D28F4F8C}" type="slidenum">
              <a:rPr lang="en-US"/>
              <a:pPr/>
              <a:t>24</a:t>
            </a:fld>
            <a:endParaRPr lang="en-US" dirty="0"/>
          </a:p>
        </p:txBody>
      </p:sp>
      <p:sp>
        <p:nvSpPr>
          <p:cNvPr id="11" name="Title 1">
            <a:extLst>
              <a:ext uri="{FF2B5EF4-FFF2-40B4-BE49-F238E27FC236}">
                <a16:creationId xmlns:a16="http://schemas.microsoft.com/office/drawing/2014/main" id="{E1C6186B-5A2A-43BD-A2E8-D244BB06F223}"/>
              </a:ext>
            </a:extLst>
          </p:cNvPr>
          <p:cNvSpPr>
            <a:spLocks noGrp="1"/>
          </p:cNvSpPr>
          <p:nvPr>
            <p:ph type="title"/>
          </p:nvPr>
        </p:nvSpPr>
        <p:spPr>
          <a:xfrm>
            <a:off x="1785815" y="566615"/>
            <a:ext cx="8229600" cy="943708"/>
          </a:xfrm>
        </p:spPr>
        <p:txBody>
          <a:bodyPr>
            <a:normAutofit/>
          </a:bodyPr>
          <a:lstStyle/>
          <a:p>
            <a:r>
              <a:rPr lang="en-US" dirty="0">
                <a:solidFill>
                  <a:schemeClr val="accent2"/>
                </a:solidFill>
                <a:latin typeface="Calibri" panose="020F0502020204030204" pitchFamily="34" charset="0"/>
                <a:cs typeface="Calibri" panose="020F0502020204030204" pitchFamily="34" charset="0"/>
              </a:rPr>
              <a:t>How does CART work? =&gt; Steps 3 and 4</a:t>
            </a:r>
          </a:p>
        </p:txBody>
      </p:sp>
      <p:cxnSp>
        <p:nvCxnSpPr>
          <p:cNvPr id="12" name="Straight Connector 11">
            <a:extLst>
              <a:ext uri="{FF2B5EF4-FFF2-40B4-BE49-F238E27FC236}">
                <a16:creationId xmlns:a16="http://schemas.microsoft.com/office/drawing/2014/main" id="{0CF33239-B99A-46BA-8208-23655A47E606}"/>
              </a:ext>
            </a:extLst>
          </p:cNvPr>
          <p:cNvCxnSpPr>
            <a:cxnSpLocks/>
          </p:cNvCxnSpPr>
          <p:nvPr/>
        </p:nvCxnSpPr>
        <p:spPr>
          <a:xfrm>
            <a:off x="1546292" y="1371600"/>
            <a:ext cx="9144000" cy="0"/>
          </a:xfrm>
          <a:prstGeom prst="line">
            <a:avLst/>
          </a:prstGeom>
          <a:ln/>
        </p:spPr>
        <p:style>
          <a:lnRef idx="3">
            <a:schemeClr val="accent1"/>
          </a:lnRef>
          <a:fillRef idx="0">
            <a:schemeClr val="accent1"/>
          </a:fillRef>
          <a:effectRef idx="2">
            <a:schemeClr val="accent1"/>
          </a:effectRef>
          <a:fontRef idx="minor">
            <a:schemeClr val="tx1"/>
          </a:fontRef>
        </p:style>
      </p:cxnSp>
      <p:pic>
        <p:nvPicPr>
          <p:cNvPr id="5" name="Picture 4">
            <a:extLst>
              <a:ext uri="{FF2B5EF4-FFF2-40B4-BE49-F238E27FC236}">
                <a16:creationId xmlns:a16="http://schemas.microsoft.com/office/drawing/2014/main" id="{83E82F96-9C2D-45D6-A834-F0961D05CFDF}"/>
              </a:ext>
            </a:extLst>
          </p:cNvPr>
          <p:cNvPicPr>
            <a:picLocks noChangeAspect="1"/>
          </p:cNvPicPr>
          <p:nvPr/>
        </p:nvPicPr>
        <p:blipFill rotWithShape="1">
          <a:blip r:embed="rId5"/>
          <a:srcRect l="26600"/>
          <a:stretch/>
        </p:blipFill>
        <p:spPr>
          <a:xfrm>
            <a:off x="6611567" y="1799688"/>
            <a:ext cx="4196463" cy="3616107"/>
          </a:xfrm>
          <a:prstGeom prst="rect">
            <a:avLst/>
          </a:prstGeom>
        </p:spPr>
      </p:pic>
      <p:sp>
        <p:nvSpPr>
          <p:cNvPr id="14" name="TextBox 13">
            <a:extLst>
              <a:ext uri="{FF2B5EF4-FFF2-40B4-BE49-F238E27FC236}">
                <a16:creationId xmlns:a16="http://schemas.microsoft.com/office/drawing/2014/main" id="{76170A6C-3808-414A-A32D-84DF31CF14BC}"/>
              </a:ext>
            </a:extLst>
          </p:cNvPr>
          <p:cNvSpPr txBox="1"/>
          <p:nvPr/>
        </p:nvSpPr>
        <p:spPr>
          <a:xfrm>
            <a:off x="9876014" y="6369616"/>
            <a:ext cx="490415" cy="307777"/>
          </a:xfrm>
          <a:prstGeom prst="rect">
            <a:avLst/>
          </a:prstGeom>
          <a:solidFill>
            <a:schemeClr val="bg1"/>
          </a:solidFill>
        </p:spPr>
        <p:txBody>
          <a:bodyPr wrap="square" rtlCol="0">
            <a:spAutoFit/>
          </a:bodyPr>
          <a:lstStyle/>
          <a:p>
            <a:r>
              <a:rPr lang="en-US" sz="1400" dirty="0"/>
              <a:t>40</a:t>
            </a:r>
          </a:p>
        </p:txBody>
      </p:sp>
      <p:sp>
        <p:nvSpPr>
          <p:cNvPr id="118" name="Oval 117">
            <a:extLst>
              <a:ext uri="{FF2B5EF4-FFF2-40B4-BE49-F238E27FC236}">
                <a16:creationId xmlns:a16="http://schemas.microsoft.com/office/drawing/2014/main" id="{5C6ADDCA-303B-42B1-8380-2AAE2DD9B4BB}"/>
              </a:ext>
            </a:extLst>
          </p:cNvPr>
          <p:cNvSpPr/>
          <p:nvPr/>
        </p:nvSpPr>
        <p:spPr>
          <a:xfrm>
            <a:off x="4681498" y="3201461"/>
            <a:ext cx="900223" cy="22754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19E920AC-142E-4496-A198-78B92B85B2BB}"/>
              </a:ext>
            </a:extLst>
          </p:cNvPr>
          <p:cNvSpPr txBox="1"/>
          <p:nvPr/>
        </p:nvSpPr>
        <p:spPr>
          <a:xfrm>
            <a:off x="4192954" y="6359849"/>
            <a:ext cx="490415" cy="307777"/>
          </a:xfrm>
          <a:prstGeom prst="rect">
            <a:avLst/>
          </a:prstGeom>
          <a:solidFill>
            <a:schemeClr val="bg1"/>
          </a:solidFill>
        </p:spPr>
        <p:txBody>
          <a:bodyPr wrap="square" rtlCol="0">
            <a:spAutoFit/>
          </a:bodyPr>
          <a:lstStyle/>
          <a:p>
            <a:r>
              <a:rPr lang="en-US" sz="1400" dirty="0"/>
              <a:t>5</a:t>
            </a:r>
          </a:p>
        </p:txBody>
      </p:sp>
      <p:cxnSp>
        <p:nvCxnSpPr>
          <p:cNvPr id="9" name="Straight Arrow Connector 8">
            <a:extLst>
              <a:ext uri="{FF2B5EF4-FFF2-40B4-BE49-F238E27FC236}">
                <a16:creationId xmlns:a16="http://schemas.microsoft.com/office/drawing/2014/main" id="{6D5F5563-CD84-429A-9F6C-5CDE1D1396EA}"/>
              </a:ext>
            </a:extLst>
          </p:cNvPr>
          <p:cNvCxnSpPr>
            <a:cxnSpLocks/>
            <a:stCxn id="118" idx="4"/>
            <a:endCxn id="17" idx="0"/>
          </p:cNvCxnSpPr>
          <p:nvPr/>
        </p:nvCxnSpPr>
        <p:spPr>
          <a:xfrm flipH="1">
            <a:off x="4438162" y="3429001"/>
            <a:ext cx="693448" cy="293084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14F3C4A1-B2CF-4DE8-B81B-37539FC03339}"/>
              </a:ext>
            </a:extLst>
          </p:cNvPr>
          <p:cNvSpPr txBox="1"/>
          <p:nvPr/>
        </p:nvSpPr>
        <p:spPr>
          <a:xfrm>
            <a:off x="6468406" y="6365176"/>
            <a:ext cx="389596" cy="307777"/>
          </a:xfrm>
          <a:prstGeom prst="rect">
            <a:avLst/>
          </a:prstGeom>
          <a:solidFill>
            <a:schemeClr val="bg1">
              <a:lumMod val="95000"/>
            </a:schemeClr>
          </a:solidFill>
        </p:spPr>
        <p:txBody>
          <a:bodyPr wrap="square" rtlCol="0">
            <a:spAutoFit/>
          </a:bodyPr>
          <a:lstStyle/>
          <a:p>
            <a:r>
              <a:rPr lang="en-US" sz="1400" dirty="0"/>
              <a:t>5</a:t>
            </a:r>
          </a:p>
        </p:txBody>
      </p:sp>
      <p:sp>
        <p:nvSpPr>
          <p:cNvPr id="15" name="TextBox 14">
            <a:extLst>
              <a:ext uri="{FF2B5EF4-FFF2-40B4-BE49-F238E27FC236}">
                <a16:creationId xmlns:a16="http://schemas.microsoft.com/office/drawing/2014/main" id="{7C91D207-0891-4C10-A062-BF061B14D332}"/>
              </a:ext>
            </a:extLst>
          </p:cNvPr>
          <p:cNvSpPr txBox="1"/>
          <p:nvPr/>
        </p:nvSpPr>
        <p:spPr>
          <a:xfrm>
            <a:off x="8758133" y="6359849"/>
            <a:ext cx="389596" cy="307777"/>
          </a:xfrm>
          <a:prstGeom prst="rect">
            <a:avLst/>
          </a:prstGeom>
          <a:solidFill>
            <a:schemeClr val="bg1">
              <a:lumMod val="95000"/>
            </a:schemeClr>
          </a:solidFill>
        </p:spPr>
        <p:txBody>
          <a:bodyPr wrap="square" rtlCol="0">
            <a:spAutoFit/>
          </a:bodyPr>
          <a:lstStyle/>
          <a:p>
            <a:r>
              <a:rPr lang="en-US" sz="1400" dirty="0"/>
              <a:t>5</a:t>
            </a:r>
          </a:p>
        </p:txBody>
      </p:sp>
      <p:pic>
        <p:nvPicPr>
          <p:cNvPr id="2" name="Picture 1">
            <a:extLst>
              <a:ext uri="{FF2B5EF4-FFF2-40B4-BE49-F238E27FC236}">
                <a16:creationId xmlns:a16="http://schemas.microsoft.com/office/drawing/2014/main" id="{73BCC829-BAB9-4683-AE1C-60FB34D368FC}"/>
              </a:ext>
            </a:extLst>
          </p:cNvPr>
          <p:cNvPicPr>
            <a:picLocks noChangeAspect="1"/>
          </p:cNvPicPr>
          <p:nvPr/>
        </p:nvPicPr>
        <p:blipFill>
          <a:blip r:embed="rId6"/>
          <a:stretch>
            <a:fillRect/>
          </a:stretch>
        </p:blipFill>
        <p:spPr>
          <a:xfrm>
            <a:off x="1575032" y="5552803"/>
            <a:ext cx="1552587" cy="209552"/>
          </a:xfrm>
          <a:prstGeom prst="rect">
            <a:avLst/>
          </a:prstGeom>
        </p:spPr>
      </p:pic>
    </p:spTree>
    <p:extLst>
      <p:ext uri="{BB962C8B-B14F-4D97-AF65-F5344CB8AC3E}">
        <p14:creationId xmlns:p14="http://schemas.microsoft.com/office/powerpoint/2010/main" val="3529412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0">
            <a:extLst>
              <a:ext uri="{FF2B5EF4-FFF2-40B4-BE49-F238E27FC236}">
                <a16:creationId xmlns:a16="http://schemas.microsoft.com/office/drawing/2014/main" id="{8870D253-B4A5-471E-BDD5-32003F561E47}"/>
              </a:ext>
            </a:extLst>
          </p:cNvPr>
          <p:cNvGraphicFramePr>
            <a:graphicFrameLocks noGrp="1"/>
          </p:cNvGraphicFramePr>
          <p:nvPr>
            <p:extLst>
              <p:ext uri="{D42A27DB-BD31-4B8C-83A1-F6EECF244321}">
                <p14:modId xmlns:p14="http://schemas.microsoft.com/office/powerpoint/2010/main" val="1318916859"/>
              </p:ext>
            </p:extLst>
          </p:nvPr>
        </p:nvGraphicFramePr>
        <p:xfrm>
          <a:off x="1" y="1864030"/>
          <a:ext cx="8044697" cy="3006894"/>
        </p:xfrm>
        <a:graphic>
          <a:graphicData uri="http://schemas.openxmlformats.org/drawingml/2006/table">
            <a:tbl>
              <a:tblPr firstRow="1" firstCol="1" bandRow="1"/>
              <a:tblGrid>
                <a:gridCol w="4135204">
                  <a:extLst>
                    <a:ext uri="{9D8B030D-6E8A-4147-A177-3AD203B41FA5}">
                      <a16:colId xmlns:a16="http://schemas.microsoft.com/office/drawing/2014/main" val="3671882825"/>
                    </a:ext>
                  </a:extLst>
                </a:gridCol>
                <a:gridCol w="3909493">
                  <a:extLst>
                    <a:ext uri="{9D8B030D-6E8A-4147-A177-3AD203B41FA5}">
                      <a16:colId xmlns:a16="http://schemas.microsoft.com/office/drawing/2014/main" val="151306898"/>
                    </a:ext>
                  </a:extLst>
                </a:gridCol>
              </a:tblGrid>
              <a:tr h="297924">
                <a:tc>
                  <a:txBody>
                    <a:bodyPr/>
                    <a:lstStyle/>
                    <a:p>
                      <a:pPr marL="0" marR="0">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Arial" panose="020B0604020202020204" pitchFamily="34" charset="0"/>
                        </a:rPr>
                        <a:t>Conservation Practices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Arial" panose="020B0604020202020204" pitchFamily="34" charset="0"/>
                        </a:rPr>
                        <a:t>Conservation Practice Points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278583207"/>
                  </a:ext>
                </a:extLst>
              </a:tr>
              <a:tr h="297924">
                <a:tc>
                  <a:txBody>
                    <a:bodyPr/>
                    <a:lstStyle/>
                    <a:p>
                      <a:pPr marL="0" marR="0">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Arial" panose="020B0604020202020204" pitchFamily="34" charset="0"/>
                        </a:rPr>
                        <a:t>Conservation Crop Rotation (328)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Arial" panose="020B0604020202020204" pitchFamily="34"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1442604"/>
                  </a:ext>
                </a:extLst>
              </a:tr>
              <a:tr h="297924">
                <a:tc>
                  <a:txBody>
                    <a:bodyPr/>
                    <a:lstStyle/>
                    <a:p>
                      <a:pPr marL="0" marR="0">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Arial" panose="020B0604020202020204" pitchFamily="34" charset="0"/>
                        </a:rPr>
                        <a:t>Contour Farming (330)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Arial" panose="020B0604020202020204" pitchFamily="34"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6540050"/>
                  </a:ext>
                </a:extLst>
              </a:tr>
              <a:tr h="297924">
                <a:tc>
                  <a:txBody>
                    <a:bodyPr/>
                    <a:lstStyle/>
                    <a:p>
                      <a:pPr marL="0" marR="0">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Arial" panose="020B0604020202020204" pitchFamily="34" charset="0"/>
                        </a:rPr>
                        <a:t>Cover Crop (340)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Arial" panose="020B0604020202020204" pitchFamily="34"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8928784"/>
                  </a:ext>
                </a:extLst>
              </a:tr>
              <a:tr h="609675">
                <a:tc>
                  <a:txBody>
                    <a:bodyPr/>
                    <a:lstStyle/>
                    <a:p>
                      <a:pPr marL="0" marR="0">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Arial" panose="020B0604020202020204" pitchFamily="34" charset="0"/>
                        </a:rPr>
                        <a:t>Residue and Tillage Management, No-Till (329)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Arial" panose="020B0604020202020204" pitchFamily="34"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4487515"/>
                  </a:ext>
                </a:extLst>
              </a:tr>
              <a:tr h="609675">
                <a:tc>
                  <a:txBody>
                    <a:bodyPr/>
                    <a:lstStyle/>
                    <a:p>
                      <a:pPr marL="0" marR="0">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Arial" panose="020B0604020202020204" pitchFamily="34" charset="0"/>
                        </a:rPr>
                        <a:t>Residue and Tillage Management, Reduced Till (345)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Arial" panose="020B0604020202020204" pitchFamily="34"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8029114"/>
                  </a:ext>
                </a:extLst>
              </a:tr>
              <a:tr h="297924">
                <a:tc>
                  <a:txBody>
                    <a:bodyPr/>
                    <a:lstStyle/>
                    <a:p>
                      <a:pPr marL="0" marR="0">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Arial" panose="020B0604020202020204" pitchFamily="34" charset="0"/>
                        </a:rPr>
                        <a:t>Stripcropping (585)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Arial" panose="020B0604020202020204" pitchFamily="34"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0536897"/>
                  </a:ext>
                </a:extLst>
              </a:tr>
              <a:tr h="297924">
                <a:tc>
                  <a:txBody>
                    <a:bodyPr/>
                    <a:lstStyle/>
                    <a:p>
                      <a:pPr marL="0" marR="0">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Arial" panose="020B0604020202020204" pitchFamily="34" charset="0"/>
                        </a:rPr>
                        <a:t>Terrace (600)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Arial" panose="020B0604020202020204" pitchFamily="34"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713302"/>
                  </a:ext>
                </a:extLst>
              </a:tr>
            </a:tbl>
          </a:graphicData>
        </a:graphic>
      </p:graphicFrame>
      <p:pic>
        <p:nvPicPr>
          <p:cNvPr id="13" name="Picture 2" descr="C:\Users\ERIC~1.MCT\AppData\Local\Temp\SNAGHTML42a6731f.PNG">
            <a:extLst>
              <a:ext uri="{FF2B5EF4-FFF2-40B4-BE49-F238E27FC236}">
                <a16:creationId xmlns:a16="http://schemas.microsoft.com/office/drawing/2014/main" id="{309D39E2-180B-4833-941B-161512DEDB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624" y="5457865"/>
            <a:ext cx="11345501" cy="127636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B1CAB90-1663-4BE3-B072-437F84F7575E}"/>
              </a:ext>
            </a:extLst>
          </p:cNvPr>
          <p:cNvSpPr>
            <a:spLocks noGrp="1"/>
          </p:cNvSpPr>
          <p:nvPr>
            <p:ph type="sldNum" sz="quarter" idx="12"/>
          </p:nvPr>
        </p:nvSpPr>
        <p:spPr/>
        <p:txBody>
          <a:bodyPr/>
          <a:lstStyle/>
          <a:p>
            <a:fld id="{4219272A-714B-4394-91B3-C883D28F4F8C}" type="slidenum">
              <a:rPr lang="en-US" smtClean="0"/>
              <a:t>25</a:t>
            </a:fld>
            <a:endParaRPr lang="en-US" dirty="0"/>
          </a:p>
        </p:txBody>
      </p:sp>
      <p:sp>
        <p:nvSpPr>
          <p:cNvPr id="6" name="Content Placeholder 2">
            <a:extLst>
              <a:ext uri="{FF2B5EF4-FFF2-40B4-BE49-F238E27FC236}">
                <a16:creationId xmlns:a16="http://schemas.microsoft.com/office/drawing/2014/main" id="{AC263066-0AA5-429B-A6DA-047756B84BC3}"/>
              </a:ext>
            </a:extLst>
          </p:cNvPr>
          <p:cNvSpPr txBox="1">
            <a:spLocks/>
          </p:cNvSpPr>
          <p:nvPr/>
        </p:nvSpPr>
        <p:spPr>
          <a:xfrm>
            <a:off x="1849420" y="1495201"/>
            <a:ext cx="8229600" cy="388767"/>
          </a:xfrm>
          <a:prstGeom prst="rect">
            <a:avLst/>
          </a:prstGeom>
        </p:spPr>
        <p:txBody>
          <a:bodyPr vert="horz" lIns="91440" tIns="45720" rIns="91440" bIns="45720" rtlCol="0">
            <a:normAutofit lnSpcReduction="10000"/>
          </a:bodyPr>
          <a:lstStyle>
            <a:lvl1pPr marL="0" indent="0" algn="l" defTabSz="457200" rtl="0" eaLnBrk="1" latinLnBrk="0" hangingPunct="1">
              <a:spcBef>
                <a:spcPct val="20000"/>
              </a:spcBef>
              <a:buFont typeface="Arial"/>
              <a:buNone/>
              <a:defRPr sz="2000" b="1" kern="1200">
                <a:solidFill>
                  <a:srgbClr val="053773"/>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0" dirty="0"/>
              <a:t>Soil Erosion – Sheet and Rill – Existing Practices</a:t>
            </a:r>
          </a:p>
          <a:p>
            <a:endParaRPr lang="en-US" dirty="0"/>
          </a:p>
          <a:p>
            <a:endParaRPr lang="en-US" dirty="0"/>
          </a:p>
          <a:p>
            <a:endParaRPr lang="en-US" dirty="0"/>
          </a:p>
          <a:p>
            <a:endParaRPr lang="en-US" dirty="0"/>
          </a:p>
        </p:txBody>
      </p:sp>
      <p:sp>
        <p:nvSpPr>
          <p:cNvPr id="7" name="Slide Number Placeholder 3">
            <a:extLst>
              <a:ext uri="{FF2B5EF4-FFF2-40B4-BE49-F238E27FC236}">
                <a16:creationId xmlns:a16="http://schemas.microsoft.com/office/drawing/2014/main" id="{C133C6B7-473B-423A-AFB5-21F1884FA364}"/>
              </a:ext>
            </a:extLst>
          </p:cNvPr>
          <p:cNvSpPr txBox="1">
            <a:spLocks/>
          </p:cNvSpPr>
          <p:nvPr/>
        </p:nvSpPr>
        <p:spPr>
          <a:xfrm>
            <a:off x="2559628" y="7648961"/>
            <a:ext cx="2099774" cy="35980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19272A-714B-4394-91B3-C883D28F4F8C}" type="slidenum">
              <a:rPr lang="en-US"/>
              <a:pPr/>
              <a:t>25</a:t>
            </a:fld>
            <a:endParaRPr lang="en-US" dirty="0"/>
          </a:p>
        </p:txBody>
      </p:sp>
      <p:sp>
        <p:nvSpPr>
          <p:cNvPr id="11" name="Title 1">
            <a:extLst>
              <a:ext uri="{FF2B5EF4-FFF2-40B4-BE49-F238E27FC236}">
                <a16:creationId xmlns:a16="http://schemas.microsoft.com/office/drawing/2014/main" id="{E1C6186B-5A2A-43BD-A2E8-D244BB06F223}"/>
              </a:ext>
            </a:extLst>
          </p:cNvPr>
          <p:cNvSpPr>
            <a:spLocks noGrp="1"/>
          </p:cNvSpPr>
          <p:nvPr>
            <p:ph type="title"/>
          </p:nvPr>
        </p:nvSpPr>
        <p:spPr>
          <a:xfrm>
            <a:off x="1785815" y="566615"/>
            <a:ext cx="8229600" cy="943708"/>
          </a:xfrm>
        </p:spPr>
        <p:txBody>
          <a:bodyPr>
            <a:normAutofit/>
          </a:bodyPr>
          <a:lstStyle/>
          <a:p>
            <a:r>
              <a:rPr lang="en-US" dirty="0">
                <a:solidFill>
                  <a:schemeClr val="accent2"/>
                </a:solidFill>
                <a:latin typeface="Calibri" panose="020F0502020204030204" pitchFamily="34" charset="0"/>
                <a:cs typeface="Calibri" panose="020F0502020204030204" pitchFamily="34" charset="0"/>
              </a:rPr>
              <a:t>How does CART work? =&gt; Steps 3 and 4</a:t>
            </a:r>
          </a:p>
        </p:txBody>
      </p:sp>
      <p:cxnSp>
        <p:nvCxnSpPr>
          <p:cNvPr id="12" name="Straight Connector 11">
            <a:extLst>
              <a:ext uri="{FF2B5EF4-FFF2-40B4-BE49-F238E27FC236}">
                <a16:creationId xmlns:a16="http://schemas.microsoft.com/office/drawing/2014/main" id="{0CF33239-B99A-46BA-8208-23655A47E606}"/>
              </a:ext>
            </a:extLst>
          </p:cNvPr>
          <p:cNvCxnSpPr>
            <a:cxnSpLocks/>
          </p:cNvCxnSpPr>
          <p:nvPr/>
        </p:nvCxnSpPr>
        <p:spPr>
          <a:xfrm>
            <a:off x="1546292" y="1371600"/>
            <a:ext cx="9144000" cy="0"/>
          </a:xfrm>
          <a:prstGeom prst="line">
            <a:avLst/>
          </a:prstGeom>
          <a:ln/>
        </p:spPr>
        <p:style>
          <a:lnRef idx="3">
            <a:schemeClr val="accent1"/>
          </a:lnRef>
          <a:fillRef idx="0">
            <a:schemeClr val="accent1"/>
          </a:fillRef>
          <a:effectRef idx="2">
            <a:schemeClr val="accent1"/>
          </a:effectRef>
          <a:fontRef idx="minor">
            <a:schemeClr val="tx1"/>
          </a:fontRef>
        </p:style>
      </p:cxnSp>
      <p:sp>
        <p:nvSpPr>
          <p:cNvPr id="14" name="TextBox 13">
            <a:extLst>
              <a:ext uri="{FF2B5EF4-FFF2-40B4-BE49-F238E27FC236}">
                <a16:creationId xmlns:a16="http://schemas.microsoft.com/office/drawing/2014/main" id="{76170A6C-3808-414A-A32D-84DF31CF14BC}"/>
              </a:ext>
            </a:extLst>
          </p:cNvPr>
          <p:cNvSpPr txBox="1"/>
          <p:nvPr/>
        </p:nvSpPr>
        <p:spPr>
          <a:xfrm>
            <a:off x="10558134" y="6242539"/>
            <a:ext cx="490415" cy="307777"/>
          </a:xfrm>
          <a:prstGeom prst="rect">
            <a:avLst/>
          </a:prstGeom>
          <a:solidFill>
            <a:schemeClr val="bg1"/>
          </a:solidFill>
        </p:spPr>
        <p:txBody>
          <a:bodyPr wrap="square" rtlCol="0">
            <a:spAutoFit/>
          </a:bodyPr>
          <a:lstStyle/>
          <a:p>
            <a:r>
              <a:rPr lang="en-US" sz="1400" dirty="0"/>
              <a:t>40</a:t>
            </a:r>
          </a:p>
        </p:txBody>
      </p:sp>
      <p:sp>
        <p:nvSpPr>
          <p:cNvPr id="118" name="Oval 117">
            <a:extLst>
              <a:ext uri="{FF2B5EF4-FFF2-40B4-BE49-F238E27FC236}">
                <a16:creationId xmlns:a16="http://schemas.microsoft.com/office/drawing/2014/main" id="{5C6ADDCA-303B-42B1-8380-2AAE2DD9B4BB}"/>
              </a:ext>
            </a:extLst>
          </p:cNvPr>
          <p:cNvSpPr/>
          <p:nvPr/>
        </p:nvSpPr>
        <p:spPr>
          <a:xfrm>
            <a:off x="3859058" y="4295245"/>
            <a:ext cx="900223" cy="22754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19E920AC-142E-4496-A198-78B92B85B2BB}"/>
              </a:ext>
            </a:extLst>
          </p:cNvPr>
          <p:cNvSpPr txBox="1"/>
          <p:nvPr/>
        </p:nvSpPr>
        <p:spPr>
          <a:xfrm>
            <a:off x="3403558" y="6260893"/>
            <a:ext cx="490415" cy="307777"/>
          </a:xfrm>
          <a:prstGeom prst="rect">
            <a:avLst/>
          </a:prstGeom>
          <a:solidFill>
            <a:schemeClr val="bg1"/>
          </a:solidFill>
        </p:spPr>
        <p:txBody>
          <a:bodyPr wrap="square" rtlCol="0">
            <a:spAutoFit/>
          </a:bodyPr>
          <a:lstStyle/>
          <a:p>
            <a:r>
              <a:rPr lang="en-US" sz="1400" dirty="0"/>
              <a:t>5</a:t>
            </a:r>
          </a:p>
        </p:txBody>
      </p:sp>
      <p:cxnSp>
        <p:nvCxnSpPr>
          <p:cNvPr id="9" name="Straight Arrow Connector 8">
            <a:extLst>
              <a:ext uri="{FF2B5EF4-FFF2-40B4-BE49-F238E27FC236}">
                <a16:creationId xmlns:a16="http://schemas.microsoft.com/office/drawing/2014/main" id="{6D5F5563-CD84-429A-9F6C-5CDE1D1396EA}"/>
              </a:ext>
            </a:extLst>
          </p:cNvPr>
          <p:cNvCxnSpPr>
            <a:cxnSpLocks/>
            <a:stCxn id="118" idx="4"/>
          </p:cNvCxnSpPr>
          <p:nvPr/>
        </p:nvCxnSpPr>
        <p:spPr>
          <a:xfrm>
            <a:off x="4309170" y="4522785"/>
            <a:ext cx="714820" cy="171975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14F3C4A1-B2CF-4DE8-B81B-37539FC03339}"/>
              </a:ext>
            </a:extLst>
          </p:cNvPr>
          <p:cNvSpPr txBox="1"/>
          <p:nvPr/>
        </p:nvSpPr>
        <p:spPr>
          <a:xfrm>
            <a:off x="6375314" y="6260891"/>
            <a:ext cx="389596" cy="307777"/>
          </a:xfrm>
          <a:prstGeom prst="rect">
            <a:avLst/>
          </a:prstGeom>
          <a:solidFill>
            <a:schemeClr val="bg1">
              <a:lumMod val="95000"/>
            </a:schemeClr>
          </a:solidFill>
        </p:spPr>
        <p:txBody>
          <a:bodyPr wrap="square" rtlCol="0">
            <a:spAutoFit/>
          </a:bodyPr>
          <a:lstStyle/>
          <a:p>
            <a:r>
              <a:rPr lang="en-US" sz="1400" dirty="0"/>
              <a:t>20</a:t>
            </a:r>
          </a:p>
        </p:txBody>
      </p:sp>
      <p:sp>
        <p:nvSpPr>
          <p:cNvPr id="20" name="TextBox 19">
            <a:extLst>
              <a:ext uri="{FF2B5EF4-FFF2-40B4-BE49-F238E27FC236}">
                <a16:creationId xmlns:a16="http://schemas.microsoft.com/office/drawing/2014/main" id="{849B823B-72C8-441C-A0A4-CE4AFAB29293}"/>
              </a:ext>
            </a:extLst>
          </p:cNvPr>
          <p:cNvSpPr txBox="1"/>
          <p:nvPr/>
        </p:nvSpPr>
        <p:spPr>
          <a:xfrm>
            <a:off x="4795630" y="6244423"/>
            <a:ext cx="490415" cy="307777"/>
          </a:xfrm>
          <a:prstGeom prst="rect">
            <a:avLst/>
          </a:prstGeom>
          <a:solidFill>
            <a:schemeClr val="bg1"/>
          </a:solidFill>
        </p:spPr>
        <p:txBody>
          <a:bodyPr wrap="square" rtlCol="0">
            <a:spAutoFit/>
          </a:bodyPr>
          <a:lstStyle/>
          <a:p>
            <a:r>
              <a:rPr lang="en-US" sz="1400" dirty="0"/>
              <a:t>15</a:t>
            </a:r>
          </a:p>
        </p:txBody>
      </p:sp>
      <p:sp>
        <p:nvSpPr>
          <p:cNvPr id="23" name="Oval 22">
            <a:extLst>
              <a:ext uri="{FF2B5EF4-FFF2-40B4-BE49-F238E27FC236}">
                <a16:creationId xmlns:a16="http://schemas.microsoft.com/office/drawing/2014/main" id="{07B04284-725F-4C25-8AE2-FFBE17D6BD4F}"/>
              </a:ext>
            </a:extLst>
          </p:cNvPr>
          <p:cNvSpPr/>
          <p:nvPr/>
        </p:nvSpPr>
        <p:spPr>
          <a:xfrm>
            <a:off x="3859058" y="2190551"/>
            <a:ext cx="900223" cy="22754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4" name="Straight Arrow Connector 23">
            <a:extLst>
              <a:ext uri="{FF2B5EF4-FFF2-40B4-BE49-F238E27FC236}">
                <a16:creationId xmlns:a16="http://schemas.microsoft.com/office/drawing/2014/main" id="{FC320677-9715-4743-9FCF-91FAAC9A8B20}"/>
              </a:ext>
            </a:extLst>
          </p:cNvPr>
          <p:cNvCxnSpPr>
            <a:cxnSpLocks/>
          </p:cNvCxnSpPr>
          <p:nvPr/>
        </p:nvCxnSpPr>
        <p:spPr>
          <a:xfrm>
            <a:off x="4433405" y="2425051"/>
            <a:ext cx="607433" cy="381748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6" name="Picture 25">
            <a:extLst>
              <a:ext uri="{FF2B5EF4-FFF2-40B4-BE49-F238E27FC236}">
                <a16:creationId xmlns:a16="http://schemas.microsoft.com/office/drawing/2014/main" id="{DCB13DEE-BBEE-44D4-A992-C849D9519033}"/>
              </a:ext>
            </a:extLst>
          </p:cNvPr>
          <p:cNvPicPr>
            <a:picLocks noChangeAspect="1"/>
          </p:cNvPicPr>
          <p:nvPr/>
        </p:nvPicPr>
        <p:blipFill rotWithShape="1">
          <a:blip r:embed="rId4"/>
          <a:srcRect r="43888"/>
          <a:stretch/>
        </p:blipFill>
        <p:spPr>
          <a:xfrm>
            <a:off x="8170183" y="1849823"/>
            <a:ext cx="3447868" cy="2137686"/>
          </a:xfrm>
          <a:prstGeom prst="rect">
            <a:avLst/>
          </a:prstGeom>
        </p:spPr>
      </p:pic>
      <p:sp>
        <p:nvSpPr>
          <p:cNvPr id="18" name="TextBox 17">
            <a:extLst>
              <a:ext uri="{FF2B5EF4-FFF2-40B4-BE49-F238E27FC236}">
                <a16:creationId xmlns:a16="http://schemas.microsoft.com/office/drawing/2014/main" id="{3D5AD9D1-CBB6-4513-AC91-443348E3D3ED}"/>
              </a:ext>
            </a:extLst>
          </p:cNvPr>
          <p:cNvSpPr txBox="1"/>
          <p:nvPr/>
        </p:nvSpPr>
        <p:spPr>
          <a:xfrm>
            <a:off x="9079267" y="6260891"/>
            <a:ext cx="389596" cy="307777"/>
          </a:xfrm>
          <a:prstGeom prst="rect">
            <a:avLst/>
          </a:prstGeom>
          <a:solidFill>
            <a:schemeClr val="bg1">
              <a:lumMod val="95000"/>
            </a:schemeClr>
          </a:solidFill>
        </p:spPr>
        <p:txBody>
          <a:bodyPr wrap="square" rtlCol="0">
            <a:spAutoFit/>
          </a:bodyPr>
          <a:lstStyle/>
          <a:p>
            <a:r>
              <a:rPr lang="en-US" sz="1400" dirty="0"/>
              <a:t>20</a:t>
            </a:r>
          </a:p>
        </p:txBody>
      </p:sp>
      <p:pic>
        <p:nvPicPr>
          <p:cNvPr id="2" name="Picture 1">
            <a:extLst>
              <a:ext uri="{FF2B5EF4-FFF2-40B4-BE49-F238E27FC236}">
                <a16:creationId xmlns:a16="http://schemas.microsoft.com/office/drawing/2014/main" id="{D5E5CD5E-AFDB-4262-BB38-197232AB3583}"/>
              </a:ext>
            </a:extLst>
          </p:cNvPr>
          <p:cNvPicPr>
            <a:picLocks noChangeAspect="1"/>
          </p:cNvPicPr>
          <p:nvPr/>
        </p:nvPicPr>
        <p:blipFill>
          <a:blip r:embed="rId5"/>
          <a:stretch>
            <a:fillRect/>
          </a:stretch>
        </p:blipFill>
        <p:spPr>
          <a:xfrm>
            <a:off x="308825" y="5211863"/>
            <a:ext cx="1552587" cy="209552"/>
          </a:xfrm>
          <a:prstGeom prst="rect">
            <a:avLst/>
          </a:prstGeom>
        </p:spPr>
      </p:pic>
    </p:spTree>
    <p:extLst>
      <p:ext uri="{BB962C8B-B14F-4D97-AF65-F5344CB8AC3E}">
        <p14:creationId xmlns:p14="http://schemas.microsoft.com/office/powerpoint/2010/main" val="619414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a:extLst>
              <a:ext uri="{FF2B5EF4-FFF2-40B4-BE49-F238E27FC236}">
                <a16:creationId xmlns:a16="http://schemas.microsoft.com/office/drawing/2014/main" id="{20562438-5279-4B88-B939-3B963FF3561E}"/>
              </a:ext>
            </a:extLst>
          </p:cNvPr>
          <p:cNvGraphicFramePr>
            <a:graphicFrameLocks noGrp="1"/>
          </p:cNvGraphicFramePr>
          <p:nvPr>
            <p:extLst>
              <p:ext uri="{D42A27DB-BD31-4B8C-83A1-F6EECF244321}">
                <p14:modId xmlns:p14="http://schemas.microsoft.com/office/powerpoint/2010/main" val="3102350845"/>
              </p:ext>
            </p:extLst>
          </p:nvPr>
        </p:nvGraphicFramePr>
        <p:xfrm>
          <a:off x="1595529" y="1828801"/>
          <a:ext cx="8044697" cy="3006894"/>
        </p:xfrm>
        <a:graphic>
          <a:graphicData uri="http://schemas.openxmlformats.org/drawingml/2006/table">
            <a:tbl>
              <a:tblPr firstRow="1" firstCol="1" bandRow="1"/>
              <a:tblGrid>
                <a:gridCol w="4135204">
                  <a:extLst>
                    <a:ext uri="{9D8B030D-6E8A-4147-A177-3AD203B41FA5}">
                      <a16:colId xmlns:a16="http://schemas.microsoft.com/office/drawing/2014/main" val="3671882825"/>
                    </a:ext>
                  </a:extLst>
                </a:gridCol>
                <a:gridCol w="3909493">
                  <a:extLst>
                    <a:ext uri="{9D8B030D-6E8A-4147-A177-3AD203B41FA5}">
                      <a16:colId xmlns:a16="http://schemas.microsoft.com/office/drawing/2014/main" val="151306898"/>
                    </a:ext>
                  </a:extLst>
                </a:gridCol>
              </a:tblGrid>
              <a:tr h="297924">
                <a:tc>
                  <a:txBody>
                    <a:bodyPr/>
                    <a:lstStyle/>
                    <a:p>
                      <a:pPr marL="0" marR="0">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Arial" panose="020B0604020202020204" pitchFamily="34" charset="0"/>
                        </a:rPr>
                        <a:t>Conservation Practices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Arial" panose="020B0604020202020204" pitchFamily="34" charset="0"/>
                        </a:rPr>
                        <a:t>Conservation Practice Points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278583207"/>
                  </a:ext>
                </a:extLst>
              </a:tr>
              <a:tr h="297924">
                <a:tc>
                  <a:txBody>
                    <a:bodyPr/>
                    <a:lstStyle/>
                    <a:p>
                      <a:pPr marL="0" marR="0">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Arial" panose="020B0604020202020204" pitchFamily="34" charset="0"/>
                        </a:rPr>
                        <a:t>Conservation Crop Rotation (328)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Arial" panose="020B0604020202020204" pitchFamily="34"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1442604"/>
                  </a:ext>
                </a:extLst>
              </a:tr>
              <a:tr h="297924">
                <a:tc>
                  <a:txBody>
                    <a:bodyPr/>
                    <a:lstStyle/>
                    <a:p>
                      <a:pPr marL="0" marR="0">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Arial" panose="020B0604020202020204" pitchFamily="34" charset="0"/>
                        </a:rPr>
                        <a:t>Contour Farming (330)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Arial" panose="020B0604020202020204" pitchFamily="34"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6540050"/>
                  </a:ext>
                </a:extLst>
              </a:tr>
              <a:tr h="297924">
                <a:tc>
                  <a:txBody>
                    <a:bodyPr/>
                    <a:lstStyle/>
                    <a:p>
                      <a:pPr marL="0" marR="0">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Arial" panose="020B0604020202020204" pitchFamily="34" charset="0"/>
                        </a:rPr>
                        <a:t>Cover Crop (340)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Arial" panose="020B0604020202020204" pitchFamily="34"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8928784"/>
                  </a:ext>
                </a:extLst>
              </a:tr>
              <a:tr h="609675">
                <a:tc>
                  <a:txBody>
                    <a:bodyPr/>
                    <a:lstStyle/>
                    <a:p>
                      <a:pPr marL="0" marR="0">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Arial" panose="020B0604020202020204" pitchFamily="34" charset="0"/>
                        </a:rPr>
                        <a:t>Residue and Tillage Management, No-Till (329)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Arial" panose="020B0604020202020204" pitchFamily="34"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4487515"/>
                  </a:ext>
                </a:extLst>
              </a:tr>
              <a:tr h="609675">
                <a:tc>
                  <a:txBody>
                    <a:bodyPr/>
                    <a:lstStyle/>
                    <a:p>
                      <a:pPr marL="0" marR="0">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Arial" panose="020B0604020202020204" pitchFamily="34" charset="0"/>
                        </a:rPr>
                        <a:t>Residue and Tillage Management, Reduced Till (345)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Arial" panose="020B0604020202020204" pitchFamily="34"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8029114"/>
                  </a:ext>
                </a:extLst>
              </a:tr>
              <a:tr h="297924">
                <a:tc>
                  <a:txBody>
                    <a:bodyPr/>
                    <a:lstStyle/>
                    <a:p>
                      <a:pPr marL="0" marR="0">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Arial" panose="020B0604020202020204" pitchFamily="34" charset="0"/>
                        </a:rPr>
                        <a:t>Stripcropping (585)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Arial" panose="020B0604020202020204" pitchFamily="34"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0536897"/>
                  </a:ext>
                </a:extLst>
              </a:tr>
              <a:tr h="297924">
                <a:tc>
                  <a:txBody>
                    <a:bodyPr/>
                    <a:lstStyle/>
                    <a:p>
                      <a:pPr marL="0" marR="0">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Arial" panose="020B0604020202020204" pitchFamily="34" charset="0"/>
                        </a:rPr>
                        <a:t>Terrace (600)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900" dirty="0">
                          <a:effectLst/>
                          <a:latin typeface="Calibri" panose="020F0502020204030204" pitchFamily="34" charset="0"/>
                          <a:ea typeface="Calibri" panose="020F0502020204030204" pitchFamily="34" charset="0"/>
                          <a:cs typeface="Arial" panose="020B0604020202020204" pitchFamily="34"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713302"/>
                  </a:ext>
                </a:extLst>
              </a:tr>
            </a:tbl>
          </a:graphicData>
        </a:graphic>
      </p:graphicFrame>
      <p:pic>
        <p:nvPicPr>
          <p:cNvPr id="13" name="Picture 2" descr="C:\Users\ERIC~1.MCT\AppData\Local\Temp\SNAGHTML42a6731f.PNG">
            <a:extLst>
              <a:ext uri="{FF2B5EF4-FFF2-40B4-BE49-F238E27FC236}">
                <a16:creationId xmlns:a16="http://schemas.microsoft.com/office/drawing/2014/main" id="{309D39E2-180B-4833-941B-161512DEDB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0" y="5289128"/>
            <a:ext cx="11236195" cy="126407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B1CAB90-1663-4BE3-B072-437F84F7575E}"/>
              </a:ext>
            </a:extLst>
          </p:cNvPr>
          <p:cNvSpPr>
            <a:spLocks noGrp="1"/>
          </p:cNvSpPr>
          <p:nvPr>
            <p:ph type="sldNum" sz="quarter" idx="12"/>
          </p:nvPr>
        </p:nvSpPr>
        <p:spPr>
          <a:xfrm>
            <a:off x="1026165" y="6269215"/>
            <a:ext cx="2133600" cy="365125"/>
          </a:xfrm>
        </p:spPr>
        <p:txBody>
          <a:bodyPr/>
          <a:lstStyle/>
          <a:p>
            <a:fld id="{4219272A-714B-4394-91B3-C883D28F4F8C}" type="slidenum">
              <a:rPr lang="en-US" smtClean="0"/>
              <a:t>26</a:t>
            </a:fld>
            <a:endParaRPr lang="en-US" dirty="0"/>
          </a:p>
        </p:txBody>
      </p:sp>
      <p:sp>
        <p:nvSpPr>
          <p:cNvPr id="6" name="Content Placeholder 2">
            <a:extLst>
              <a:ext uri="{FF2B5EF4-FFF2-40B4-BE49-F238E27FC236}">
                <a16:creationId xmlns:a16="http://schemas.microsoft.com/office/drawing/2014/main" id="{AC263066-0AA5-429B-A6DA-047756B84BC3}"/>
              </a:ext>
            </a:extLst>
          </p:cNvPr>
          <p:cNvSpPr txBox="1">
            <a:spLocks/>
          </p:cNvSpPr>
          <p:nvPr/>
        </p:nvSpPr>
        <p:spPr>
          <a:xfrm>
            <a:off x="1849420" y="1495201"/>
            <a:ext cx="8229600" cy="388767"/>
          </a:xfrm>
          <a:prstGeom prst="rect">
            <a:avLst/>
          </a:prstGeom>
        </p:spPr>
        <p:txBody>
          <a:bodyPr vert="horz" lIns="91440" tIns="45720" rIns="91440" bIns="45720" rtlCol="0">
            <a:normAutofit lnSpcReduction="10000"/>
          </a:bodyPr>
          <a:lstStyle>
            <a:lvl1pPr marL="0" indent="0" algn="l" defTabSz="457200" rtl="0" eaLnBrk="1" latinLnBrk="0" hangingPunct="1">
              <a:spcBef>
                <a:spcPct val="20000"/>
              </a:spcBef>
              <a:buFont typeface="Arial"/>
              <a:buNone/>
              <a:defRPr sz="2000" b="1" kern="1200">
                <a:solidFill>
                  <a:srgbClr val="053773"/>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0" dirty="0"/>
              <a:t>Soil Erosion – Sheet and Rill – Planned Practice</a:t>
            </a:r>
          </a:p>
          <a:p>
            <a:endParaRPr lang="en-US" dirty="0"/>
          </a:p>
          <a:p>
            <a:endParaRPr lang="en-US" dirty="0"/>
          </a:p>
          <a:p>
            <a:endParaRPr lang="en-US" dirty="0"/>
          </a:p>
          <a:p>
            <a:endParaRPr lang="en-US" dirty="0"/>
          </a:p>
        </p:txBody>
      </p:sp>
      <p:sp>
        <p:nvSpPr>
          <p:cNvPr id="7" name="Slide Number Placeholder 3">
            <a:extLst>
              <a:ext uri="{FF2B5EF4-FFF2-40B4-BE49-F238E27FC236}">
                <a16:creationId xmlns:a16="http://schemas.microsoft.com/office/drawing/2014/main" id="{C133C6B7-473B-423A-AFB5-21F1884FA364}"/>
              </a:ext>
            </a:extLst>
          </p:cNvPr>
          <p:cNvSpPr txBox="1">
            <a:spLocks/>
          </p:cNvSpPr>
          <p:nvPr/>
        </p:nvSpPr>
        <p:spPr>
          <a:xfrm>
            <a:off x="2559628" y="7648961"/>
            <a:ext cx="2099774" cy="35980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19272A-714B-4394-91B3-C883D28F4F8C}" type="slidenum">
              <a:rPr lang="en-US"/>
              <a:pPr/>
              <a:t>26</a:t>
            </a:fld>
            <a:endParaRPr lang="en-US" dirty="0"/>
          </a:p>
        </p:txBody>
      </p:sp>
      <p:sp>
        <p:nvSpPr>
          <p:cNvPr id="11" name="Title 1">
            <a:extLst>
              <a:ext uri="{FF2B5EF4-FFF2-40B4-BE49-F238E27FC236}">
                <a16:creationId xmlns:a16="http://schemas.microsoft.com/office/drawing/2014/main" id="{E1C6186B-5A2A-43BD-A2E8-D244BB06F223}"/>
              </a:ext>
            </a:extLst>
          </p:cNvPr>
          <p:cNvSpPr>
            <a:spLocks noGrp="1"/>
          </p:cNvSpPr>
          <p:nvPr>
            <p:ph type="title"/>
          </p:nvPr>
        </p:nvSpPr>
        <p:spPr>
          <a:xfrm>
            <a:off x="1785815" y="566615"/>
            <a:ext cx="8229600" cy="943708"/>
          </a:xfrm>
        </p:spPr>
        <p:txBody>
          <a:bodyPr>
            <a:normAutofit/>
          </a:bodyPr>
          <a:lstStyle/>
          <a:p>
            <a:r>
              <a:rPr lang="en-US" dirty="0">
                <a:solidFill>
                  <a:schemeClr val="tx2"/>
                </a:solidFill>
                <a:latin typeface="Calibri" panose="020F0502020204030204" pitchFamily="34" charset="0"/>
                <a:cs typeface="Calibri" panose="020F0502020204030204" pitchFamily="34" charset="0"/>
              </a:rPr>
              <a:t>How does CART work? =&gt; Steps 5 and 6</a:t>
            </a:r>
          </a:p>
        </p:txBody>
      </p:sp>
      <p:cxnSp>
        <p:nvCxnSpPr>
          <p:cNvPr id="12" name="Straight Connector 11">
            <a:extLst>
              <a:ext uri="{FF2B5EF4-FFF2-40B4-BE49-F238E27FC236}">
                <a16:creationId xmlns:a16="http://schemas.microsoft.com/office/drawing/2014/main" id="{0CF33239-B99A-46BA-8208-23655A47E606}"/>
              </a:ext>
            </a:extLst>
          </p:cNvPr>
          <p:cNvCxnSpPr>
            <a:cxnSpLocks/>
          </p:cNvCxnSpPr>
          <p:nvPr/>
        </p:nvCxnSpPr>
        <p:spPr>
          <a:xfrm>
            <a:off x="1546292" y="1371600"/>
            <a:ext cx="9144000" cy="0"/>
          </a:xfrm>
          <a:prstGeom prst="line">
            <a:avLst/>
          </a:prstGeom>
          <a:ln/>
        </p:spPr>
        <p:style>
          <a:lnRef idx="3">
            <a:schemeClr val="accent1"/>
          </a:lnRef>
          <a:fillRef idx="0">
            <a:schemeClr val="accent1"/>
          </a:fillRef>
          <a:effectRef idx="2">
            <a:schemeClr val="accent1"/>
          </a:effectRef>
          <a:fontRef idx="minor">
            <a:schemeClr val="tx1"/>
          </a:fontRef>
        </p:style>
      </p:cxnSp>
      <p:sp>
        <p:nvSpPr>
          <p:cNvPr id="14" name="TextBox 13">
            <a:extLst>
              <a:ext uri="{FF2B5EF4-FFF2-40B4-BE49-F238E27FC236}">
                <a16:creationId xmlns:a16="http://schemas.microsoft.com/office/drawing/2014/main" id="{76170A6C-3808-414A-A32D-84DF31CF14BC}"/>
              </a:ext>
            </a:extLst>
          </p:cNvPr>
          <p:cNvSpPr txBox="1"/>
          <p:nvPr/>
        </p:nvSpPr>
        <p:spPr>
          <a:xfrm>
            <a:off x="10363201" y="6067829"/>
            <a:ext cx="490415" cy="307777"/>
          </a:xfrm>
          <a:prstGeom prst="rect">
            <a:avLst/>
          </a:prstGeom>
          <a:solidFill>
            <a:schemeClr val="bg1"/>
          </a:solidFill>
        </p:spPr>
        <p:txBody>
          <a:bodyPr wrap="square" rtlCol="0">
            <a:spAutoFit/>
          </a:bodyPr>
          <a:lstStyle/>
          <a:p>
            <a:r>
              <a:rPr lang="en-US" sz="1400" dirty="0"/>
              <a:t>40</a:t>
            </a:r>
          </a:p>
        </p:txBody>
      </p:sp>
      <p:sp>
        <p:nvSpPr>
          <p:cNvPr id="118" name="Oval 117">
            <a:extLst>
              <a:ext uri="{FF2B5EF4-FFF2-40B4-BE49-F238E27FC236}">
                <a16:creationId xmlns:a16="http://schemas.microsoft.com/office/drawing/2014/main" id="{5C6ADDCA-303B-42B1-8380-2AAE2DD9B4BB}"/>
              </a:ext>
            </a:extLst>
          </p:cNvPr>
          <p:cNvSpPr/>
          <p:nvPr/>
        </p:nvSpPr>
        <p:spPr>
          <a:xfrm>
            <a:off x="5557634" y="3676577"/>
            <a:ext cx="900223" cy="22754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19E920AC-142E-4496-A198-78B92B85B2BB}"/>
              </a:ext>
            </a:extLst>
          </p:cNvPr>
          <p:cNvSpPr txBox="1"/>
          <p:nvPr/>
        </p:nvSpPr>
        <p:spPr>
          <a:xfrm>
            <a:off x="3472494" y="6067248"/>
            <a:ext cx="490415" cy="307777"/>
          </a:xfrm>
          <a:prstGeom prst="rect">
            <a:avLst/>
          </a:prstGeom>
          <a:solidFill>
            <a:schemeClr val="bg1"/>
          </a:solidFill>
        </p:spPr>
        <p:txBody>
          <a:bodyPr wrap="square" rtlCol="0">
            <a:spAutoFit/>
          </a:bodyPr>
          <a:lstStyle/>
          <a:p>
            <a:r>
              <a:rPr lang="en-US" sz="1400" dirty="0"/>
              <a:t>5</a:t>
            </a:r>
          </a:p>
        </p:txBody>
      </p:sp>
      <p:cxnSp>
        <p:nvCxnSpPr>
          <p:cNvPr id="9" name="Straight Arrow Connector 8">
            <a:extLst>
              <a:ext uri="{FF2B5EF4-FFF2-40B4-BE49-F238E27FC236}">
                <a16:creationId xmlns:a16="http://schemas.microsoft.com/office/drawing/2014/main" id="{6D5F5563-CD84-429A-9F6C-5CDE1D1396EA}"/>
              </a:ext>
            </a:extLst>
          </p:cNvPr>
          <p:cNvCxnSpPr>
            <a:cxnSpLocks/>
          </p:cNvCxnSpPr>
          <p:nvPr/>
        </p:nvCxnSpPr>
        <p:spPr>
          <a:xfrm>
            <a:off x="5983867" y="3917633"/>
            <a:ext cx="1710760" cy="214961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14F3C4A1-B2CF-4DE8-B81B-37539FC03339}"/>
              </a:ext>
            </a:extLst>
          </p:cNvPr>
          <p:cNvSpPr txBox="1"/>
          <p:nvPr/>
        </p:nvSpPr>
        <p:spPr>
          <a:xfrm>
            <a:off x="6255594" y="6040511"/>
            <a:ext cx="389596" cy="307777"/>
          </a:xfrm>
          <a:prstGeom prst="rect">
            <a:avLst/>
          </a:prstGeom>
          <a:solidFill>
            <a:schemeClr val="bg1">
              <a:lumMod val="95000"/>
            </a:schemeClr>
          </a:solidFill>
        </p:spPr>
        <p:txBody>
          <a:bodyPr wrap="square" rtlCol="0">
            <a:spAutoFit/>
          </a:bodyPr>
          <a:lstStyle/>
          <a:p>
            <a:r>
              <a:rPr lang="en-US" sz="1400" dirty="0"/>
              <a:t>20</a:t>
            </a:r>
          </a:p>
        </p:txBody>
      </p:sp>
      <p:sp>
        <p:nvSpPr>
          <p:cNvPr id="20" name="TextBox 19">
            <a:extLst>
              <a:ext uri="{FF2B5EF4-FFF2-40B4-BE49-F238E27FC236}">
                <a16:creationId xmlns:a16="http://schemas.microsoft.com/office/drawing/2014/main" id="{849B823B-72C8-441C-A0A4-CE4AFAB29293}"/>
              </a:ext>
            </a:extLst>
          </p:cNvPr>
          <p:cNvSpPr txBox="1"/>
          <p:nvPr/>
        </p:nvSpPr>
        <p:spPr>
          <a:xfrm>
            <a:off x="4846958" y="6067247"/>
            <a:ext cx="490415" cy="307777"/>
          </a:xfrm>
          <a:prstGeom prst="rect">
            <a:avLst/>
          </a:prstGeom>
          <a:solidFill>
            <a:schemeClr val="bg1"/>
          </a:solidFill>
        </p:spPr>
        <p:txBody>
          <a:bodyPr wrap="square" rtlCol="0">
            <a:spAutoFit/>
          </a:bodyPr>
          <a:lstStyle/>
          <a:p>
            <a:r>
              <a:rPr lang="en-US" sz="1400" dirty="0"/>
              <a:t>15</a:t>
            </a:r>
          </a:p>
        </p:txBody>
      </p:sp>
      <p:sp>
        <p:nvSpPr>
          <p:cNvPr id="21" name="Oval 20">
            <a:extLst>
              <a:ext uri="{FF2B5EF4-FFF2-40B4-BE49-F238E27FC236}">
                <a16:creationId xmlns:a16="http://schemas.microsoft.com/office/drawing/2014/main" id="{F6E51FB2-B4AB-4230-8610-E4A87B716E97}"/>
              </a:ext>
            </a:extLst>
          </p:cNvPr>
          <p:cNvSpPr/>
          <p:nvPr/>
        </p:nvSpPr>
        <p:spPr>
          <a:xfrm>
            <a:off x="5550170" y="2740047"/>
            <a:ext cx="900223" cy="22754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2" name="Straight Arrow Connector 21">
            <a:extLst>
              <a:ext uri="{FF2B5EF4-FFF2-40B4-BE49-F238E27FC236}">
                <a16:creationId xmlns:a16="http://schemas.microsoft.com/office/drawing/2014/main" id="{F38E053D-ACE2-4613-A1C1-0CA86175599E}"/>
              </a:ext>
            </a:extLst>
          </p:cNvPr>
          <p:cNvCxnSpPr>
            <a:cxnSpLocks/>
          </p:cNvCxnSpPr>
          <p:nvPr/>
        </p:nvCxnSpPr>
        <p:spPr>
          <a:xfrm>
            <a:off x="6017653" y="2994761"/>
            <a:ext cx="1676975" cy="307248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5EA26034-BD48-4466-AAA6-6A0D00908A40}"/>
              </a:ext>
            </a:extLst>
          </p:cNvPr>
          <p:cNvSpPr txBox="1"/>
          <p:nvPr/>
        </p:nvSpPr>
        <p:spPr>
          <a:xfrm>
            <a:off x="7564282" y="6067247"/>
            <a:ext cx="490415" cy="307777"/>
          </a:xfrm>
          <a:prstGeom prst="rect">
            <a:avLst/>
          </a:prstGeom>
          <a:solidFill>
            <a:schemeClr val="bg1"/>
          </a:solidFill>
        </p:spPr>
        <p:txBody>
          <a:bodyPr wrap="square" rtlCol="0">
            <a:spAutoFit/>
          </a:bodyPr>
          <a:lstStyle/>
          <a:p>
            <a:r>
              <a:rPr lang="en-US" sz="1400" dirty="0"/>
              <a:t>30</a:t>
            </a:r>
          </a:p>
        </p:txBody>
      </p:sp>
      <p:sp>
        <p:nvSpPr>
          <p:cNvPr id="24" name="TextBox 23">
            <a:extLst>
              <a:ext uri="{FF2B5EF4-FFF2-40B4-BE49-F238E27FC236}">
                <a16:creationId xmlns:a16="http://schemas.microsoft.com/office/drawing/2014/main" id="{8004A9FE-5607-4B59-8A53-EE9C659D5512}"/>
              </a:ext>
            </a:extLst>
          </p:cNvPr>
          <p:cNvSpPr txBox="1"/>
          <p:nvPr/>
        </p:nvSpPr>
        <p:spPr>
          <a:xfrm>
            <a:off x="8997526" y="6044351"/>
            <a:ext cx="389596" cy="307777"/>
          </a:xfrm>
          <a:prstGeom prst="rect">
            <a:avLst/>
          </a:prstGeom>
          <a:solidFill>
            <a:schemeClr val="bg1">
              <a:lumMod val="95000"/>
            </a:schemeClr>
          </a:solidFill>
        </p:spPr>
        <p:txBody>
          <a:bodyPr wrap="square" rtlCol="0">
            <a:spAutoFit/>
          </a:bodyPr>
          <a:lstStyle/>
          <a:p>
            <a:r>
              <a:rPr lang="en-US" sz="1400" dirty="0"/>
              <a:t>50</a:t>
            </a:r>
          </a:p>
        </p:txBody>
      </p:sp>
      <p:pic>
        <p:nvPicPr>
          <p:cNvPr id="2" name="Picture 1">
            <a:extLst>
              <a:ext uri="{FF2B5EF4-FFF2-40B4-BE49-F238E27FC236}">
                <a16:creationId xmlns:a16="http://schemas.microsoft.com/office/drawing/2014/main" id="{8B82CC1C-BBD4-4C87-A310-B9A828DB6F9A}"/>
              </a:ext>
            </a:extLst>
          </p:cNvPr>
          <p:cNvPicPr>
            <a:picLocks noChangeAspect="1"/>
          </p:cNvPicPr>
          <p:nvPr/>
        </p:nvPicPr>
        <p:blipFill>
          <a:blip r:embed="rId4"/>
          <a:stretch>
            <a:fillRect/>
          </a:stretch>
        </p:blipFill>
        <p:spPr>
          <a:xfrm>
            <a:off x="73800" y="5115556"/>
            <a:ext cx="1552587" cy="209552"/>
          </a:xfrm>
          <a:prstGeom prst="rect">
            <a:avLst/>
          </a:prstGeom>
        </p:spPr>
      </p:pic>
    </p:spTree>
    <p:extLst>
      <p:ext uri="{BB962C8B-B14F-4D97-AF65-F5344CB8AC3E}">
        <p14:creationId xmlns:p14="http://schemas.microsoft.com/office/powerpoint/2010/main" val="1553101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C:\Users\ERIC~1.MCT\AppData\Local\Temp\SNAGHTML42a6731f.PNG">
            <a:extLst>
              <a:ext uri="{FF2B5EF4-FFF2-40B4-BE49-F238E27FC236}">
                <a16:creationId xmlns:a16="http://schemas.microsoft.com/office/drawing/2014/main" id="{A9A965EC-05C2-4BC2-8E2B-0CB2960D7A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6260" y="2942954"/>
            <a:ext cx="9061741" cy="101944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0A4935CA-6A40-4C65-A6C7-C6CE7EB655FE}"/>
              </a:ext>
            </a:extLst>
          </p:cNvPr>
          <p:cNvSpPr>
            <a:spLocks noGrp="1"/>
          </p:cNvSpPr>
          <p:nvPr>
            <p:ph type="sldNum" sz="quarter" idx="12"/>
          </p:nvPr>
        </p:nvSpPr>
        <p:spPr>
          <a:xfrm>
            <a:off x="2212235" y="6281452"/>
            <a:ext cx="2133600" cy="365125"/>
          </a:xfrm>
        </p:spPr>
        <p:txBody>
          <a:bodyPr/>
          <a:lstStyle/>
          <a:p>
            <a:fld id="{4219272A-714B-4394-91B3-C883D28F4F8C}" type="slidenum">
              <a:rPr lang="en-US" smtClean="0"/>
              <a:t>27</a:t>
            </a:fld>
            <a:endParaRPr lang="en-US" dirty="0"/>
          </a:p>
        </p:txBody>
      </p:sp>
      <p:sp>
        <p:nvSpPr>
          <p:cNvPr id="18" name="TextBox 17">
            <a:extLst>
              <a:ext uri="{FF2B5EF4-FFF2-40B4-BE49-F238E27FC236}">
                <a16:creationId xmlns:a16="http://schemas.microsoft.com/office/drawing/2014/main" id="{E23CD37F-2610-4E05-82AE-1AC6CF11E4E2}"/>
              </a:ext>
            </a:extLst>
          </p:cNvPr>
          <p:cNvSpPr txBox="1"/>
          <p:nvPr/>
        </p:nvSpPr>
        <p:spPr>
          <a:xfrm>
            <a:off x="9853214" y="3564125"/>
            <a:ext cx="490415" cy="307777"/>
          </a:xfrm>
          <a:prstGeom prst="rect">
            <a:avLst/>
          </a:prstGeom>
          <a:solidFill>
            <a:schemeClr val="bg1"/>
          </a:solidFill>
        </p:spPr>
        <p:txBody>
          <a:bodyPr wrap="square" rtlCol="0">
            <a:spAutoFit/>
          </a:bodyPr>
          <a:lstStyle/>
          <a:p>
            <a:r>
              <a:rPr lang="en-US" sz="1400" dirty="0">
                <a:solidFill>
                  <a:srgbClr val="FF0000"/>
                </a:solidFill>
              </a:rPr>
              <a:t>40</a:t>
            </a:r>
          </a:p>
        </p:txBody>
      </p:sp>
      <p:sp>
        <p:nvSpPr>
          <p:cNvPr id="19" name="TextBox 18">
            <a:extLst>
              <a:ext uri="{FF2B5EF4-FFF2-40B4-BE49-F238E27FC236}">
                <a16:creationId xmlns:a16="http://schemas.microsoft.com/office/drawing/2014/main" id="{09D7E6F6-AE92-4C88-9956-07291E55D608}"/>
              </a:ext>
            </a:extLst>
          </p:cNvPr>
          <p:cNvSpPr txBox="1"/>
          <p:nvPr/>
        </p:nvSpPr>
        <p:spPr>
          <a:xfrm>
            <a:off x="4228303" y="3564126"/>
            <a:ext cx="490415" cy="307777"/>
          </a:xfrm>
          <a:prstGeom prst="rect">
            <a:avLst/>
          </a:prstGeom>
          <a:solidFill>
            <a:schemeClr val="bg1"/>
          </a:solidFill>
        </p:spPr>
        <p:txBody>
          <a:bodyPr wrap="square" rtlCol="0">
            <a:spAutoFit/>
          </a:bodyPr>
          <a:lstStyle/>
          <a:p>
            <a:r>
              <a:rPr lang="en-US" sz="1400" dirty="0"/>
              <a:t>5</a:t>
            </a:r>
          </a:p>
        </p:txBody>
      </p:sp>
      <p:sp>
        <p:nvSpPr>
          <p:cNvPr id="20" name="TextBox 19">
            <a:extLst>
              <a:ext uri="{FF2B5EF4-FFF2-40B4-BE49-F238E27FC236}">
                <a16:creationId xmlns:a16="http://schemas.microsoft.com/office/drawing/2014/main" id="{77FCBD95-F66D-424A-88F0-F3B5D8CA63C9}"/>
              </a:ext>
            </a:extLst>
          </p:cNvPr>
          <p:cNvSpPr txBox="1"/>
          <p:nvPr/>
        </p:nvSpPr>
        <p:spPr>
          <a:xfrm>
            <a:off x="6468405" y="3578423"/>
            <a:ext cx="389596" cy="307777"/>
          </a:xfrm>
          <a:prstGeom prst="rect">
            <a:avLst/>
          </a:prstGeom>
          <a:solidFill>
            <a:schemeClr val="bg1">
              <a:lumMod val="95000"/>
            </a:schemeClr>
          </a:solidFill>
        </p:spPr>
        <p:txBody>
          <a:bodyPr wrap="square" rtlCol="0">
            <a:spAutoFit/>
          </a:bodyPr>
          <a:lstStyle/>
          <a:p>
            <a:r>
              <a:rPr lang="en-US" sz="1400" dirty="0">
                <a:solidFill>
                  <a:schemeClr val="accent4">
                    <a:lumMod val="75000"/>
                  </a:schemeClr>
                </a:solidFill>
              </a:rPr>
              <a:t>20</a:t>
            </a:r>
          </a:p>
        </p:txBody>
      </p:sp>
      <p:sp>
        <p:nvSpPr>
          <p:cNvPr id="21" name="TextBox 20">
            <a:extLst>
              <a:ext uri="{FF2B5EF4-FFF2-40B4-BE49-F238E27FC236}">
                <a16:creationId xmlns:a16="http://schemas.microsoft.com/office/drawing/2014/main" id="{B58379ED-4DC9-44C3-97E4-2F2E841B4CCE}"/>
              </a:ext>
            </a:extLst>
          </p:cNvPr>
          <p:cNvSpPr txBox="1"/>
          <p:nvPr/>
        </p:nvSpPr>
        <p:spPr>
          <a:xfrm>
            <a:off x="5340310" y="3591443"/>
            <a:ext cx="490415" cy="307777"/>
          </a:xfrm>
          <a:prstGeom prst="rect">
            <a:avLst/>
          </a:prstGeom>
          <a:solidFill>
            <a:schemeClr val="bg1"/>
          </a:solidFill>
        </p:spPr>
        <p:txBody>
          <a:bodyPr wrap="square" rtlCol="0">
            <a:spAutoFit/>
          </a:bodyPr>
          <a:lstStyle/>
          <a:p>
            <a:r>
              <a:rPr lang="en-US" sz="1400" dirty="0"/>
              <a:t>15</a:t>
            </a:r>
          </a:p>
        </p:txBody>
      </p:sp>
      <p:sp>
        <p:nvSpPr>
          <p:cNvPr id="22" name="TextBox 21">
            <a:extLst>
              <a:ext uri="{FF2B5EF4-FFF2-40B4-BE49-F238E27FC236}">
                <a16:creationId xmlns:a16="http://schemas.microsoft.com/office/drawing/2014/main" id="{49E4E4C1-E2E1-4F53-A036-81422AEF4E94}"/>
              </a:ext>
            </a:extLst>
          </p:cNvPr>
          <p:cNvSpPr txBox="1"/>
          <p:nvPr/>
        </p:nvSpPr>
        <p:spPr>
          <a:xfrm>
            <a:off x="7566382" y="3569451"/>
            <a:ext cx="490415" cy="307777"/>
          </a:xfrm>
          <a:prstGeom prst="rect">
            <a:avLst/>
          </a:prstGeom>
          <a:solidFill>
            <a:schemeClr val="bg1"/>
          </a:solidFill>
        </p:spPr>
        <p:txBody>
          <a:bodyPr wrap="square" rtlCol="0">
            <a:spAutoFit/>
          </a:bodyPr>
          <a:lstStyle/>
          <a:p>
            <a:r>
              <a:rPr lang="en-US" sz="1400" dirty="0">
                <a:solidFill>
                  <a:srgbClr val="FFC000"/>
                </a:solidFill>
              </a:rPr>
              <a:t>30</a:t>
            </a:r>
          </a:p>
        </p:txBody>
      </p:sp>
      <p:sp>
        <p:nvSpPr>
          <p:cNvPr id="23" name="TextBox 22">
            <a:extLst>
              <a:ext uri="{FF2B5EF4-FFF2-40B4-BE49-F238E27FC236}">
                <a16:creationId xmlns:a16="http://schemas.microsoft.com/office/drawing/2014/main" id="{661E97F7-2868-452F-BEC0-5B6BBA101CCA}"/>
              </a:ext>
            </a:extLst>
          </p:cNvPr>
          <p:cNvSpPr txBox="1"/>
          <p:nvPr/>
        </p:nvSpPr>
        <p:spPr>
          <a:xfrm>
            <a:off x="8753174" y="3569451"/>
            <a:ext cx="389596" cy="307777"/>
          </a:xfrm>
          <a:prstGeom prst="rect">
            <a:avLst/>
          </a:prstGeom>
          <a:solidFill>
            <a:schemeClr val="bg1">
              <a:lumMod val="95000"/>
            </a:schemeClr>
          </a:solidFill>
        </p:spPr>
        <p:txBody>
          <a:bodyPr wrap="square" rtlCol="0">
            <a:spAutoFit/>
          </a:bodyPr>
          <a:lstStyle/>
          <a:p>
            <a:r>
              <a:rPr lang="en-US" sz="1400" dirty="0"/>
              <a:t>50</a:t>
            </a:r>
          </a:p>
        </p:txBody>
      </p:sp>
      <p:sp>
        <p:nvSpPr>
          <p:cNvPr id="24" name="Rectangle 23">
            <a:extLst>
              <a:ext uri="{FF2B5EF4-FFF2-40B4-BE49-F238E27FC236}">
                <a16:creationId xmlns:a16="http://schemas.microsoft.com/office/drawing/2014/main" id="{5B3F3948-FEB6-4687-BFF5-33BD63213C27}"/>
              </a:ext>
            </a:extLst>
          </p:cNvPr>
          <p:cNvSpPr/>
          <p:nvPr/>
        </p:nvSpPr>
        <p:spPr>
          <a:xfrm>
            <a:off x="3733802" y="4038601"/>
            <a:ext cx="3456569" cy="1019447"/>
          </a:xfrm>
          <a:prstGeom prst="rect">
            <a:avLst/>
          </a:prstGeom>
          <a:noFill/>
          <a:ln w="15875">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2FA6D3F-2DEB-426A-8C8E-555396193857}"/>
              </a:ext>
            </a:extLst>
          </p:cNvPr>
          <p:cNvSpPr txBox="1"/>
          <p:nvPr/>
        </p:nvSpPr>
        <p:spPr>
          <a:xfrm>
            <a:off x="4180253" y="4278450"/>
            <a:ext cx="696547" cy="523220"/>
          </a:xfrm>
          <a:prstGeom prst="rect">
            <a:avLst/>
          </a:prstGeom>
          <a:solidFill>
            <a:schemeClr val="bg1"/>
          </a:solidFill>
        </p:spPr>
        <p:txBody>
          <a:bodyPr wrap="square" rtlCol="0">
            <a:spAutoFit/>
          </a:bodyPr>
          <a:lstStyle/>
          <a:p>
            <a:r>
              <a:rPr lang="en-US" sz="2800" dirty="0">
                <a:solidFill>
                  <a:srgbClr val="FF0000"/>
                </a:solidFill>
              </a:rPr>
              <a:t>40</a:t>
            </a:r>
            <a:endParaRPr lang="en-US" sz="1400" dirty="0">
              <a:solidFill>
                <a:srgbClr val="FF0000"/>
              </a:solidFill>
            </a:endParaRPr>
          </a:p>
        </p:txBody>
      </p:sp>
      <p:sp>
        <p:nvSpPr>
          <p:cNvPr id="27" name="TextBox 26">
            <a:extLst>
              <a:ext uri="{FF2B5EF4-FFF2-40B4-BE49-F238E27FC236}">
                <a16:creationId xmlns:a16="http://schemas.microsoft.com/office/drawing/2014/main" id="{916F122D-655F-48AF-907E-603025DB4FB4}"/>
              </a:ext>
            </a:extLst>
          </p:cNvPr>
          <p:cNvSpPr txBox="1"/>
          <p:nvPr/>
        </p:nvSpPr>
        <p:spPr>
          <a:xfrm>
            <a:off x="5119174" y="4317316"/>
            <a:ext cx="261610" cy="369332"/>
          </a:xfrm>
          <a:prstGeom prst="rect">
            <a:avLst/>
          </a:prstGeom>
          <a:noFill/>
        </p:spPr>
        <p:txBody>
          <a:bodyPr wrap="none" rtlCol="0">
            <a:spAutoFit/>
          </a:bodyPr>
          <a:lstStyle/>
          <a:p>
            <a:r>
              <a:rPr lang="en-US" b="1" dirty="0"/>
              <a:t>-</a:t>
            </a:r>
          </a:p>
        </p:txBody>
      </p:sp>
      <p:sp>
        <p:nvSpPr>
          <p:cNvPr id="28" name="TextBox 27">
            <a:extLst>
              <a:ext uri="{FF2B5EF4-FFF2-40B4-BE49-F238E27FC236}">
                <a16:creationId xmlns:a16="http://schemas.microsoft.com/office/drawing/2014/main" id="{ED464D65-D6D5-4520-B493-199FA035EFA1}"/>
              </a:ext>
            </a:extLst>
          </p:cNvPr>
          <p:cNvSpPr txBox="1"/>
          <p:nvPr/>
        </p:nvSpPr>
        <p:spPr>
          <a:xfrm>
            <a:off x="5871577" y="4278450"/>
            <a:ext cx="605425" cy="523220"/>
          </a:xfrm>
          <a:prstGeom prst="rect">
            <a:avLst/>
          </a:prstGeom>
          <a:noFill/>
        </p:spPr>
        <p:txBody>
          <a:bodyPr wrap="square" rtlCol="0">
            <a:spAutoFit/>
          </a:bodyPr>
          <a:lstStyle/>
          <a:p>
            <a:r>
              <a:rPr lang="en-US" sz="2800" dirty="0">
                <a:solidFill>
                  <a:schemeClr val="accent4">
                    <a:lumMod val="75000"/>
                  </a:schemeClr>
                </a:solidFill>
              </a:rPr>
              <a:t>20</a:t>
            </a:r>
          </a:p>
        </p:txBody>
      </p:sp>
      <p:sp>
        <p:nvSpPr>
          <p:cNvPr id="29" name="TextBox 28">
            <a:extLst>
              <a:ext uri="{FF2B5EF4-FFF2-40B4-BE49-F238E27FC236}">
                <a16:creationId xmlns:a16="http://schemas.microsoft.com/office/drawing/2014/main" id="{88690CF9-44CA-4700-922D-84E24D72BC13}"/>
              </a:ext>
            </a:extLst>
          </p:cNvPr>
          <p:cNvSpPr txBox="1"/>
          <p:nvPr/>
        </p:nvSpPr>
        <p:spPr>
          <a:xfrm>
            <a:off x="7322878" y="4327341"/>
            <a:ext cx="334815" cy="369332"/>
          </a:xfrm>
          <a:prstGeom prst="rect">
            <a:avLst/>
          </a:prstGeom>
          <a:noFill/>
        </p:spPr>
        <p:txBody>
          <a:bodyPr wrap="square" rtlCol="0">
            <a:spAutoFit/>
          </a:bodyPr>
          <a:lstStyle/>
          <a:p>
            <a:r>
              <a:rPr lang="en-US" b="1" dirty="0"/>
              <a:t>+</a:t>
            </a:r>
          </a:p>
        </p:txBody>
      </p:sp>
      <p:sp>
        <p:nvSpPr>
          <p:cNvPr id="30" name="TextBox 29">
            <a:extLst>
              <a:ext uri="{FF2B5EF4-FFF2-40B4-BE49-F238E27FC236}">
                <a16:creationId xmlns:a16="http://schemas.microsoft.com/office/drawing/2014/main" id="{65852C66-6E53-4821-8D6C-9E9702D7AA26}"/>
              </a:ext>
            </a:extLst>
          </p:cNvPr>
          <p:cNvSpPr txBox="1"/>
          <p:nvPr/>
        </p:nvSpPr>
        <p:spPr>
          <a:xfrm>
            <a:off x="7905809" y="4278450"/>
            <a:ext cx="704793" cy="523220"/>
          </a:xfrm>
          <a:prstGeom prst="rect">
            <a:avLst/>
          </a:prstGeom>
          <a:solidFill>
            <a:schemeClr val="bg1"/>
          </a:solidFill>
        </p:spPr>
        <p:txBody>
          <a:bodyPr wrap="square" rtlCol="0">
            <a:spAutoFit/>
          </a:bodyPr>
          <a:lstStyle/>
          <a:p>
            <a:r>
              <a:rPr lang="en-US" sz="2800" dirty="0">
                <a:solidFill>
                  <a:srgbClr val="FFC000"/>
                </a:solidFill>
              </a:rPr>
              <a:t>30</a:t>
            </a:r>
            <a:endParaRPr lang="en-US" sz="1400" dirty="0">
              <a:solidFill>
                <a:srgbClr val="FFC000"/>
              </a:solidFill>
            </a:endParaRPr>
          </a:p>
        </p:txBody>
      </p:sp>
      <p:sp>
        <p:nvSpPr>
          <p:cNvPr id="31" name="Title 1">
            <a:extLst>
              <a:ext uri="{FF2B5EF4-FFF2-40B4-BE49-F238E27FC236}">
                <a16:creationId xmlns:a16="http://schemas.microsoft.com/office/drawing/2014/main" id="{5BAD6112-94B7-4F03-B98F-89197673C259}"/>
              </a:ext>
            </a:extLst>
          </p:cNvPr>
          <p:cNvSpPr txBox="1">
            <a:spLocks/>
          </p:cNvSpPr>
          <p:nvPr/>
        </p:nvSpPr>
        <p:spPr>
          <a:xfrm>
            <a:off x="1654109" y="648508"/>
            <a:ext cx="9013892" cy="609592"/>
          </a:xfrm>
          <a:prstGeom prst="rect">
            <a:avLst/>
          </a:prstGeom>
        </p:spPr>
        <p:txBody>
          <a:bodyPr vert="horz" lIns="91440" tIns="45720" rIns="91440" bIns="45720" rtlCol="0" anchor="ctr">
            <a:normAutofit fontScale="97500" lnSpcReduction="10000"/>
          </a:bodyPr>
          <a:lstStyle>
            <a:lvl1pPr algn="l" defTabSz="457200" rtl="0" eaLnBrk="1" latinLnBrk="0" hangingPunct="1">
              <a:spcBef>
                <a:spcPct val="0"/>
              </a:spcBef>
              <a:buNone/>
              <a:defRPr sz="3600" b="1" kern="1200">
                <a:solidFill>
                  <a:srgbClr val="58595B"/>
                </a:solidFill>
                <a:latin typeface="+mj-lt"/>
                <a:ea typeface="+mj-ea"/>
                <a:cs typeface="+mj-cs"/>
              </a:defRPr>
            </a:lvl1pPr>
          </a:lstStyle>
          <a:p>
            <a:r>
              <a:rPr lang="en-US" dirty="0">
                <a:solidFill>
                  <a:schemeClr val="accent2"/>
                </a:solidFill>
                <a:latin typeface="Calibri" panose="020F0502020204030204" pitchFamily="34" charset="0"/>
                <a:cs typeface="Calibri" panose="020F0502020204030204" pitchFamily="34" charset="0"/>
              </a:rPr>
              <a:t>Plan Assessment Ranking Points </a:t>
            </a:r>
          </a:p>
        </p:txBody>
      </p:sp>
      <p:sp>
        <p:nvSpPr>
          <p:cNvPr id="34" name="TextBox 33">
            <a:extLst>
              <a:ext uri="{FF2B5EF4-FFF2-40B4-BE49-F238E27FC236}">
                <a16:creationId xmlns:a16="http://schemas.microsoft.com/office/drawing/2014/main" id="{30F4A3C0-17D9-4CCB-AE02-ABAAF7374209}"/>
              </a:ext>
            </a:extLst>
          </p:cNvPr>
          <p:cNvSpPr txBox="1"/>
          <p:nvPr/>
        </p:nvSpPr>
        <p:spPr>
          <a:xfrm>
            <a:off x="3657601" y="1624485"/>
            <a:ext cx="1518139" cy="369332"/>
          </a:xfrm>
          <a:prstGeom prst="rect">
            <a:avLst/>
          </a:prstGeom>
          <a:noFill/>
        </p:spPr>
        <p:txBody>
          <a:bodyPr wrap="square" rtlCol="0">
            <a:spAutoFit/>
          </a:bodyPr>
          <a:lstStyle/>
          <a:p>
            <a:pPr algn="ctr"/>
            <a:r>
              <a:rPr lang="en-US" dirty="0"/>
              <a:t>Threshold</a:t>
            </a:r>
          </a:p>
        </p:txBody>
      </p:sp>
      <p:sp>
        <p:nvSpPr>
          <p:cNvPr id="35" name="TextBox 34">
            <a:extLst>
              <a:ext uri="{FF2B5EF4-FFF2-40B4-BE49-F238E27FC236}">
                <a16:creationId xmlns:a16="http://schemas.microsoft.com/office/drawing/2014/main" id="{BBF032A4-806D-4476-A79E-2536DA0750FD}"/>
              </a:ext>
            </a:extLst>
          </p:cNvPr>
          <p:cNvSpPr txBox="1"/>
          <p:nvPr/>
        </p:nvSpPr>
        <p:spPr>
          <a:xfrm>
            <a:off x="5596032" y="1337547"/>
            <a:ext cx="1518139" cy="923330"/>
          </a:xfrm>
          <a:prstGeom prst="rect">
            <a:avLst/>
          </a:prstGeom>
          <a:noFill/>
        </p:spPr>
        <p:txBody>
          <a:bodyPr wrap="square" rtlCol="0">
            <a:spAutoFit/>
          </a:bodyPr>
          <a:lstStyle/>
          <a:p>
            <a:pPr algn="ctr"/>
            <a:r>
              <a:rPr lang="en-US" dirty="0"/>
              <a:t>Existing Condition &amp; Practices</a:t>
            </a:r>
          </a:p>
        </p:txBody>
      </p:sp>
      <p:sp>
        <p:nvSpPr>
          <p:cNvPr id="36" name="TextBox 35">
            <a:extLst>
              <a:ext uri="{FF2B5EF4-FFF2-40B4-BE49-F238E27FC236}">
                <a16:creationId xmlns:a16="http://schemas.microsoft.com/office/drawing/2014/main" id="{8CFC860C-EE15-40AF-9666-0B0F1138880B}"/>
              </a:ext>
            </a:extLst>
          </p:cNvPr>
          <p:cNvSpPr txBox="1"/>
          <p:nvPr/>
        </p:nvSpPr>
        <p:spPr>
          <a:xfrm>
            <a:off x="7522802" y="1322043"/>
            <a:ext cx="1384849" cy="923330"/>
          </a:xfrm>
          <a:prstGeom prst="rect">
            <a:avLst/>
          </a:prstGeom>
          <a:noFill/>
        </p:spPr>
        <p:txBody>
          <a:bodyPr wrap="square" rtlCol="0">
            <a:spAutoFit/>
          </a:bodyPr>
          <a:lstStyle/>
          <a:p>
            <a:pPr algn="ctr"/>
            <a:r>
              <a:rPr lang="en-US" dirty="0"/>
              <a:t>Planned Practice</a:t>
            </a:r>
          </a:p>
          <a:p>
            <a:pPr algn="ctr"/>
            <a:r>
              <a:rPr lang="en-US" dirty="0"/>
              <a:t>Effects</a:t>
            </a:r>
          </a:p>
        </p:txBody>
      </p:sp>
      <p:sp>
        <p:nvSpPr>
          <p:cNvPr id="37" name="TextBox 36">
            <a:extLst>
              <a:ext uri="{FF2B5EF4-FFF2-40B4-BE49-F238E27FC236}">
                <a16:creationId xmlns:a16="http://schemas.microsoft.com/office/drawing/2014/main" id="{1ACDD12F-8892-4D04-B371-292629DBC538}"/>
              </a:ext>
            </a:extLst>
          </p:cNvPr>
          <p:cNvSpPr txBox="1"/>
          <p:nvPr/>
        </p:nvSpPr>
        <p:spPr>
          <a:xfrm>
            <a:off x="7270423" y="1608061"/>
            <a:ext cx="319318" cy="369332"/>
          </a:xfrm>
          <a:prstGeom prst="rect">
            <a:avLst/>
          </a:prstGeom>
          <a:noFill/>
        </p:spPr>
        <p:txBody>
          <a:bodyPr wrap="none" rtlCol="0">
            <a:spAutoFit/>
          </a:bodyPr>
          <a:lstStyle/>
          <a:p>
            <a:r>
              <a:rPr lang="en-US" b="1" dirty="0"/>
              <a:t>+</a:t>
            </a:r>
          </a:p>
        </p:txBody>
      </p:sp>
      <p:sp>
        <p:nvSpPr>
          <p:cNvPr id="38" name="TextBox 37">
            <a:extLst>
              <a:ext uri="{FF2B5EF4-FFF2-40B4-BE49-F238E27FC236}">
                <a16:creationId xmlns:a16="http://schemas.microsoft.com/office/drawing/2014/main" id="{88C765F2-56DD-43C0-B234-0FBEB806EA4E}"/>
              </a:ext>
            </a:extLst>
          </p:cNvPr>
          <p:cNvSpPr txBox="1"/>
          <p:nvPr/>
        </p:nvSpPr>
        <p:spPr>
          <a:xfrm>
            <a:off x="5343270" y="1608061"/>
            <a:ext cx="261610" cy="369332"/>
          </a:xfrm>
          <a:prstGeom prst="rect">
            <a:avLst/>
          </a:prstGeom>
          <a:noFill/>
        </p:spPr>
        <p:txBody>
          <a:bodyPr wrap="none" rtlCol="0">
            <a:spAutoFit/>
          </a:bodyPr>
          <a:lstStyle/>
          <a:p>
            <a:r>
              <a:rPr lang="en-US" b="1" dirty="0"/>
              <a:t>-</a:t>
            </a:r>
          </a:p>
        </p:txBody>
      </p:sp>
      <p:sp>
        <p:nvSpPr>
          <p:cNvPr id="39" name="Rectangle 38">
            <a:extLst>
              <a:ext uri="{FF2B5EF4-FFF2-40B4-BE49-F238E27FC236}">
                <a16:creationId xmlns:a16="http://schemas.microsoft.com/office/drawing/2014/main" id="{A7EAF6A0-513E-44D7-A185-8C4AC9853DA1}"/>
              </a:ext>
            </a:extLst>
          </p:cNvPr>
          <p:cNvSpPr/>
          <p:nvPr/>
        </p:nvSpPr>
        <p:spPr>
          <a:xfrm>
            <a:off x="3657601" y="1143002"/>
            <a:ext cx="3445292" cy="1332797"/>
          </a:xfrm>
          <a:prstGeom prst="rect">
            <a:avLst/>
          </a:prstGeom>
          <a:noFill/>
          <a:ln w="15875">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F66852-D915-4BC0-AE82-E5C75C148B5D}"/>
              </a:ext>
            </a:extLst>
          </p:cNvPr>
          <p:cNvSpPr txBox="1"/>
          <p:nvPr/>
        </p:nvSpPr>
        <p:spPr>
          <a:xfrm>
            <a:off x="4663832" y="2129872"/>
            <a:ext cx="1561068" cy="369332"/>
          </a:xfrm>
          <a:prstGeom prst="rect">
            <a:avLst/>
          </a:prstGeom>
          <a:noFill/>
        </p:spPr>
        <p:txBody>
          <a:bodyPr wrap="none" rtlCol="0">
            <a:spAutoFit/>
          </a:bodyPr>
          <a:lstStyle/>
          <a:p>
            <a:r>
              <a:rPr lang="en-US" b="1" dirty="0">
                <a:solidFill>
                  <a:schemeClr val="accent1"/>
                </a:solidFill>
              </a:rPr>
              <a:t>Vulnerability</a:t>
            </a:r>
          </a:p>
        </p:txBody>
      </p:sp>
      <p:sp>
        <p:nvSpPr>
          <p:cNvPr id="41" name="TextBox 40">
            <a:extLst>
              <a:ext uri="{FF2B5EF4-FFF2-40B4-BE49-F238E27FC236}">
                <a16:creationId xmlns:a16="http://schemas.microsoft.com/office/drawing/2014/main" id="{61FA1F1E-6357-4B28-9F29-FAAF6398D5F4}"/>
              </a:ext>
            </a:extLst>
          </p:cNvPr>
          <p:cNvSpPr txBox="1"/>
          <p:nvPr/>
        </p:nvSpPr>
        <p:spPr>
          <a:xfrm>
            <a:off x="4684443" y="4735991"/>
            <a:ext cx="1561068" cy="369332"/>
          </a:xfrm>
          <a:prstGeom prst="rect">
            <a:avLst/>
          </a:prstGeom>
          <a:noFill/>
        </p:spPr>
        <p:txBody>
          <a:bodyPr wrap="none" rtlCol="0">
            <a:spAutoFit/>
          </a:bodyPr>
          <a:lstStyle/>
          <a:p>
            <a:r>
              <a:rPr lang="en-US" b="1" dirty="0">
                <a:solidFill>
                  <a:schemeClr val="accent1"/>
                </a:solidFill>
              </a:rPr>
              <a:t>Vulnerability</a:t>
            </a:r>
          </a:p>
        </p:txBody>
      </p:sp>
      <p:sp>
        <p:nvSpPr>
          <p:cNvPr id="42" name="TextBox 41">
            <a:extLst>
              <a:ext uri="{FF2B5EF4-FFF2-40B4-BE49-F238E27FC236}">
                <a16:creationId xmlns:a16="http://schemas.microsoft.com/office/drawing/2014/main" id="{A4820FF8-6EC4-408E-BE6A-FF34127325B0}"/>
              </a:ext>
            </a:extLst>
          </p:cNvPr>
          <p:cNvSpPr txBox="1"/>
          <p:nvPr/>
        </p:nvSpPr>
        <p:spPr>
          <a:xfrm>
            <a:off x="4638070" y="5214221"/>
            <a:ext cx="605425" cy="523220"/>
          </a:xfrm>
          <a:prstGeom prst="rect">
            <a:avLst/>
          </a:prstGeom>
          <a:noFill/>
        </p:spPr>
        <p:txBody>
          <a:bodyPr wrap="square" rtlCol="0">
            <a:spAutoFit/>
          </a:bodyPr>
          <a:lstStyle/>
          <a:p>
            <a:r>
              <a:rPr lang="en-US" sz="2800" dirty="0">
                <a:solidFill>
                  <a:srgbClr val="00ABC0"/>
                </a:solidFill>
              </a:rPr>
              <a:t>20</a:t>
            </a:r>
          </a:p>
        </p:txBody>
      </p:sp>
      <p:sp>
        <p:nvSpPr>
          <p:cNvPr id="43" name="TextBox 42">
            <a:extLst>
              <a:ext uri="{FF2B5EF4-FFF2-40B4-BE49-F238E27FC236}">
                <a16:creationId xmlns:a16="http://schemas.microsoft.com/office/drawing/2014/main" id="{92F880AF-F898-4E74-BC44-89ABB7D11C45}"/>
              </a:ext>
            </a:extLst>
          </p:cNvPr>
          <p:cNvSpPr txBox="1"/>
          <p:nvPr/>
        </p:nvSpPr>
        <p:spPr>
          <a:xfrm>
            <a:off x="5302843" y="5268685"/>
            <a:ext cx="2182136" cy="400110"/>
          </a:xfrm>
          <a:prstGeom prst="rect">
            <a:avLst/>
          </a:prstGeom>
          <a:noFill/>
        </p:spPr>
        <p:txBody>
          <a:bodyPr wrap="none" rtlCol="0">
            <a:spAutoFit/>
          </a:bodyPr>
          <a:lstStyle/>
          <a:p>
            <a:r>
              <a:rPr lang="en-US" sz="2000" b="1" dirty="0">
                <a:solidFill>
                  <a:srgbClr val="00ABC0"/>
                </a:solidFill>
              </a:rPr>
              <a:t>Vulnerability</a:t>
            </a:r>
            <a:r>
              <a:rPr lang="en-US" sz="2000" b="1" dirty="0"/>
              <a:t> </a:t>
            </a:r>
            <a:r>
              <a:rPr lang="en-US" sz="2000" b="1" dirty="0">
                <a:solidFill>
                  <a:srgbClr val="00ABC0"/>
                </a:solidFill>
              </a:rPr>
              <a:t>Pts</a:t>
            </a:r>
          </a:p>
        </p:txBody>
      </p:sp>
      <p:sp>
        <p:nvSpPr>
          <p:cNvPr id="44" name="TextBox 43">
            <a:extLst>
              <a:ext uri="{FF2B5EF4-FFF2-40B4-BE49-F238E27FC236}">
                <a16:creationId xmlns:a16="http://schemas.microsoft.com/office/drawing/2014/main" id="{A078279F-D3DA-4606-BFC8-35EF8A4A4274}"/>
              </a:ext>
            </a:extLst>
          </p:cNvPr>
          <p:cNvSpPr txBox="1"/>
          <p:nvPr/>
        </p:nvSpPr>
        <p:spPr>
          <a:xfrm>
            <a:off x="4638070" y="5805687"/>
            <a:ext cx="704793" cy="523220"/>
          </a:xfrm>
          <a:prstGeom prst="rect">
            <a:avLst/>
          </a:prstGeom>
          <a:solidFill>
            <a:schemeClr val="bg1"/>
          </a:solidFill>
        </p:spPr>
        <p:txBody>
          <a:bodyPr wrap="square" rtlCol="0">
            <a:spAutoFit/>
          </a:bodyPr>
          <a:lstStyle/>
          <a:p>
            <a:r>
              <a:rPr lang="en-US" sz="2800" dirty="0">
                <a:solidFill>
                  <a:srgbClr val="FFC000"/>
                </a:solidFill>
              </a:rPr>
              <a:t>30</a:t>
            </a:r>
            <a:endParaRPr lang="en-US" sz="1400" dirty="0">
              <a:solidFill>
                <a:srgbClr val="FFC000"/>
              </a:solidFill>
            </a:endParaRPr>
          </a:p>
        </p:txBody>
      </p:sp>
      <p:sp>
        <p:nvSpPr>
          <p:cNvPr id="46" name="TextBox 45">
            <a:extLst>
              <a:ext uri="{FF2B5EF4-FFF2-40B4-BE49-F238E27FC236}">
                <a16:creationId xmlns:a16="http://schemas.microsoft.com/office/drawing/2014/main" id="{CFAB3A9F-5E68-4ADC-8EA8-13981184478E}"/>
              </a:ext>
            </a:extLst>
          </p:cNvPr>
          <p:cNvSpPr txBox="1"/>
          <p:nvPr/>
        </p:nvSpPr>
        <p:spPr>
          <a:xfrm>
            <a:off x="5232785" y="5878324"/>
            <a:ext cx="3025419" cy="400110"/>
          </a:xfrm>
          <a:prstGeom prst="rect">
            <a:avLst/>
          </a:prstGeom>
          <a:noFill/>
        </p:spPr>
        <p:txBody>
          <a:bodyPr wrap="square" rtlCol="0">
            <a:spAutoFit/>
          </a:bodyPr>
          <a:lstStyle/>
          <a:p>
            <a:r>
              <a:rPr lang="en-US" sz="2000" b="1" dirty="0">
                <a:solidFill>
                  <a:srgbClr val="FFB96D"/>
                </a:solidFill>
              </a:rPr>
              <a:t>Planned Practices Pts</a:t>
            </a:r>
          </a:p>
        </p:txBody>
      </p:sp>
      <p:pic>
        <p:nvPicPr>
          <p:cNvPr id="2" name="Picture 1">
            <a:extLst>
              <a:ext uri="{FF2B5EF4-FFF2-40B4-BE49-F238E27FC236}">
                <a16:creationId xmlns:a16="http://schemas.microsoft.com/office/drawing/2014/main" id="{0746459F-F453-47B3-9B7A-78A83D44F724}"/>
              </a:ext>
            </a:extLst>
          </p:cNvPr>
          <p:cNvPicPr>
            <a:picLocks noChangeAspect="1"/>
          </p:cNvPicPr>
          <p:nvPr/>
        </p:nvPicPr>
        <p:blipFill>
          <a:blip r:embed="rId4"/>
          <a:stretch>
            <a:fillRect/>
          </a:stretch>
        </p:blipFill>
        <p:spPr>
          <a:xfrm>
            <a:off x="1606259" y="2702980"/>
            <a:ext cx="1552587" cy="209552"/>
          </a:xfrm>
          <a:prstGeom prst="rect">
            <a:avLst/>
          </a:prstGeom>
        </p:spPr>
      </p:pic>
    </p:spTree>
    <p:extLst>
      <p:ext uri="{BB962C8B-B14F-4D97-AF65-F5344CB8AC3E}">
        <p14:creationId xmlns:p14="http://schemas.microsoft.com/office/powerpoint/2010/main" val="404524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6" grpId="0" animBg="1"/>
      <p:bldP spid="27" grpId="0"/>
      <p:bldP spid="28" grpId="0"/>
      <p:bldP spid="29" grpId="0"/>
      <p:bldP spid="30" grpId="0" animBg="1"/>
      <p:bldP spid="41" grpId="0"/>
      <p:bldP spid="42" grpId="0"/>
      <p:bldP spid="43" grpId="0"/>
      <p:bldP spid="44" grpId="0" animBg="1"/>
      <p:bldP spid="4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1B70F-78F8-4FEA-94CE-79F5B4B1A646}"/>
              </a:ext>
            </a:extLst>
          </p:cNvPr>
          <p:cNvSpPr>
            <a:spLocks noGrp="1"/>
          </p:cNvSpPr>
          <p:nvPr>
            <p:ph type="title"/>
          </p:nvPr>
        </p:nvSpPr>
        <p:spPr>
          <a:xfrm>
            <a:off x="304800" y="623836"/>
            <a:ext cx="10972800" cy="943708"/>
          </a:xfrm>
        </p:spPr>
        <p:txBody>
          <a:bodyPr>
            <a:normAutofit fontScale="90000"/>
          </a:bodyPr>
          <a:lstStyle/>
          <a:p>
            <a:pPr algn="ctr"/>
            <a:r>
              <a:rPr lang="en-US" dirty="0"/>
              <a:t> Conservation Program Application Score Weighting</a:t>
            </a:r>
          </a:p>
        </p:txBody>
      </p:sp>
      <p:sp>
        <p:nvSpPr>
          <p:cNvPr id="4" name="Slide Number Placeholder 3">
            <a:extLst>
              <a:ext uri="{FF2B5EF4-FFF2-40B4-BE49-F238E27FC236}">
                <a16:creationId xmlns:a16="http://schemas.microsoft.com/office/drawing/2014/main" id="{9C758171-83F8-49D8-B9F5-9157CB8C79C3}"/>
              </a:ext>
            </a:extLst>
          </p:cNvPr>
          <p:cNvSpPr>
            <a:spLocks noGrp="1"/>
          </p:cNvSpPr>
          <p:nvPr>
            <p:ph type="sldNum" sz="quarter" idx="12"/>
          </p:nvPr>
        </p:nvSpPr>
        <p:spPr/>
        <p:txBody>
          <a:bodyPr/>
          <a:lstStyle/>
          <a:p>
            <a:fld id="{4219272A-714B-4394-91B3-C883D28F4F8C}" type="slidenum">
              <a:rPr lang="en-US" smtClean="0"/>
              <a:t>28</a:t>
            </a:fld>
            <a:endParaRPr lang="en-US" dirty="0"/>
          </a:p>
        </p:txBody>
      </p:sp>
      <p:graphicFrame>
        <p:nvGraphicFramePr>
          <p:cNvPr id="5" name="Table 4">
            <a:extLst>
              <a:ext uri="{FF2B5EF4-FFF2-40B4-BE49-F238E27FC236}">
                <a16:creationId xmlns:a16="http://schemas.microsoft.com/office/drawing/2014/main" id="{D6153338-21BD-45E7-AEEC-C4FB590D21D8}"/>
              </a:ext>
            </a:extLst>
          </p:cNvPr>
          <p:cNvGraphicFramePr>
            <a:graphicFrameLocks noGrp="1"/>
          </p:cNvGraphicFramePr>
          <p:nvPr>
            <p:extLst>
              <p:ext uri="{D42A27DB-BD31-4B8C-83A1-F6EECF244321}">
                <p14:modId xmlns:p14="http://schemas.microsoft.com/office/powerpoint/2010/main" val="1738108638"/>
              </p:ext>
            </p:extLst>
          </p:nvPr>
        </p:nvGraphicFramePr>
        <p:xfrm>
          <a:off x="1600200" y="2819400"/>
          <a:ext cx="6096000" cy="2827599"/>
        </p:xfrm>
        <a:graphic>
          <a:graphicData uri="http://schemas.openxmlformats.org/drawingml/2006/table">
            <a:tbl>
              <a:tblPr firstRow="1" bandRow="1">
                <a:tableStyleId>{5C22544A-7EE6-4342-B048-85BDC9FD1C3A}</a:tableStyleId>
              </a:tblPr>
              <a:tblGrid>
                <a:gridCol w="2073653">
                  <a:extLst>
                    <a:ext uri="{9D8B030D-6E8A-4147-A177-3AD203B41FA5}">
                      <a16:colId xmlns:a16="http://schemas.microsoft.com/office/drawing/2014/main" val="2952382545"/>
                    </a:ext>
                  </a:extLst>
                </a:gridCol>
                <a:gridCol w="3006347">
                  <a:extLst>
                    <a:ext uri="{9D8B030D-6E8A-4147-A177-3AD203B41FA5}">
                      <a16:colId xmlns:a16="http://schemas.microsoft.com/office/drawing/2014/main" val="3376548842"/>
                    </a:ext>
                  </a:extLst>
                </a:gridCol>
                <a:gridCol w="1016000">
                  <a:extLst>
                    <a:ext uri="{9D8B030D-6E8A-4147-A177-3AD203B41FA5}">
                      <a16:colId xmlns:a16="http://schemas.microsoft.com/office/drawing/2014/main" val="781823313"/>
                    </a:ext>
                  </a:extLst>
                </a:gridCol>
              </a:tblGrid>
              <a:tr h="370840">
                <a:tc gridSpan="3">
                  <a:txBody>
                    <a:bodyPr/>
                    <a:lstStyle/>
                    <a:p>
                      <a:r>
                        <a:rPr lang="en-US" sz="2000" dirty="0"/>
                        <a:t>Pool Weighting</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5377261"/>
                  </a:ext>
                </a:extLst>
              </a:tr>
              <a:tr h="121920">
                <a:tc rowSpan="2">
                  <a:txBody>
                    <a:bodyPr/>
                    <a:lstStyle/>
                    <a:p>
                      <a:r>
                        <a:rPr lang="en-US" sz="2000" dirty="0"/>
                        <a:t>Plan Assessment</a:t>
                      </a:r>
                    </a:p>
                  </a:txBody>
                  <a:tcPr/>
                </a:tc>
                <a:tc>
                  <a:txBody>
                    <a:bodyPr/>
                    <a:lstStyle/>
                    <a:p>
                      <a:r>
                        <a:rPr lang="en-US" sz="2000" dirty="0"/>
                        <a:t>Vulnerability</a:t>
                      </a:r>
                    </a:p>
                  </a:txBody>
                  <a:tcPr/>
                </a:tc>
                <a:tc>
                  <a:txBody>
                    <a:bodyPr/>
                    <a:lstStyle/>
                    <a:p>
                      <a:pPr algn="ctr"/>
                      <a:r>
                        <a:rPr lang="en-US" sz="2000" dirty="0"/>
                        <a:t>20%</a:t>
                      </a:r>
                    </a:p>
                  </a:txBody>
                  <a:tcPr/>
                </a:tc>
                <a:extLst>
                  <a:ext uri="{0D108BD9-81ED-4DB2-BD59-A6C34878D82A}">
                    <a16:rowId xmlns:a16="http://schemas.microsoft.com/office/drawing/2014/main" val="3324837100"/>
                  </a:ext>
                </a:extLst>
              </a:tr>
              <a:tr h="365760">
                <a:tc vMerge="1">
                  <a:txBody>
                    <a:bodyPr/>
                    <a:lstStyle/>
                    <a:p>
                      <a:endParaRPr lang="en-US" dirty="0"/>
                    </a:p>
                  </a:txBody>
                  <a:tcPr/>
                </a:tc>
                <a:tc>
                  <a:txBody>
                    <a:bodyPr/>
                    <a:lstStyle/>
                    <a:p>
                      <a:r>
                        <a:rPr lang="en-US" sz="2000" dirty="0"/>
                        <a:t>Planned Practice Effects</a:t>
                      </a:r>
                    </a:p>
                  </a:txBody>
                  <a:tcPr/>
                </a:tc>
                <a:tc>
                  <a:txBody>
                    <a:bodyPr/>
                    <a:lstStyle/>
                    <a:p>
                      <a:pPr algn="ctr"/>
                      <a:r>
                        <a:rPr lang="en-US" sz="2000" dirty="0"/>
                        <a:t>30%</a:t>
                      </a:r>
                    </a:p>
                  </a:txBody>
                  <a:tcPr/>
                </a:tc>
                <a:extLst>
                  <a:ext uri="{0D108BD9-81ED-4DB2-BD59-A6C34878D82A}">
                    <a16:rowId xmlns:a16="http://schemas.microsoft.com/office/drawing/2014/main" val="644067919"/>
                  </a:ext>
                </a:extLst>
              </a:tr>
              <a:tr h="450159">
                <a:tc rowSpan="2">
                  <a:txBody>
                    <a:bodyPr/>
                    <a:lstStyle/>
                    <a:p>
                      <a:r>
                        <a:rPr lang="en-US" sz="2000" dirty="0"/>
                        <a:t>Pool Priorities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Resource</a:t>
                      </a:r>
                    </a:p>
                  </a:txBody>
                  <a:tcPr/>
                </a:tc>
                <a:tc>
                  <a:txBody>
                    <a:bodyPr/>
                    <a:lstStyle/>
                    <a:p>
                      <a:pPr algn="ctr"/>
                      <a:r>
                        <a:rPr lang="en-US" sz="2000" dirty="0"/>
                        <a:t>30%</a:t>
                      </a:r>
                    </a:p>
                  </a:txBody>
                  <a:tcPr/>
                </a:tc>
                <a:extLst>
                  <a:ext uri="{0D108BD9-81ED-4DB2-BD59-A6C34878D82A}">
                    <a16:rowId xmlns:a16="http://schemas.microsoft.com/office/drawing/2014/main" val="204906613"/>
                  </a:ext>
                </a:extLst>
              </a:tr>
              <a:tr h="273050">
                <a:tc vMerge="1">
                  <a:txBody>
                    <a:bodyPr/>
                    <a:lstStyle/>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Programmatic</a:t>
                      </a:r>
                    </a:p>
                  </a:txBody>
                  <a:tcPr/>
                </a:tc>
                <a:tc>
                  <a:txBody>
                    <a:bodyPr/>
                    <a:lstStyle/>
                    <a:p>
                      <a:pPr algn="ctr"/>
                      <a:r>
                        <a:rPr lang="en-US" sz="2000" dirty="0"/>
                        <a:t>10%</a:t>
                      </a:r>
                    </a:p>
                  </a:txBody>
                  <a:tcPr/>
                </a:tc>
                <a:extLst>
                  <a:ext uri="{0D108BD9-81ED-4DB2-BD59-A6C34878D82A}">
                    <a16:rowId xmlns:a16="http://schemas.microsoft.com/office/drawing/2014/main" val="451891664"/>
                  </a:ext>
                </a:extLst>
              </a:tr>
              <a:tr h="180340">
                <a:tc gridSpan="2">
                  <a:txBody>
                    <a:bodyPr/>
                    <a:lstStyle/>
                    <a:p>
                      <a:r>
                        <a:rPr lang="en-US" sz="2000" dirty="0"/>
                        <a:t>Efficiency Score</a:t>
                      </a:r>
                    </a:p>
                  </a:txBody>
                  <a:tcPr>
                    <a:lnB w="381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a:r>
                        <a:rPr lang="en-US" sz="2000" dirty="0"/>
                        <a:t>10%</a:t>
                      </a:r>
                    </a:p>
                  </a:txBody>
                  <a:tcP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7551749"/>
                  </a:ext>
                </a:extLst>
              </a:tr>
              <a:tr h="0">
                <a:tc gridSpan="2">
                  <a:txBody>
                    <a:bodyPr/>
                    <a:lstStyle/>
                    <a:p>
                      <a:r>
                        <a:rPr lang="en-US" sz="2000" dirty="0"/>
                        <a:t>Application Score</a:t>
                      </a:r>
                    </a:p>
                  </a:txBody>
                  <a:tcPr>
                    <a:lnT w="38100" cap="flat" cmpd="sng" algn="ctr">
                      <a:solidFill>
                        <a:schemeClr val="tx1"/>
                      </a:solidFill>
                      <a:prstDash val="solid"/>
                      <a:round/>
                      <a:headEnd type="none" w="med" len="med"/>
                      <a:tailEnd type="none" w="med" len="med"/>
                    </a:lnT>
                  </a:tcPr>
                </a:tc>
                <a:tc hMerge="1">
                  <a:txBody>
                    <a:bodyPr/>
                    <a:lstStyle/>
                    <a:p>
                      <a:endParaRPr lang="en-US"/>
                    </a:p>
                  </a:txBody>
                  <a:tcPr/>
                </a:tc>
                <a:tc>
                  <a:txBody>
                    <a:bodyPr/>
                    <a:lstStyle/>
                    <a:p>
                      <a:pPr algn="ctr"/>
                      <a:r>
                        <a:rPr lang="en-US" sz="2000" dirty="0"/>
                        <a:t>100%</a:t>
                      </a:r>
                    </a:p>
                  </a:txBody>
                  <a:tcP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56363895"/>
                  </a:ext>
                </a:extLst>
              </a:tr>
            </a:tbl>
          </a:graphicData>
        </a:graphic>
      </p:graphicFrame>
      <p:sp>
        <p:nvSpPr>
          <p:cNvPr id="6" name="Content Placeholder 2">
            <a:extLst>
              <a:ext uri="{FF2B5EF4-FFF2-40B4-BE49-F238E27FC236}">
                <a16:creationId xmlns:a16="http://schemas.microsoft.com/office/drawing/2014/main" id="{7D2C0138-7A93-4425-92B1-D714C05502B9}"/>
              </a:ext>
            </a:extLst>
          </p:cNvPr>
          <p:cNvSpPr>
            <a:spLocks noGrp="1"/>
          </p:cNvSpPr>
          <p:nvPr>
            <p:ph idx="1"/>
          </p:nvPr>
        </p:nvSpPr>
        <p:spPr>
          <a:xfrm>
            <a:off x="931633" y="1954865"/>
            <a:ext cx="7731369" cy="1314447"/>
          </a:xfrm>
        </p:spPr>
        <p:txBody>
          <a:bodyPr>
            <a:normAutofit/>
          </a:bodyPr>
          <a:lstStyle/>
          <a:p>
            <a:r>
              <a:rPr lang="en-US" sz="3600" dirty="0"/>
              <a:t>Set by Ranking Pool by Program</a:t>
            </a:r>
          </a:p>
        </p:txBody>
      </p:sp>
    </p:spTree>
    <p:extLst>
      <p:ext uri="{BB962C8B-B14F-4D97-AF65-F5344CB8AC3E}">
        <p14:creationId xmlns:p14="http://schemas.microsoft.com/office/powerpoint/2010/main" val="838268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1B70F-78F8-4FEA-94CE-79F5B4B1A646}"/>
              </a:ext>
            </a:extLst>
          </p:cNvPr>
          <p:cNvSpPr>
            <a:spLocks noGrp="1"/>
          </p:cNvSpPr>
          <p:nvPr>
            <p:ph type="title"/>
          </p:nvPr>
        </p:nvSpPr>
        <p:spPr>
          <a:xfrm>
            <a:off x="304800" y="623836"/>
            <a:ext cx="10972800" cy="943708"/>
          </a:xfrm>
        </p:spPr>
        <p:txBody>
          <a:bodyPr>
            <a:normAutofit fontScale="90000"/>
          </a:bodyPr>
          <a:lstStyle/>
          <a:p>
            <a:pPr algn="ctr"/>
            <a:r>
              <a:rPr lang="en-US" dirty="0"/>
              <a:t> Conservation Program Application Score Weighting</a:t>
            </a:r>
          </a:p>
        </p:txBody>
      </p:sp>
      <p:sp>
        <p:nvSpPr>
          <p:cNvPr id="4" name="Slide Number Placeholder 3">
            <a:extLst>
              <a:ext uri="{FF2B5EF4-FFF2-40B4-BE49-F238E27FC236}">
                <a16:creationId xmlns:a16="http://schemas.microsoft.com/office/drawing/2014/main" id="{9C758171-83F8-49D8-B9F5-9157CB8C79C3}"/>
              </a:ext>
            </a:extLst>
          </p:cNvPr>
          <p:cNvSpPr>
            <a:spLocks noGrp="1"/>
          </p:cNvSpPr>
          <p:nvPr>
            <p:ph type="sldNum" sz="quarter" idx="12"/>
          </p:nvPr>
        </p:nvSpPr>
        <p:spPr/>
        <p:txBody>
          <a:bodyPr/>
          <a:lstStyle/>
          <a:p>
            <a:fld id="{4219272A-714B-4394-91B3-C883D28F4F8C}" type="slidenum">
              <a:rPr lang="en-US" smtClean="0"/>
              <a:t>29</a:t>
            </a:fld>
            <a:endParaRPr lang="en-US" dirty="0"/>
          </a:p>
        </p:txBody>
      </p:sp>
      <p:graphicFrame>
        <p:nvGraphicFramePr>
          <p:cNvPr id="5" name="Table 4">
            <a:extLst>
              <a:ext uri="{FF2B5EF4-FFF2-40B4-BE49-F238E27FC236}">
                <a16:creationId xmlns:a16="http://schemas.microsoft.com/office/drawing/2014/main" id="{D6153338-21BD-45E7-AEEC-C4FB590D21D8}"/>
              </a:ext>
            </a:extLst>
          </p:cNvPr>
          <p:cNvGraphicFramePr>
            <a:graphicFrameLocks noGrp="1"/>
          </p:cNvGraphicFramePr>
          <p:nvPr>
            <p:extLst>
              <p:ext uri="{D42A27DB-BD31-4B8C-83A1-F6EECF244321}">
                <p14:modId xmlns:p14="http://schemas.microsoft.com/office/powerpoint/2010/main" val="3595293536"/>
              </p:ext>
            </p:extLst>
          </p:nvPr>
        </p:nvGraphicFramePr>
        <p:xfrm>
          <a:off x="719015" y="2743200"/>
          <a:ext cx="5072185" cy="3078480"/>
        </p:xfrm>
        <a:graphic>
          <a:graphicData uri="http://schemas.openxmlformats.org/drawingml/2006/table">
            <a:tbl>
              <a:tblPr firstRow="1" bandRow="1">
                <a:tableStyleId>{5C22544A-7EE6-4342-B048-85BDC9FD1C3A}</a:tableStyleId>
              </a:tblPr>
              <a:tblGrid>
                <a:gridCol w="1725386">
                  <a:extLst>
                    <a:ext uri="{9D8B030D-6E8A-4147-A177-3AD203B41FA5}">
                      <a16:colId xmlns:a16="http://schemas.microsoft.com/office/drawing/2014/main" val="2952382545"/>
                    </a:ext>
                  </a:extLst>
                </a:gridCol>
                <a:gridCol w="2501435">
                  <a:extLst>
                    <a:ext uri="{9D8B030D-6E8A-4147-A177-3AD203B41FA5}">
                      <a16:colId xmlns:a16="http://schemas.microsoft.com/office/drawing/2014/main" val="3376548842"/>
                    </a:ext>
                  </a:extLst>
                </a:gridCol>
                <a:gridCol w="845364">
                  <a:extLst>
                    <a:ext uri="{9D8B030D-6E8A-4147-A177-3AD203B41FA5}">
                      <a16:colId xmlns:a16="http://schemas.microsoft.com/office/drawing/2014/main" val="781823313"/>
                    </a:ext>
                  </a:extLst>
                </a:gridCol>
              </a:tblGrid>
              <a:tr h="302707">
                <a:tc gridSpan="3">
                  <a:txBody>
                    <a:bodyPr/>
                    <a:lstStyle/>
                    <a:p>
                      <a:r>
                        <a:rPr lang="en-US" sz="2000" dirty="0"/>
                        <a:t>Pool Weighting</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5377261"/>
                  </a:ext>
                </a:extLst>
              </a:tr>
              <a:tr h="302707">
                <a:tc rowSpan="2">
                  <a:txBody>
                    <a:bodyPr/>
                    <a:lstStyle/>
                    <a:p>
                      <a:r>
                        <a:rPr lang="en-US" sz="2000" dirty="0"/>
                        <a:t>Plan Assessment</a:t>
                      </a:r>
                    </a:p>
                  </a:txBody>
                  <a:tcPr/>
                </a:tc>
                <a:tc>
                  <a:txBody>
                    <a:bodyPr/>
                    <a:lstStyle/>
                    <a:p>
                      <a:r>
                        <a:rPr lang="en-US" sz="2000" dirty="0"/>
                        <a:t>Vulnerability</a:t>
                      </a:r>
                    </a:p>
                  </a:txBody>
                  <a:tcPr/>
                </a:tc>
                <a:tc>
                  <a:txBody>
                    <a:bodyPr/>
                    <a:lstStyle/>
                    <a:p>
                      <a:pPr algn="ctr"/>
                      <a:r>
                        <a:rPr lang="en-US" sz="2000" dirty="0"/>
                        <a:t>20%</a:t>
                      </a:r>
                    </a:p>
                  </a:txBody>
                  <a:tcPr/>
                </a:tc>
                <a:extLst>
                  <a:ext uri="{0D108BD9-81ED-4DB2-BD59-A6C34878D82A}">
                    <a16:rowId xmlns:a16="http://schemas.microsoft.com/office/drawing/2014/main" val="3324837100"/>
                  </a:ext>
                </a:extLst>
              </a:tr>
              <a:tr h="302707">
                <a:tc vMerge="1">
                  <a:txBody>
                    <a:bodyPr/>
                    <a:lstStyle/>
                    <a:p>
                      <a:endParaRPr lang="en-US" dirty="0"/>
                    </a:p>
                  </a:txBody>
                  <a:tcPr/>
                </a:tc>
                <a:tc>
                  <a:txBody>
                    <a:bodyPr/>
                    <a:lstStyle/>
                    <a:p>
                      <a:r>
                        <a:rPr lang="en-US" sz="2000" dirty="0"/>
                        <a:t>Planned Practice Effects</a:t>
                      </a:r>
                    </a:p>
                  </a:txBody>
                  <a:tcPr/>
                </a:tc>
                <a:tc>
                  <a:txBody>
                    <a:bodyPr/>
                    <a:lstStyle/>
                    <a:p>
                      <a:pPr algn="ctr"/>
                      <a:r>
                        <a:rPr lang="en-US" sz="2000" dirty="0"/>
                        <a:t>30%</a:t>
                      </a:r>
                    </a:p>
                  </a:txBody>
                  <a:tcPr/>
                </a:tc>
                <a:extLst>
                  <a:ext uri="{0D108BD9-81ED-4DB2-BD59-A6C34878D82A}">
                    <a16:rowId xmlns:a16="http://schemas.microsoft.com/office/drawing/2014/main" val="644067919"/>
                  </a:ext>
                </a:extLst>
              </a:tr>
              <a:tr h="343899">
                <a:tc rowSpan="2">
                  <a:txBody>
                    <a:bodyPr/>
                    <a:lstStyle/>
                    <a:p>
                      <a:r>
                        <a:rPr lang="en-US" sz="2000" dirty="0"/>
                        <a:t>Pool Priorities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Resource</a:t>
                      </a:r>
                    </a:p>
                  </a:txBody>
                  <a:tcPr/>
                </a:tc>
                <a:tc>
                  <a:txBody>
                    <a:bodyPr/>
                    <a:lstStyle/>
                    <a:p>
                      <a:pPr algn="ctr"/>
                      <a:r>
                        <a:rPr lang="en-US" sz="2000" dirty="0"/>
                        <a:t>30%</a:t>
                      </a:r>
                    </a:p>
                  </a:txBody>
                  <a:tcPr/>
                </a:tc>
                <a:extLst>
                  <a:ext uri="{0D108BD9-81ED-4DB2-BD59-A6C34878D82A}">
                    <a16:rowId xmlns:a16="http://schemas.microsoft.com/office/drawing/2014/main" val="204906613"/>
                  </a:ext>
                </a:extLst>
              </a:tr>
              <a:tr h="302707">
                <a:tc vMerge="1">
                  <a:txBody>
                    <a:bodyPr/>
                    <a:lstStyle/>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Programmatic</a:t>
                      </a:r>
                    </a:p>
                  </a:txBody>
                  <a:tcPr/>
                </a:tc>
                <a:tc>
                  <a:txBody>
                    <a:bodyPr/>
                    <a:lstStyle/>
                    <a:p>
                      <a:pPr algn="ctr"/>
                      <a:r>
                        <a:rPr lang="en-US" sz="2000" dirty="0"/>
                        <a:t>10%</a:t>
                      </a:r>
                    </a:p>
                  </a:txBody>
                  <a:tcPr/>
                </a:tc>
                <a:extLst>
                  <a:ext uri="{0D108BD9-81ED-4DB2-BD59-A6C34878D82A}">
                    <a16:rowId xmlns:a16="http://schemas.microsoft.com/office/drawing/2014/main" val="451891664"/>
                  </a:ext>
                </a:extLst>
              </a:tr>
              <a:tr h="302707">
                <a:tc gridSpan="2">
                  <a:txBody>
                    <a:bodyPr/>
                    <a:lstStyle/>
                    <a:p>
                      <a:r>
                        <a:rPr lang="en-US" sz="2000" dirty="0"/>
                        <a:t>Efficiency Score</a:t>
                      </a:r>
                    </a:p>
                  </a:txBody>
                  <a:tcPr>
                    <a:lnB w="381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a:r>
                        <a:rPr lang="en-US" sz="2000" dirty="0"/>
                        <a:t>10%</a:t>
                      </a:r>
                    </a:p>
                  </a:txBody>
                  <a:tcP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7551749"/>
                  </a:ext>
                </a:extLst>
              </a:tr>
              <a:tr h="302707">
                <a:tc gridSpan="2">
                  <a:txBody>
                    <a:bodyPr/>
                    <a:lstStyle/>
                    <a:p>
                      <a:r>
                        <a:rPr lang="en-US" sz="2000" dirty="0"/>
                        <a:t>Application Score</a:t>
                      </a:r>
                    </a:p>
                  </a:txBody>
                  <a:tcPr>
                    <a:lnT w="38100" cap="flat" cmpd="sng" algn="ctr">
                      <a:solidFill>
                        <a:schemeClr val="tx1"/>
                      </a:solidFill>
                      <a:prstDash val="solid"/>
                      <a:round/>
                      <a:headEnd type="none" w="med" len="med"/>
                      <a:tailEnd type="none" w="med" len="med"/>
                    </a:lnT>
                  </a:tcPr>
                </a:tc>
                <a:tc hMerge="1">
                  <a:txBody>
                    <a:bodyPr/>
                    <a:lstStyle/>
                    <a:p>
                      <a:endParaRPr lang="en-US"/>
                    </a:p>
                  </a:txBody>
                  <a:tcPr/>
                </a:tc>
                <a:tc>
                  <a:txBody>
                    <a:bodyPr/>
                    <a:lstStyle/>
                    <a:p>
                      <a:pPr algn="ctr"/>
                      <a:r>
                        <a:rPr lang="en-US" sz="2000" dirty="0"/>
                        <a:t>100%</a:t>
                      </a:r>
                    </a:p>
                  </a:txBody>
                  <a:tcP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56363895"/>
                  </a:ext>
                </a:extLst>
              </a:tr>
            </a:tbl>
          </a:graphicData>
        </a:graphic>
      </p:graphicFrame>
      <p:sp>
        <p:nvSpPr>
          <p:cNvPr id="6" name="Content Placeholder 2">
            <a:extLst>
              <a:ext uri="{FF2B5EF4-FFF2-40B4-BE49-F238E27FC236}">
                <a16:creationId xmlns:a16="http://schemas.microsoft.com/office/drawing/2014/main" id="{7D2C0138-7A93-4425-92B1-D714C05502B9}"/>
              </a:ext>
            </a:extLst>
          </p:cNvPr>
          <p:cNvSpPr>
            <a:spLocks noGrp="1"/>
          </p:cNvSpPr>
          <p:nvPr>
            <p:ph idx="1"/>
          </p:nvPr>
        </p:nvSpPr>
        <p:spPr>
          <a:xfrm>
            <a:off x="719015" y="1498028"/>
            <a:ext cx="5545367" cy="1314447"/>
          </a:xfrm>
        </p:spPr>
        <p:txBody>
          <a:bodyPr>
            <a:normAutofit/>
          </a:bodyPr>
          <a:lstStyle/>
          <a:p>
            <a:r>
              <a:rPr lang="en-US" sz="3600" dirty="0"/>
              <a:t>Set by Ranking Pool by Program</a:t>
            </a:r>
          </a:p>
        </p:txBody>
      </p:sp>
      <p:sp>
        <p:nvSpPr>
          <p:cNvPr id="3" name="Rectangle 2">
            <a:extLst>
              <a:ext uri="{FF2B5EF4-FFF2-40B4-BE49-F238E27FC236}">
                <a16:creationId xmlns:a16="http://schemas.microsoft.com/office/drawing/2014/main" id="{A987CF4E-4B50-419D-9731-4EC9E9B98273}"/>
              </a:ext>
            </a:extLst>
          </p:cNvPr>
          <p:cNvSpPr/>
          <p:nvPr/>
        </p:nvSpPr>
        <p:spPr>
          <a:xfrm>
            <a:off x="6553200" y="1828800"/>
            <a:ext cx="5257800" cy="4247317"/>
          </a:xfrm>
          <a:prstGeom prst="rect">
            <a:avLst/>
          </a:prstGeom>
        </p:spPr>
        <p:txBody>
          <a:bodyPr wrap="square">
            <a:spAutoFit/>
          </a:bodyPr>
          <a:lstStyle/>
          <a:p>
            <a:pPr marL="285750" indent="-285750">
              <a:buFont typeface="Arial" panose="020B0604020202020204" pitchFamily="34" charset="0"/>
              <a:buChar char="•"/>
            </a:pPr>
            <a:endParaRPr lang="en-US" dirty="0"/>
          </a:p>
          <a:p>
            <a:pPr marL="342900" indent="-342900">
              <a:buFont typeface="Arial" panose="020B0604020202020204" pitchFamily="34" charset="0"/>
              <a:buChar char="•"/>
            </a:pPr>
            <a:r>
              <a:rPr lang="en-US" sz="2400" dirty="0">
                <a:solidFill>
                  <a:srgbClr val="002060"/>
                </a:solidFill>
              </a:rPr>
              <a:t>Support local workgroups, state technical committees, and partners on prioritizing resource concerns for funding consideration</a:t>
            </a:r>
          </a:p>
          <a:p>
            <a:pPr marL="342900" indent="-342900">
              <a:buFont typeface="Arial" panose="020B0604020202020204" pitchFamily="34" charset="0"/>
              <a:buChar char="•"/>
            </a:pPr>
            <a:r>
              <a:rPr lang="en-US" sz="2400" dirty="0">
                <a:solidFill>
                  <a:srgbClr val="002060"/>
                </a:solidFill>
              </a:rPr>
              <a:t>Determine all eligible ranking pools that support the implementation of the planned practices</a:t>
            </a:r>
          </a:p>
          <a:p>
            <a:pPr marL="342900" indent="-342900">
              <a:buFont typeface="Arial" panose="020B0604020202020204" pitchFamily="34" charset="0"/>
              <a:buChar char="•"/>
            </a:pPr>
            <a:r>
              <a:rPr lang="en-US" sz="2400" dirty="0">
                <a:solidFill>
                  <a:srgbClr val="002060"/>
                </a:solidFill>
              </a:rPr>
              <a:t>Use geospatial data for ranking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solidFill>
                <a:srgbClr val="57585A"/>
              </a:solidFill>
              <a:latin typeface="Gotham Light"/>
            </a:endParaRPr>
          </a:p>
        </p:txBody>
      </p:sp>
    </p:spTree>
    <p:extLst>
      <p:ext uri="{BB962C8B-B14F-4D97-AF65-F5344CB8AC3E}">
        <p14:creationId xmlns:p14="http://schemas.microsoft.com/office/powerpoint/2010/main" val="1612048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17B14-0E96-4D6B-967E-7A9E2BCBA9B6}"/>
              </a:ext>
            </a:extLst>
          </p:cNvPr>
          <p:cNvSpPr>
            <a:spLocks noGrp="1"/>
          </p:cNvSpPr>
          <p:nvPr>
            <p:ph type="title"/>
          </p:nvPr>
        </p:nvSpPr>
        <p:spPr/>
        <p:txBody>
          <a:bodyPr>
            <a:normAutofit/>
          </a:bodyPr>
          <a:lstStyle/>
          <a:p>
            <a:r>
              <a:rPr lang="en-US" dirty="0"/>
              <a:t>Webinar Housekeeping</a:t>
            </a:r>
          </a:p>
        </p:txBody>
      </p:sp>
      <p:sp>
        <p:nvSpPr>
          <p:cNvPr id="4" name="Slide Number Placeholder 3">
            <a:extLst>
              <a:ext uri="{FF2B5EF4-FFF2-40B4-BE49-F238E27FC236}">
                <a16:creationId xmlns:a16="http://schemas.microsoft.com/office/drawing/2014/main" id="{7B1CAB90-1663-4BE3-B072-437F84F7575E}"/>
              </a:ext>
            </a:extLst>
          </p:cNvPr>
          <p:cNvSpPr>
            <a:spLocks noGrp="1"/>
          </p:cNvSpPr>
          <p:nvPr>
            <p:ph type="sldNum" sz="quarter" idx="12"/>
          </p:nvPr>
        </p:nvSpPr>
        <p:spPr/>
        <p:txBody>
          <a:bodyPr/>
          <a:lstStyle/>
          <a:p>
            <a:fld id="{4219272A-714B-4394-91B3-C883D28F4F8C}" type="slidenum">
              <a:rPr lang="en-US" smtClean="0"/>
              <a:t>3</a:t>
            </a:fld>
            <a:endParaRPr lang="en-US" dirty="0"/>
          </a:p>
        </p:txBody>
      </p:sp>
      <p:sp>
        <p:nvSpPr>
          <p:cNvPr id="7" name="Content Placeholder 6">
            <a:extLst>
              <a:ext uri="{FF2B5EF4-FFF2-40B4-BE49-F238E27FC236}">
                <a16:creationId xmlns:a16="http://schemas.microsoft.com/office/drawing/2014/main" id="{79A67DAB-D5F8-47CC-9AF8-E52ADC67B483}"/>
              </a:ext>
            </a:extLst>
          </p:cNvPr>
          <p:cNvSpPr>
            <a:spLocks noGrp="1"/>
          </p:cNvSpPr>
          <p:nvPr>
            <p:ph idx="1"/>
          </p:nvPr>
        </p:nvSpPr>
        <p:spPr>
          <a:xfrm>
            <a:off x="681239" y="1496646"/>
            <a:ext cx="8919961" cy="4525963"/>
          </a:xfrm>
        </p:spPr>
        <p:txBody>
          <a:bodyPr>
            <a:normAutofit lnSpcReduction="10000"/>
          </a:bodyPr>
          <a:lstStyle/>
          <a:p>
            <a:pPr marL="342900" indent="-342900">
              <a:buFont typeface="Arial" panose="020B0604020202020204" pitchFamily="34" charset="0"/>
              <a:buChar char="•"/>
            </a:pPr>
            <a:r>
              <a:rPr lang="en-US" sz="2800" dirty="0"/>
              <a:t>Please mute you phones when not talking</a:t>
            </a:r>
          </a:p>
          <a:p>
            <a:pPr marL="342900" indent="-342900">
              <a:buFont typeface="Arial" panose="020B0604020202020204" pitchFamily="34" charset="0"/>
              <a:buChar char="•"/>
            </a:pPr>
            <a:r>
              <a:rPr lang="en-US" sz="2800" dirty="0"/>
              <a:t>Please identify yourself when asking a question or providing a comment.</a:t>
            </a:r>
          </a:p>
          <a:p>
            <a:pPr marL="342900" indent="-342900">
              <a:buFont typeface="Arial" panose="020B0604020202020204" pitchFamily="34" charset="0"/>
              <a:buChar char="•"/>
            </a:pPr>
            <a:r>
              <a:rPr lang="en-US" sz="2800" dirty="0"/>
              <a:t>Please be patient with the system</a:t>
            </a:r>
          </a:p>
          <a:p>
            <a:endParaRPr lang="en-US" sz="2800" dirty="0"/>
          </a:p>
          <a:p>
            <a:r>
              <a:rPr lang="en-US" sz="2200" dirty="0"/>
              <a:t>To protect the health and safety of employees and members of the public during the COVID-19 outbreak in accordance with guidance from federal and state authorities, the MN NRCS State Technical Advisory will perform its committee duties virtually.  If possible, please invite a farmer or rancher from your organization to attend also.  We look forward to your feedback and ways we can provide better customer service. </a:t>
            </a:r>
          </a:p>
          <a:p>
            <a:endParaRPr lang="en-US" sz="2800" dirty="0"/>
          </a:p>
        </p:txBody>
      </p:sp>
    </p:spTree>
    <p:extLst>
      <p:ext uri="{BB962C8B-B14F-4D97-AF65-F5344CB8AC3E}">
        <p14:creationId xmlns:p14="http://schemas.microsoft.com/office/powerpoint/2010/main" val="14283725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1B70F-78F8-4FEA-94CE-79F5B4B1A646}"/>
              </a:ext>
            </a:extLst>
          </p:cNvPr>
          <p:cNvSpPr>
            <a:spLocks noGrp="1"/>
          </p:cNvSpPr>
          <p:nvPr>
            <p:ph type="title"/>
          </p:nvPr>
        </p:nvSpPr>
        <p:spPr>
          <a:xfrm>
            <a:off x="304800" y="1981200"/>
            <a:ext cx="10972800" cy="943708"/>
          </a:xfrm>
        </p:spPr>
        <p:txBody>
          <a:bodyPr>
            <a:normAutofit/>
          </a:bodyPr>
          <a:lstStyle/>
          <a:p>
            <a:pPr algn="ctr"/>
            <a:r>
              <a:rPr lang="en-US" dirty="0"/>
              <a:t> Questions or Discussions</a:t>
            </a:r>
          </a:p>
        </p:txBody>
      </p:sp>
      <p:sp>
        <p:nvSpPr>
          <p:cNvPr id="4" name="Slide Number Placeholder 3">
            <a:extLst>
              <a:ext uri="{FF2B5EF4-FFF2-40B4-BE49-F238E27FC236}">
                <a16:creationId xmlns:a16="http://schemas.microsoft.com/office/drawing/2014/main" id="{9C758171-83F8-49D8-B9F5-9157CB8C79C3}"/>
              </a:ext>
            </a:extLst>
          </p:cNvPr>
          <p:cNvSpPr>
            <a:spLocks noGrp="1"/>
          </p:cNvSpPr>
          <p:nvPr>
            <p:ph type="sldNum" sz="quarter" idx="12"/>
          </p:nvPr>
        </p:nvSpPr>
        <p:spPr/>
        <p:txBody>
          <a:bodyPr/>
          <a:lstStyle/>
          <a:p>
            <a:fld id="{4219272A-714B-4394-91B3-C883D28F4F8C}" type="slidenum">
              <a:rPr lang="en-US" smtClean="0"/>
              <a:t>30</a:t>
            </a:fld>
            <a:endParaRPr lang="en-US" dirty="0"/>
          </a:p>
        </p:txBody>
      </p:sp>
    </p:spTree>
    <p:extLst>
      <p:ext uri="{BB962C8B-B14F-4D97-AF65-F5344CB8AC3E}">
        <p14:creationId xmlns:p14="http://schemas.microsoft.com/office/powerpoint/2010/main" val="2141142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3810A39-F6A4-472D-8CD7-C06BC70283C7}"/>
              </a:ext>
            </a:extLst>
          </p:cNvPr>
          <p:cNvSpPr>
            <a:spLocks noGrp="1"/>
          </p:cNvSpPr>
          <p:nvPr>
            <p:ph idx="1"/>
          </p:nvPr>
        </p:nvSpPr>
        <p:spPr>
          <a:xfrm>
            <a:off x="3810000" y="1763951"/>
            <a:ext cx="4800600" cy="4525962"/>
          </a:xfrm>
        </p:spPr>
        <p:txBody>
          <a:bodyPr>
            <a:normAutofit fontScale="97500"/>
          </a:bodyPr>
          <a:lstStyle/>
          <a:p>
            <a:pPr marL="0" indent="0" algn="ctr">
              <a:buNone/>
            </a:pPr>
            <a:r>
              <a:rPr lang="en-US" sz="4400" b="1" dirty="0">
                <a:solidFill>
                  <a:schemeClr val="accent1"/>
                </a:solidFill>
              </a:rPr>
              <a:t>Minnesota NRCS</a:t>
            </a:r>
            <a:br>
              <a:rPr lang="en-US" sz="4400" b="1" dirty="0">
                <a:solidFill>
                  <a:schemeClr val="accent1"/>
                </a:solidFill>
              </a:rPr>
            </a:br>
            <a:r>
              <a:rPr lang="en-US" sz="4400" b="1" dirty="0">
                <a:solidFill>
                  <a:schemeClr val="accent1"/>
                </a:solidFill>
              </a:rPr>
              <a:t> </a:t>
            </a:r>
            <a:r>
              <a:rPr lang="en-US" sz="4000" b="1" dirty="0">
                <a:solidFill>
                  <a:schemeClr val="accent1"/>
                </a:solidFill>
              </a:rPr>
              <a:t>State Technical Advisory Committee </a:t>
            </a:r>
            <a:br>
              <a:rPr lang="en-US" dirty="0">
                <a:effectLst/>
              </a:rPr>
            </a:br>
            <a:br>
              <a:rPr lang="en-US" sz="2800" dirty="0"/>
            </a:br>
            <a:r>
              <a:rPr lang="en-US" sz="1600" dirty="0"/>
              <a:t> </a:t>
            </a:r>
            <a:br>
              <a:rPr lang="en-US" sz="2800" dirty="0"/>
            </a:br>
            <a:r>
              <a:rPr lang="en-US" sz="2800" dirty="0"/>
              <a:t>Keith Kloubec- ASTC-Programs</a:t>
            </a:r>
            <a:br>
              <a:rPr lang="en-US" sz="2800" dirty="0"/>
            </a:br>
            <a:br>
              <a:rPr lang="en-US" sz="2800" dirty="0"/>
            </a:br>
            <a:r>
              <a:rPr lang="en-US" sz="1800" dirty="0"/>
              <a:t> </a:t>
            </a:r>
            <a:br>
              <a:rPr lang="en-US" dirty="0">
                <a:effectLst/>
              </a:rPr>
            </a:br>
            <a:r>
              <a:rPr lang="en-US" dirty="0">
                <a:effectLst/>
              </a:rPr>
              <a:t>  </a:t>
            </a:r>
            <a:endParaRPr lang="en-US" b="1" i="1" dirty="0">
              <a:effectLst/>
            </a:endParaRPr>
          </a:p>
        </p:txBody>
      </p:sp>
      <p:sp>
        <p:nvSpPr>
          <p:cNvPr id="6" name="TextBox 5">
            <a:extLst>
              <a:ext uri="{FF2B5EF4-FFF2-40B4-BE49-F238E27FC236}">
                <a16:creationId xmlns:a16="http://schemas.microsoft.com/office/drawing/2014/main" id="{3DBE5F21-218B-4D5D-A4B9-6103CA0F0802}"/>
              </a:ext>
            </a:extLst>
          </p:cNvPr>
          <p:cNvSpPr txBox="1"/>
          <p:nvPr/>
        </p:nvSpPr>
        <p:spPr>
          <a:xfrm>
            <a:off x="5486400" y="3842266"/>
            <a:ext cx="1676400" cy="369332"/>
          </a:xfrm>
          <a:prstGeom prst="rect">
            <a:avLst/>
          </a:prstGeom>
          <a:noFill/>
        </p:spPr>
        <p:txBody>
          <a:bodyPr wrap="square" rtlCol="0">
            <a:spAutoFit/>
          </a:bodyPr>
          <a:lstStyle/>
          <a:p>
            <a:r>
              <a:rPr lang="en-US" b="1" dirty="0">
                <a:solidFill>
                  <a:prstClr val="black"/>
                </a:solidFill>
                <a:latin typeface="Franklin Gothic Book"/>
              </a:rPr>
              <a:t>APRIL 2020</a:t>
            </a:r>
          </a:p>
        </p:txBody>
      </p:sp>
      <p:pic>
        <p:nvPicPr>
          <p:cNvPr id="2" name="Picture 1">
            <a:extLst>
              <a:ext uri="{FF2B5EF4-FFF2-40B4-BE49-F238E27FC236}">
                <a16:creationId xmlns:a16="http://schemas.microsoft.com/office/drawing/2014/main" id="{38E90D79-4D44-474D-A3B9-4105D5373D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35723" y="2931"/>
            <a:ext cx="9144000" cy="1291126"/>
          </a:xfrm>
          <a:prstGeom prst="rect">
            <a:avLst/>
          </a:prstGeom>
        </p:spPr>
      </p:pic>
      <p:pic>
        <p:nvPicPr>
          <p:cNvPr id="3" name="Picture 2">
            <a:extLst>
              <a:ext uri="{FF2B5EF4-FFF2-40B4-BE49-F238E27FC236}">
                <a16:creationId xmlns:a16="http://schemas.microsoft.com/office/drawing/2014/main" id="{ACBA3FCF-9C2A-4534-925F-7265187AE3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5774462"/>
            <a:ext cx="9144000" cy="1083538"/>
          </a:xfrm>
          <a:prstGeom prst="rect">
            <a:avLst/>
          </a:prstGeom>
        </p:spPr>
      </p:pic>
    </p:spTree>
    <p:extLst>
      <p:ext uri="{BB962C8B-B14F-4D97-AF65-F5344CB8AC3E}">
        <p14:creationId xmlns:p14="http://schemas.microsoft.com/office/powerpoint/2010/main" val="2752877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77465-FAB8-4783-9D10-3020F13D4772}"/>
              </a:ext>
            </a:extLst>
          </p:cNvPr>
          <p:cNvSpPr>
            <a:spLocks noGrp="1"/>
          </p:cNvSpPr>
          <p:nvPr>
            <p:ph type="title"/>
          </p:nvPr>
        </p:nvSpPr>
        <p:spPr>
          <a:xfrm>
            <a:off x="1828800" y="152400"/>
            <a:ext cx="8686800" cy="838200"/>
          </a:xfrm>
          <a:effectLst/>
        </p:spPr>
        <p:txBody>
          <a:bodyPr>
            <a:normAutofit fontScale="90000"/>
          </a:bodyPr>
          <a:lstStyle/>
          <a:p>
            <a:r>
              <a:rPr lang="en-US" b="1" dirty="0">
                <a:effectLst/>
              </a:rPr>
              <a:t>High Priority and Source Water Protection Practices</a:t>
            </a:r>
          </a:p>
        </p:txBody>
      </p:sp>
      <p:sp>
        <p:nvSpPr>
          <p:cNvPr id="3" name="Content Placeholder 2">
            <a:extLst>
              <a:ext uri="{FF2B5EF4-FFF2-40B4-BE49-F238E27FC236}">
                <a16:creationId xmlns:a16="http://schemas.microsoft.com/office/drawing/2014/main" id="{9C1C70C6-FB7F-4992-BE88-83D3929ABF97}"/>
              </a:ext>
            </a:extLst>
          </p:cNvPr>
          <p:cNvSpPr>
            <a:spLocks noGrp="1"/>
          </p:cNvSpPr>
          <p:nvPr>
            <p:ph idx="1"/>
          </p:nvPr>
        </p:nvSpPr>
        <p:spPr/>
        <p:txBody>
          <a:bodyPr>
            <a:normAutofit/>
          </a:bodyPr>
          <a:lstStyle/>
          <a:p>
            <a:r>
              <a:rPr lang="en-US" dirty="0"/>
              <a:t>The 2018 Farm Bill and EQIP interim rule authorize increased payments for  </a:t>
            </a:r>
            <a:r>
              <a:rPr lang="en-US" u="sng" dirty="0"/>
              <a:t>up to 10 </a:t>
            </a:r>
            <a:r>
              <a:rPr lang="en-US" dirty="0"/>
              <a:t>high priority practices &amp; Source Water Protection practices</a:t>
            </a:r>
          </a:p>
          <a:p>
            <a:pPr marL="0" indent="0">
              <a:buNone/>
            </a:pPr>
            <a:endParaRPr lang="en-US" dirty="0"/>
          </a:p>
          <a:p>
            <a:r>
              <a:rPr lang="en-US" dirty="0"/>
              <a:t>Increase payment rates up to 90% </a:t>
            </a:r>
          </a:p>
          <a:p>
            <a:endParaRPr lang="en-US" dirty="0"/>
          </a:p>
          <a:p>
            <a:r>
              <a:rPr lang="en-US" dirty="0"/>
              <a:t>MN NRCS 2020 utilized Prioritization and Ranking Points  </a:t>
            </a:r>
          </a:p>
        </p:txBody>
      </p:sp>
    </p:spTree>
    <p:extLst>
      <p:ext uri="{BB962C8B-B14F-4D97-AF65-F5344CB8AC3E}">
        <p14:creationId xmlns:p14="http://schemas.microsoft.com/office/powerpoint/2010/main" val="23332716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6038C-4F1A-4680-A0C0-A17CE8B8ADFE}"/>
              </a:ext>
            </a:extLst>
          </p:cNvPr>
          <p:cNvSpPr>
            <a:spLocks noGrp="1"/>
          </p:cNvSpPr>
          <p:nvPr>
            <p:ph type="title"/>
          </p:nvPr>
        </p:nvSpPr>
        <p:spPr>
          <a:xfrm>
            <a:off x="1828800" y="358775"/>
            <a:ext cx="8686800" cy="838200"/>
          </a:xfrm>
        </p:spPr>
        <p:txBody>
          <a:bodyPr>
            <a:normAutofit/>
          </a:bodyPr>
          <a:lstStyle/>
          <a:p>
            <a:r>
              <a:rPr lang="en-US" b="1" dirty="0">
                <a:effectLst/>
              </a:rPr>
              <a:t>High Priority Practices (HPP) </a:t>
            </a:r>
          </a:p>
        </p:txBody>
      </p:sp>
      <p:sp>
        <p:nvSpPr>
          <p:cNvPr id="3" name="Content Placeholder 2">
            <a:extLst>
              <a:ext uri="{FF2B5EF4-FFF2-40B4-BE49-F238E27FC236}">
                <a16:creationId xmlns:a16="http://schemas.microsoft.com/office/drawing/2014/main" id="{62EBE99A-5135-4510-8D0C-2DFBF38A47F2}"/>
              </a:ext>
            </a:extLst>
          </p:cNvPr>
          <p:cNvSpPr>
            <a:spLocks noGrp="1"/>
          </p:cNvSpPr>
          <p:nvPr>
            <p:ph idx="1"/>
          </p:nvPr>
        </p:nvSpPr>
        <p:spPr/>
        <p:txBody>
          <a:bodyPr>
            <a:normAutofit/>
          </a:bodyPr>
          <a:lstStyle/>
          <a:p>
            <a:r>
              <a:rPr lang="en-US" b="1" dirty="0"/>
              <a:t>HPP criteria</a:t>
            </a:r>
            <a:r>
              <a:rPr lang="en-US" dirty="0"/>
              <a:t>:</a:t>
            </a:r>
          </a:p>
          <a:p>
            <a:pPr lvl="1"/>
            <a:r>
              <a:rPr lang="en-US" dirty="0"/>
              <a:t>Address impairments from excess nutrients in ground or surface water;</a:t>
            </a:r>
          </a:p>
          <a:p>
            <a:pPr lvl="1"/>
            <a:r>
              <a:rPr lang="en-US" dirty="0"/>
              <a:t>Address drought mitigation and declining aquifers;</a:t>
            </a:r>
          </a:p>
          <a:p>
            <a:pPr lvl="1"/>
            <a:r>
              <a:rPr lang="en-US" dirty="0"/>
              <a:t>Meet other environmental priorities identified in habitat or area restoration plans; </a:t>
            </a:r>
          </a:p>
          <a:p>
            <a:pPr lvl="1"/>
            <a:r>
              <a:rPr lang="en-US" dirty="0"/>
              <a:t>Geographically targeted to a specific watershed/Area.</a:t>
            </a:r>
          </a:p>
        </p:txBody>
      </p:sp>
    </p:spTree>
    <p:extLst>
      <p:ext uri="{BB962C8B-B14F-4D97-AF65-F5344CB8AC3E}">
        <p14:creationId xmlns:p14="http://schemas.microsoft.com/office/powerpoint/2010/main" val="4093581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6038C-4F1A-4680-A0C0-A17CE8B8ADFE}"/>
              </a:ext>
            </a:extLst>
          </p:cNvPr>
          <p:cNvSpPr>
            <a:spLocks noGrp="1"/>
          </p:cNvSpPr>
          <p:nvPr>
            <p:ph type="title"/>
          </p:nvPr>
        </p:nvSpPr>
        <p:spPr>
          <a:xfrm>
            <a:off x="1828800" y="358775"/>
            <a:ext cx="8686800" cy="838200"/>
          </a:xfrm>
          <a:effectLst/>
        </p:spPr>
        <p:txBody>
          <a:bodyPr>
            <a:normAutofit/>
          </a:bodyPr>
          <a:lstStyle/>
          <a:p>
            <a:r>
              <a:rPr lang="en-US" b="1" dirty="0">
                <a:effectLst/>
              </a:rPr>
              <a:t>High Priority Practices</a:t>
            </a:r>
          </a:p>
        </p:txBody>
      </p:sp>
      <p:sp>
        <p:nvSpPr>
          <p:cNvPr id="3" name="Content Placeholder 2">
            <a:extLst>
              <a:ext uri="{FF2B5EF4-FFF2-40B4-BE49-F238E27FC236}">
                <a16:creationId xmlns:a16="http://schemas.microsoft.com/office/drawing/2014/main" id="{62EBE99A-5135-4510-8D0C-2DFBF38A47F2}"/>
              </a:ext>
            </a:extLst>
          </p:cNvPr>
          <p:cNvSpPr>
            <a:spLocks noGrp="1"/>
          </p:cNvSpPr>
          <p:nvPr>
            <p:ph idx="1"/>
          </p:nvPr>
        </p:nvSpPr>
        <p:spPr/>
        <p:txBody>
          <a:bodyPr>
            <a:noAutofit/>
          </a:bodyPr>
          <a:lstStyle/>
          <a:p>
            <a:pPr marL="0" indent="0">
              <a:buNone/>
            </a:pPr>
            <a:r>
              <a:rPr lang="en-US" sz="2400" b="1" dirty="0"/>
              <a:t>Selection of practices should target conservation practices with HIGH potential for conservation benefit but have LOW adoption rates.  </a:t>
            </a:r>
          </a:p>
        </p:txBody>
      </p:sp>
      <p:pic>
        <p:nvPicPr>
          <p:cNvPr id="5" name="Picture 4">
            <a:extLst>
              <a:ext uri="{FF2B5EF4-FFF2-40B4-BE49-F238E27FC236}">
                <a16:creationId xmlns:a16="http://schemas.microsoft.com/office/drawing/2014/main" id="{D30B4E6A-B59A-41CD-883F-54C657198D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71801" y="2667000"/>
            <a:ext cx="5105400" cy="3604340"/>
          </a:xfrm>
          <a:prstGeom prst="rect">
            <a:avLst/>
          </a:prstGeom>
        </p:spPr>
      </p:pic>
      <p:sp>
        <p:nvSpPr>
          <p:cNvPr id="6" name="TextBox 5">
            <a:extLst>
              <a:ext uri="{FF2B5EF4-FFF2-40B4-BE49-F238E27FC236}">
                <a16:creationId xmlns:a16="http://schemas.microsoft.com/office/drawing/2014/main" id="{79DE3D6F-D578-4DAF-A9A6-D243ACE31562}"/>
              </a:ext>
            </a:extLst>
          </p:cNvPr>
          <p:cNvSpPr txBox="1"/>
          <p:nvPr/>
        </p:nvSpPr>
        <p:spPr>
          <a:xfrm>
            <a:off x="2607724" y="6248400"/>
            <a:ext cx="5469477" cy="369332"/>
          </a:xfrm>
          <a:prstGeom prst="rect">
            <a:avLst/>
          </a:prstGeom>
          <a:solidFill>
            <a:schemeClr val="bg1"/>
          </a:solidFill>
        </p:spPr>
        <p:txBody>
          <a:bodyPr wrap="square" rtlCol="0">
            <a:spAutoFit/>
          </a:bodyPr>
          <a:lstStyle/>
          <a:p>
            <a:r>
              <a:rPr lang="en-US" b="1" dirty="0">
                <a:solidFill>
                  <a:srgbClr val="FF0000"/>
                </a:solidFill>
                <a:latin typeface="Franklin Gothic Book"/>
              </a:rPr>
              <a:t>                                   Conservation Benefits </a:t>
            </a:r>
          </a:p>
        </p:txBody>
      </p:sp>
      <p:sp>
        <p:nvSpPr>
          <p:cNvPr id="7" name="TextBox 6">
            <a:extLst>
              <a:ext uri="{FF2B5EF4-FFF2-40B4-BE49-F238E27FC236}">
                <a16:creationId xmlns:a16="http://schemas.microsoft.com/office/drawing/2014/main" id="{48BB352D-B477-4259-BCB2-136EDD3332C7}"/>
              </a:ext>
            </a:extLst>
          </p:cNvPr>
          <p:cNvSpPr txBox="1"/>
          <p:nvPr/>
        </p:nvSpPr>
        <p:spPr>
          <a:xfrm rot="16200000">
            <a:off x="990221" y="4284505"/>
            <a:ext cx="3604339" cy="369332"/>
          </a:xfrm>
          <a:prstGeom prst="rect">
            <a:avLst/>
          </a:prstGeom>
          <a:solidFill>
            <a:schemeClr val="bg1"/>
          </a:solidFill>
        </p:spPr>
        <p:txBody>
          <a:bodyPr wrap="square" rtlCol="0">
            <a:spAutoFit/>
          </a:bodyPr>
          <a:lstStyle/>
          <a:p>
            <a:r>
              <a:rPr lang="en-US" b="1" dirty="0">
                <a:solidFill>
                  <a:srgbClr val="FF0000"/>
                </a:solidFill>
                <a:latin typeface="Franklin Gothic Book"/>
              </a:rPr>
              <a:t>                 Adoption Rate </a:t>
            </a:r>
          </a:p>
        </p:txBody>
      </p:sp>
    </p:spTree>
    <p:extLst>
      <p:ext uri="{BB962C8B-B14F-4D97-AF65-F5344CB8AC3E}">
        <p14:creationId xmlns:p14="http://schemas.microsoft.com/office/powerpoint/2010/main" val="33317602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6038C-4F1A-4680-A0C0-A17CE8B8ADFE}"/>
              </a:ext>
            </a:extLst>
          </p:cNvPr>
          <p:cNvSpPr>
            <a:spLocks noGrp="1"/>
          </p:cNvSpPr>
          <p:nvPr>
            <p:ph type="title"/>
          </p:nvPr>
        </p:nvSpPr>
        <p:spPr>
          <a:xfrm>
            <a:off x="1828800" y="381000"/>
            <a:ext cx="8686800" cy="838200"/>
          </a:xfrm>
        </p:spPr>
        <p:txBody>
          <a:bodyPr>
            <a:normAutofit/>
          </a:bodyPr>
          <a:lstStyle/>
          <a:p>
            <a:r>
              <a:rPr lang="en-US" b="1" dirty="0">
                <a:effectLst/>
              </a:rPr>
              <a:t>High Priority Practices</a:t>
            </a:r>
          </a:p>
        </p:txBody>
      </p:sp>
      <p:sp>
        <p:nvSpPr>
          <p:cNvPr id="3" name="Content Placeholder 2">
            <a:extLst>
              <a:ext uri="{FF2B5EF4-FFF2-40B4-BE49-F238E27FC236}">
                <a16:creationId xmlns:a16="http://schemas.microsoft.com/office/drawing/2014/main" id="{62EBE99A-5135-4510-8D0C-2DFBF38A47F2}"/>
              </a:ext>
            </a:extLst>
          </p:cNvPr>
          <p:cNvSpPr>
            <a:spLocks noGrp="1"/>
          </p:cNvSpPr>
          <p:nvPr>
            <p:ph idx="1"/>
          </p:nvPr>
        </p:nvSpPr>
        <p:spPr>
          <a:xfrm>
            <a:off x="1880840" y="1417639"/>
            <a:ext cx="7948961" cy="4525963"/>
          </a:xfrm>
        </p:spPr>
        <p:txBody>
          <a:bodyPr>
            <a:noAutofit/>
          </a:bodyPr>
          <a:lstStyle/>
          <a:p>
            <a:pPr lvl="0">
              <a:defRPr/>
            </a:pPr>
            <a:r>
              <a:rPr lang="en-US" sz="2400" dirty="0">
                <a:solidFill>
                  <a:prstClr val="black"/>
                </a:solidFill>
              </a:rPr>
              <a:t>Should </a:t>
            </a:r>
            <a:r>
              <a:rPr lang="en-US" sz="2400" b="1" u="sng" dirty="0">
                <a:solidFill>
                  <a:prstClr val="black"/>
                </a:solidFill>
              </a:rPr>
              <a:t>not </a:t>
            </a:r>
            <a:r>
              <a:rPr lang="en-US" sz="2400" dirty="0">
                <a:solidFill>
                  <a:prstClr val="black"/>
                </a:solidFill>
              </a:rPr>
              <a:t>be used to incentivize practices widely used  and common unless a specific purpose or geographic region for which the practice is underutilized </a:t>
            </a:r>
          </a:p>
          <a:p>
            <a:pPr lvl="0">
              <a:defRPr/>
            </a:pPr>
            <a:endParaRPr lang="en-US" sz="2400" dirty="0">
              <a:solidFill>
                <a:prstClr val="black"/>
              </a:solidFill>
            </a:endParaRPr>
          </a:p>
          <a:p>
            <a:pPr lvl="1">
              <a:defRPr/>
            </a:pPr>
            <a:r>
              <a:rPr lang="en-US" sz="2400" dirty="0">
                <a:solidFill>
                  <a:prstClr val="black"/>
                </a:solidFill>
              </a:rPr>
              <a:t>For example: Cover Crops- already widely adopted </a:t>
            </a:r>
          </a:p>
          <a:p>
            <a:pPr marL="457200" lvl="1" indent="0">
              <a:buNone/>
              <a:defRPr/>
            </a:pPr>
            <a:r>
              <a:rPr lang="en-US" sz="2400" dirty="0">
                <a:solidFill>
                  <a:prstClr val="black"/>
                </a:solidFill>
              </a:rPr>
              <a:t>	Cover Crops-  used to protect sensitive sandy soils 	and cycle nutrients in a specific area where it  hasn’t 	been adopted.  </a:t>
            </a:r>
            <a:endParaRPr lang="en-US" sz="2400" dirty="0"/>
          </a:p>
        </p:txBody>
      </p:sp>
      <p:sp>
        <p:nvSpPr>
          <p:cNvPr id="7" name="Content Placeholder 2">
            <a:extLst>
              <a:ext uri="{FF2B5EF4-FFF2-40B4-BE49-F238E27FC236}">
                <a16:creationId xmlns:a16="http://schemas.microsoft.com/office/drawing/2014/main" id="{831B1C52-5560-4327-BA2F-74694B8ADD5A}"/>
              </a:ext>
            </a:extLst>
          </p:cNvPr>
          <p:cNvSpPr txBox="1">
            <a:spLocks/>
          </p:cNvSpPr>
          <p:nvPr/>
        </p:nvSpPr>
        <p:spPr>
          <a:xfrm>
            <a:off x="1981200" y="4977159"/>
            <a:ext cx="8128000" cy="45259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endParaRPr lang="en-US" sz="2000" dirty="0">
              <a:solidFill>
                <a:prstClr val="black"/>
              </a:solidFill>
              <a:latin typeface="Arial"/>
            </a:endParaRPr>
          </a:p>
        </p:txBody>
      </p:sp>
    </p:spTree>
    <p:extLst>
      <p:ext uri="{BB962C8B-B14F-4D97-AF65-F5344CB8AC3E}">
        <p14:creationId xmlns:p14="http://schemas.microsoft.com/office/powerpoint/2010/main" val="15706285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77465-FAB8-4783-9D10-3020F13D4772}"/>
              </a:ext>
            </a:extLst>
          </p:cNvPr>
          <p:cNvSpPr>
            <a:spLocks noGrp="1"/>
          </p:cNvSpPr>
          <p:nvPr>
            <p:ph type="title"/>
          </p:nvPr>
        </p:nvSpPr>
        <p:spPr>
          <a:xfrm>
            <a:off x="1524000" y="228600"/>
            <a:ext cx="3429000" cy="838200"/>
          </a:xfrm>
          <a:effectLst/>
        </p:spPr>
        <p:txBody>
          <a:bodyPr>
            <a:normAutofit fontScale="90000"/>
          </a:bodyPr>
          <a:lstStyle/>
          <a:p>
            <a:r>
              <a:rPr lang="en-US" b="1" dirty="0">
                <a:effectLst/>
              </a:rPr>
              <a:t>Source Water Protection</a:t>
            </a:r>
          </a:p>
        </p:txBody>
      </p:sp>
      <p:pic>
        <p:nvPicPr>
          <p:cNvPr id="4" name="Content Placeholder 3">
            <a:extLst>
              <a:ext uri="{FF2B5EF4-FFF2-40B4-BE49-F238E27FC236}">
                <a16:creationId xmlns:a16="http://schemas.microsoft.com/office/drawing/2014/main" id="{424EB6B9-98C6-4142-BF91-652BDE3C6848}"/>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471346" y="38100"/>
            <a:ext cx="5196655" cy="6781800"/>
          </a:xfrm>
          <a:prstGeom prst="rect">
            <a:avLst/>
          </a:prstGeom>
        </p:spPr>
      </p:pic>
      <p:sp>
        <p:nvSpPr>
          <p:cNvPr id="6" name="TextBox 5">
            <a:extLst>
              <a:ext uri="{FF2B5EF4-FFF2-40B4-BE49-F238E27FC236}">
                <a16:creationId xmlns:a16="http://schemas.microsoft.com/office/drawing/2014/main" id="{01B42A78-583C-4CAB-971C-1427E8A3AAB2}"/>
              </a:ext>
            </a:extLst>
          </p:cNvPr>
          <p:cNvSpPr txBox="1"/>
          <p:nvPr/>
        </p:nvSpPr>
        <p:spPr>
          <a:xfrm>
            <a:off x="2057400" y="2209800"/>
            <a:ext cx="2590800" cy="1754326"/>
          </a:xfrm>
          <a:prstGeom prst="rect">
            <a:avLst/>
          </a:prstGeom>
          <a:noFill/>
        </p:spPr>
        <p:txBody>
          <a:bodyPr wrap="square" rtlCol="0">
            <a:spAutoFit/>
          </a:bodyPr>
          <a:lstStyle/>
          <a:p>
            <a:r>
              <a:rPr lang="en-US" sz="3600" dirty="0">
                <a:solidFill>
                  <a:prstClr val="black"/>
                </a:solidFill>
                <a:latin typeface="Franklin Gothic Book"/>
              </a:rPr>
              <a:t>2020 Priority Areas </a:t>
            </a:r>
          </a:p>
        </p:txBody>
      </p:sp>
    </p:spTree>
    <p:extLst>
      <p:ext uri="{BB962C8B-B14F-4D97-AF65-F5344CB8AC3E}">
        <p14:creationId xmlns:p14="http://schemas.microsoft.com/office/powerpoint/2010/main" val="4939977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6038C-4F1A-4680-A0C0-A17CE8B8ADFE}"/>
              </a:ext>
            </a:extLst>
          </p:cNvPr>
          <p:cNvSpPr>
            <a:spLocks noGrp="1"/>
          </p:cNvSpPr>
          <p:nvPr>
            <p:ph type="title"/>
          </p:nvPr>
        </p:nvSpPr>
        <p:spPr>
          <a:xfrm>
            <a:off x="1622425" y="152400"/>
            <a:ext cx="8947150" cy="1325562"/>
          </a:xfrm>
        </p:spPr>
        <p:txBody>
          <a:bodyPr>
            <a:noAutofit/>
          </a:bodyPr>
          <a:lstStyle/>
          <a:p>
            <a:r>
              <a:rPr lang="en-US" b="1" dirty="0">
                <a:effectLst/>
              </a:rPr>
              <a:t>Source Water Protection Practices</a:t>
            </a:r>
          </a:p>
        </p:txBody>
      </p:sp>
      <p:sp>
        <p:nvSpPr>
          <p:cNvPr id="3" name="Content Placeholder 2">
            <a:extLst>
              <a:ext uri="{FF2B5EF4-FFF2-40B4-BE49-F238E27FC236}">
                <a16:creationId xmlns:a16="http://schemas.microsoft.com/office/drawing/2014/main" id="{62EBE99A-5135-4510-8D0C-2DFBF38A47F2}"/>
              </a:ext>
            </a:extLst>
          </p:cNvPr>
          <p:cNvSpPr>
            <a:spLocks noGrp="1"/>
          </p:cNvSpPr>
          <p:nvPr>
            <p:ph idx="1"/>
          </p:nvPr>
        </p:nvSpPr>
        <p:spPr>
          <a:xfrm>
            <a:off x="1981200" y="1600201"/>
            <a:ext cx="8229600" cy="4525963"/>
          </a:xfrm>
        </p:spPr>
        <p:txBody>
          <a:bodyPr>
            <a:noAutofit/>
          </a:bodyPr>
          <a:lstStyle/>
          <a:p>
            <a:r>
              <a:rPr lang="en-US" sz="2400" dirty="0"/>
              <a:t>Increased payment rates apply:</a:t>
            </a:r>
          </a:p>
          <a:p>
            <a:pPr lvl="1"/>
            <a:r>
              <a:rPr lang="en-US" sz="2400" dirty="0"/>
              <a:t>Only within the identified local priority areas and </a:t>
            </a:r>
          </a:p>
          <a:p>
            <a:pPr lvl="1"/>
            <a:r>
              <a:rPr lang="en-US" sz="2400" dirty="0"/>
              <a:t>Meet the objectives of the source water protection assessment</a:t>
            </a:r>
          </a:p>
          <a:p>
            <a:r>
              <a:rPr lang="en-US" sz="2400" dirty="0"/>
              <a:t>Increased source water protection practice payment rates apply </a:t>
            </a:r>
            <a:r>
              <a:rPr lang="en-US" sz="2400" u="sng" dirty="0"/>
              <a:t>only to EQIP </a:t>
            </a:r>
          </a:p>
          <a:p>
            <a:pPr lvl="1"/>
            <a:r>
              <a:rPr lang="en-US" sz="2000" dirty="0"/>
              <a:t>SWP areas used to prioritize workload in CSP 2020</a:t>
            </a:r>
          </a:p>
          <a:p>
            <a:pPr lvl="1"/>
            <a:r>
              <a:rPr lang="en-US" sz="2000" dirty="0"/>
              <a:t>Additional points for SWP areas several  program ranking pools</a:t>
            </a:r>
          </a:p>
          <a:p>
            <a:endParaRPr lang="en-US" sz="2000" u="sng" dirty="0"/>
          </a:p>
          <a:p>
            <a:endParaRPr lang="en-US" sz="2800" dirty="0"/>
          </a:p>
        </p:txBody>
      </p:sp>
    </p:spTree>
    <p:extLst>
      <p:ext uri="{BB962C8B-B14F-4D97-AF65-F5344CB8AC3E}">
        <p14:creationId xmlns:p14="http://schemas.microsoft.com/office/powerpoint/2010/main" val="11140911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0407" y="304800"/>
            <a:ext cx="8686800" cy="838200"/>
          </a:xfrm>
        </p:spPr>
        <p:txBody>
          <a:bodyPr>
            <a:normAutofit/>
          </a:bodyPr>
          <a:lstStyle/>
          <a:p>
            <a:r>
              <a:rPr lang="en-US" dirty="0">
                <a:effectLst/>
              </a:rPr>
              <a:t>HPP &amp; SWP considerations</a:t>
            </a:r>
          </a:p>
        </p:txBody>
      </p:sp>
      <p:sp>
        <p:nvSpPr>
          <p:cNvPr id="3" name="Content Placeholder 2"/>
          <p:cNvSpPr>
            <a:spLocks noGrp="1"/>
          </p:cNvSpPr>
          <p:nvPr>
            <p:ph idx="1"/>
          </p:nvPr>
        </p:nvSpPr>
        <p:spPr/>
        <p:txBody>
          <a:bodyPr>
            <a:normAutofit/>
          </a:bodyPr>
          <a:lstStyle/>
          <a:p>
            <a:pPr marL="0" indent="0">
              <a:buNone/>
            </a:pPr>
            <a:r>
              <a:rPr lang="en-US" dirty="0"/>
              <a:t>Will an increase of 5-30% in payment rate impact adoption significantly?   </a:t>
            </a:r>
          </a:p>
          <a:p>
            <a:pPr marL="0" indent="0">
              <a:buNone/>
            </a:pPr>
            <a:endParaRPr lang="en-US" dirty="0"/>
          </a:p>
          <a:p>
            <a:pPr marL="0" indent="0">
              <a:buNone/>
            </a:pPr>
            <a:r>
              <a:rPr lang="en-US" dirty="0"/>
              <a:t>Other factors that impact adoption? </a:t>
            </a:r>
          </a:p>
          <a:p>
            <a:pPr marL="0" indent="0">
              <a:buNone/>
            </a:pPr>
            <a:r>
              <a:rPr lang="en-US" dirty="0"/>
              <a:t>	</a:t>
            </a:r>
            <a:r>
              <a:rPr lang="en-US" sz="2800" dirty="0"/>
              <a:t>Social, practice requirements, technology, other  </a:t>
            </a:r>
          </a:p>
          <a:p>
            <a:pPr marL="0" indent="0">
              <a:buNone/>
            </a:pPr>
            <a:endParaRPr lang="en-US" dirty="0"/>
          </a:p>
          <a:p>
            <a:pPr marL="0" indent="0">
              <a:buNone/>
            </a:pPr>
            <a:r>
              <a:rPr lang="en-US" dirty="0"/>
              <a:t>Promote, Prioritize, Points</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5718573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58775"/>
            <a:ext cx="8686800" cy="838200"/>
          </a:xfrm>
        </p:spPr>
        <p:txBody>
          <a:bodyPr>
            <a:normAutofit/>
          </a:bodyPr>
          <a:lstStyle/>
          <a:p>
            <a:r>
              <a:rPr lang="en-US" dirty="0">
                <a:effectLst/>
              </a:rPr>
              <a:t>HPP &amp; </a:t>
            </a:r>
            <a:r>
              <a:rPr lang="en-US" dirty="0">
                <a:effectLst/>
                <a:highlight>
                  <a:srgbClr val="FFFF00"/>
                </a:highlight>
              </a:rPr>
              <a:t>SWP </a:t>
            </a:r>
            <a:r>
              <a:rPr lang="en-US" dirty="0">
                <a:effectLst/>
              </a:rPr>
              <a:t>considerations</a:t>
            </a:r>
          </a:p>
        </p:txBody>
      </p:sp>
      <p:sp>
        <p:nvSpPr>
          <p:cNvPr id="3" name="Content Placeholder 2"/>
          <p:cNvSpPr>
            <a:spLocks noGrp="1"/>
          </p:cNvSpPr>
          <p:nvPr>
            <p:ph idx="1"/>
          </p:nvPr>
        </p:nvSpPr>
        <p:spPr>
          <a:xfrm>
            <a:off x="1828800" y="1219201"/>
            <a:ext cx="8686800" cy="4860925"/>
          </a:xfrm>
        </p:spPr>
        <p:txBody>
          <a:bodyPr>
            <a:normAutofit fontScale="62500" lnSpcReduction="20000"/>
          </a:bodyPr>
          <a:lstStyle/>
          <a:p>
            <a:pPr lvl="0"/>
            <a:r>
              <a:rPr lang="en-US" dirty="0"/>
              <a:t>Nutrient Management (590)</a:t>
            </a:r>
          </a:p>
          <a:p>
            <a:pPr lvl="0"/>
            <a:r>
              <a:rPr lang="en-US" dirty="0"/>
              <a:t>Conservation Crop Rotation (328)</a:t>
            </a:r>
          </a:p>
          <a:p>
            <a:pPr lvl="1"/>
            <a:r>
              <a:rPr lang="en-US" dirty="0"/>
              <a:t>Addition of a small grain into a rotation or</a:t>
            </a:r>
          </a:p>
          <a:p>
            <a:pPr lvl="1"/>
            <a:r>
              <a:rPr lang="en-US" dirty="0"/>
              <a:t>Addition of a perennial crop into the rotation</a:t>
            </a:r>
          </a:p>
          <a:p>
            <a:pPr lvl="0"/>
            <a:r>
              <a:rPr lang="en-US" dirty="0"/>
              <a:t>Drainage Water Management (554)</a:t>
            </a:r>
          </a:p>
          <a:p>
            <a:pPr lvl="0"/>
            <a:r>
              <a:rPr lang="en-US" dirty="0"/>
              <a:t>Saturated Buffer (604)</a:t>
            </a:r>
          </a:p>
          <a:p>
            <a:pPr lvl="0"/>
            <a:r>
              <a:rPr lang="en-US" dirty="0"/>
              <a:t>Denitrifying Bioreactor (605)</a:t>
            </a:r>
          </a:p>
          <a:p>
            <a:pPr lvl="0"/>
            <a:r>
              <a:rPr lang="en-US" dirty="0">
                <a:highlight>
                  <a:srgbClr val="FFFF00"/>
                </a:highlight>
              </a:rPr>
              <a:t>Prescribed Grazing (528) </a:t>
            </a:r>
          </a:p>
          <a:p>
            <a:pPr lvl="0"/>
            <a:r>
              <a:rPr lang="en-US" dirty="0">
                <a:highlight>
                  <a:srgbClr val="FFFF00"/>
                </a:highlight>
              </a:rPr>
              <a:t>Forage and Biomass Planting (512)</a:t>
            </a:r>
          </a:p>
          <a:p>
            <a:pPr lvl="0"/>
            <a:r>
              <a:rPr lang="en-US" dirty="0">
                <a:highlight>
                  <a:srgbClr val="FFFF00"/>
                </a:highlight>
              </a:rPr>
              <a:t>Irrigation Water Management (449)</a:t>
            </a:r>
          </a:p>
          <a:p>
            <a:r>
              <a:rPr lang="en-US" dirty="0">
                <a:highlight>
                  <a:srgbClr val="FFFF00"/>
                </a:highlight>
              </a:rPr>
              <a:t>Residue and Tillage Management, No-Till (329)</a:t>
            </a:r>
          </a:p>
          <a:p>
            <a:r>
              <a:rPr lang="en-US" dirty="0">
                <a:highlight>
                  <a:srgbClr val="FFFF00"/>
                </a:highlight>
              </a:rPr>
              <a:t>Conservation Cover (327)  </a:t>
            </a:r>
          </a:p>
          <a:p>
            <a:r>
              <a:rPr lang="en-US" dirty="0">
                <a:highlight>
                  <a:srgbClr val="FFFF00"/>
                </a:highlight>
              </a:rPr>
              <a:t>Cover Crops (340) </a:t>
            </a:r>
          </a:p>
          <a:p>
            <a:r>
              <a:rPr lang="en-US" dirty="0">
                <a:highlight>
                  <a:srgbClr val="FFFF00"/>
                </a:highlight>
              </a:rPr>
              <a:t>Windbreak/Shelterbelt Establishment (380)</a:t>
            </a:r>
          </a:p>
          <a:p>
            <a:r>
              <a:rPr lang="en-US" dirty="0">
                <a:highlight>
                  <a:srgbClr val="FFFF00"/>
                </a:highlight>
              </a:rPr>
              <a:t>Irrigation Water Management (449)  </a:t>
            </a:r>
          </a:p>
          <a:p>
            <a:endParaRPr lang="en-US" dirty="0">
              <a:highlight>
                <a:srgbClr val="FFFF00"/>
              </a:highlight>
            </a:endParaRPr>
          </a:p>
          <a:p>
            <a:pPr lvl="0"/>
            <a:endParaRPr lang="en-US" dirty="0">
              <a:highlight>
                <a:srgbClr val="FFFF00"/>
              </a:highlight>
            </a:endParaRPr>
          </a:p>
          <a:p>
            <a:pPr lvl="0"/>
            <a:endParaRPr lang="en-US" dirty="0">
              <a:highlight>
                <a:srgbClr val="FFFF00"/>
              </a:highlight>
            </a:endParaRPr>
          </a:p>
          <a:p>
            <a:pPr lvl="0"/>
            <a:endParaRPr lang="en-US" dirty="0">
              <a:highlight>
                <a:srgbClr val="FFFF00"/>
              </a:highlight>
            </a:endParaRPr>
          </a:p>
          <a:p>
            <a:pPr marL="0" indent="0">
              <a:buNone/>
            </a:pPr>
            <a:endParaRPr lang="en-US" dirty="0"/>
          </a:p>
        </p:txBody>
      </p:sp>
      <p:sp>
        <p:nvSpPr>
          <p:cNvPr id="4" name="TextBox 3">
            <a:extLst>
              <a:ext uri="{FF2B5EF4-FFF2-40B4-BE49-F238E27FC236}">
                <a16:creationId xmlns:a16="http://schemas.microsoft.com/office/drawing/2014/main" id="{BD2B7795-0DA2-407B-BFAF-49B39EB31B9A}"/>
              </a:ext>
            </a:extLst>
          </p:cNvPr>
          <p:cNvSpPr txBox="1"/>
          <p:nvPr/>
        </p:nvSpPr>
        <p:spPr>
          <a:xfrm>
            <a:off x="3200400" y="6068578"/>
            <a:ext cx="5562600" cy="461665"/>
          </a:xfrm>
          <a:prstGeom prst="rect">
            <a:avLst/>
          </a:prstGeom>
          <a:noFill/>
        </p:spPr>
        <p:txBody>
          <a:bodyPr wrap="square" rtlCol="0">
            <a:spAutoFit/>
          </a:bodyPr>
          <a:lstStyle/>
          <a:p>
            <a:r>
              <a:rPr lang="en-US" sz="2400" b="1" dirty="0">
                <a:solidFill>
                  <a:prstClr val="black"/>
                </a:solidFill>
                <a:latin typeface="Franklin Gothic Book"/>
              </a:rPr>
              <a:t>Discussion: practices, locations, other?  </a:t>
            </a:r>
          </a:p>
        </p:txBody>
      </p:sp>
    </p:spTree>
    <p:extLst>
      <p:ext uri="{BB962C8B-B14F-4D97-AF65-F5344CB8AC3E}">
        <p14:creationId xmlns:p14="http://schemas.microsoft.com/office/powerpoint/2010/main" val="2302559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17B14-0E96-4D6B-967E-7A9E2BCBA9B6}"/>
              </a:ext>
            </a:extLst>
          </p:cNvPr>
          <p:cNvSpPr>
            <a:spLocks noGrp="1"/>
          </p:cNvSpPr>
          <p:nvPr>
            <p:ph type="title"/>
          </p:nvPr>
        </p:nvSpPr>
        <p:spPr/>
        <p:txBody>
          <a:bodyPr>
            <a:normAutofit/>
          </a:bodyPr>
          <a:lstStyle/>
          <a:p>
            <a:r>
              <a:rPr lang="en-US" dirty="0"/>
              <a:t>Welcome and Introductions</a:t>
            </a:r>
          </a:p>
        </p:txBody>
      </p:sp>
      <p:sp>
        <p:nvSpPr>
          <p:cNvPr id="4" name="Slide Number Placeholder 3">
            <a:extLst>
              <a:ext uri="{FF2B5EF4-FFF2-40B4-BE49-F238E27FC236}">
                <a16:creationId xmlns:a16="http://schemas.microsoft.com/office/drawing/2014/main" id="{7B1CAB90-1663-4BE3-B072-437F84F7575E}"/>
              </a:ext>
            </a:extLst>
          </p:cNvPr>
          <p:cNvSpPr>
            <a:spLocks noGrp="1"/>
          </p:cNvSpPr>
          <p:nvPr>
            <p:ph type="sldNum" sz="quarter" idx="12"/>
          </p:nvPr>
        </p:nvSpPr>
        <p:spPr/>
        <p:txBody>
          <a:bodyPr/>
          <a:lstStyle/>
          <a:p>
            <a:fld id="{4219272A-714B-4394-91B3-C883D28F4F8C}" type="slidenum">
              <a:rPr lang="en-US" smtClean="0"/>
              <a:t>4</a:t>
            </a:fld>
            <a:endParaRPr lang="en-US" dirty="0"/>
          </a:p>
        </p:txBody>
      </p:sp>
      <p:sp>
        <p:nvSpPr>
          <p:cNvPr id="7" name="Content Placeholder 6">
            <a:extLst>
              <a:ext uri="{FF2B5EF4-FFF2-40B4-BE49-F238E27FC236}">
                <a16:creationId xmlns:a16="http://schemas.microsoft.com/office/drawing/2014/main" id="{79A67DAB-D5F8-47CC-9AF8-E52ADC67B483}"/>
              </a:ext>
            </a:extLst>
          </p:cNvPr>
          <p:cNvSpPr>
            <a:spLocks noGrp="1"/>
          </p:cNvSpPr>
          <p:nvPr>
            <p:ph idx="1"/>
          </p:nvPr>
        </p:nvSpPr>
        <p:spPr>
          <a:xfrm>
            <a:off x="922215" y="1547891"/>
            <a:ext cx="8919961" cy="4525963"/>
          </a:xfrm>
        </p:spPr>
        <p:txBody>
          <a:bodyPr>
            <a:normAutofit/>
          </a:bodyPr>
          <a:lstStyle/>
          <a:p>
            <a:r>
              <a:rPr lang="en-US" sz="2800" dirty="0"/>
              <a:t>Troy Daniell</a:t>
            </a:r>
          </a:p>
          <a:p>
            <a:r>
              <a:rPr lang="en-US" sz="2800" dirty="0"/>
              <a:t>State Conservationist</a:t>
            </a:r>
          </a:p>
          <a:p>
            <a:r>
              <a:rPr lang="en-US" sz="2800" dirty="0"/>
              <a:t>USDA NRCS</a:t>
            </a:r>
          </a:p>
        </p:txBody>
      </p:sp>
      <p:pic>
        <p:nvPicPr>
          <p:cNvPr id="3" name="Picture 2">
            <a:extLst>
              <a:ext uri="{FF2B5EF4-FFF2-40B4-BE49-F238E27FC236}">
                <a16:creationId xmlns:a16="http://schemas.microsoft.com/office/drawing/2014/main" id="{1FA77C5B-CA29-48A4-A0D7-B8412280CAFD}"/>
              </a:ext>
            </a:extLst>
          </p:cNvPr>
          <p:cNvPicPr>
            <a:picLocks noChangeAspect="1"/>
          </p:cNvPicPr>
          <p:nvPr/>
        </p:nvPicPr>
        <p:blipFill>
          <a:blip r:embed="rId2"/>
          <a:stretch>
            <a:fillRect/>
          </a:stretch>
        </p:blipFill>
        <p:spPr>
          <a:xfrm>
            <a:off x="1622992" y="3268355"/>
            <a:ext cx="8424985" cy="3170624"/>
          </a:xfrm>
          <a:prstGeom prst="rect">
            <a:avLst/>
          </a:prstGeom>
        </p:spPr>
      </p:pic>
    </p:spTree>
    <p:extLst>
      <p:ext uri="{BB962C8B-B14F-4D97-AF65-F5344CB8AC3E}">
        <p14:creationId xmlns:p14="http://schemas.microsoft.com/office/powerpoint/2010/main" val="18486735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24001" y="1"/>
            <a:ext cx="9143999" cy="685799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a:defRPr/>
            </a:pPr>
            <a:endParaRPr dirty="0">
              <a:solidFill>
                <a:prstClr val="black"/>
              </a:solidFill>
              <a:latin typeface="Calibri"/>
            </a:endParaRPr>
          </a:p>
        </p:txBody>
      </p:sp>
      <p:sp>
        <p:nvSpPr>
          <p:cNvPr id="3" name="object 3"/>
          <p:cNvSpPr/>
          <p:nvPr/>
        </p:nvSpPr>
        <p:spPr>
          <a:xfrm>
            <a:off x="7106411" y="3340609"/>
            <a:ext cx="3561588" cy="2035171"/>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a:defRPr/>
            </a:pPr>
            <a:endParaRPr dirty="0">
              <a:solidFill>
                <a:prstClr val="black"/>
              </a:solidFill>
              <a:latin typeface="Calibri"/>
            </a:endParaRPr>
          </a:p>
        </p:txBody>
      </p:sp>
      <p:sp>
        <p:nvSpPr>
          <p:cNvPr id="4" name="object 4"/>
          <p:cNvSpPr/>
          <p:nvPr/>
        </p:nvSpPr>
        <p:spPr>
          <a:xfrm>
            <a:off x="7106413" y="1260348"/>
            <a:ext cx="3559263" cy="1858601"/>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pPr>
              <a:defRPr/>
            </a:pPr>
            <a:endParaRPr dirty="0">
              <a:solidFill>
                <a:prstClr val="black"/>
              </a:solidFill>
              <a:latin typeface="Calibri"/>
            </a:endParaRPr>
          </a:p>
        </p:txBody>
      </p:sp>
      <p:sp>
        <p:nvSpPr>
          <p:cNvPr id="5" name="object 5"/>
          <p:cNvSpPr/>
          <p:nvPr/>
        </p:nvSpPr>
        <p:spPr>
          <a:xfrm>
            <a:off x="9419844" y="2031492"/>
            <a:ext cx="1248155" cy="2676652"/>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pPr>
              <a:defRPr/>
            </a:pPr>
            <a:endParaRPr dirty="0">
              <a:solidFill>
                <a:prstClr val="black"/>
              </a:solidFill>
              <a:latin typeface="Calibri"/>
            </a:endParaRPr>
          </a:p>
        </p:txBody>
      </p:sp>
      <p:sp>
        <p:nvSpPr>
          <p:cNvPr id="6" name="object 6"/>
          <p:cNvSpPr txBox="1"/>
          <p:nvPr/>
        </p:nvSpPr>
        <p:spPr>
          <a:xfrm>
            <a:off x="2230295" y="4690536"/>
            <a:ext cx="3656329" cy="589280"/>
          </a:xfrm>
          <a:prstGeom prst="rect">
            <a:avLst/>
          </a:prstGeom>
        </p:spPr>
        <p:txBody>
          <a:bodyPr vert="horz" wrap="square" lIns="0" tIns="0" rIns="0" bIns="0" rtlCol="0">
            <a:spAutoFit/>
          </a:bodyPr>
          <a:lstStyle/>
          <a:p>
            <a:pPr>
              <a:lnSpc>
                <a:spcPts val="2215"/>
              </a:lnSpc>
              <a:defRPr/>
            </a:pPr>
            <a:r>
              <a:rPr sz="2000" b="1" dirty="0">
                <a:solidFill>
                  <a:srgbClr val="FFFFFF"/>
                </a:solidFill>
                <a:latin typeface="Arial"/>
                <a:cs typeface="Arial"/>
              </a:rPr>
              <a:t>Mission Support</a:t>
            </a:r>
            <a:r>
              <a:rPr sz="2000" b="1" spc="-50" dirty="0">
                <a:solidFill>
                  <a:srgbClr val="FFFFFF"/>
                </a:solidFill>
                <a:latin typeface="Arial"/>
                <a:cs typeface="Arial"/>
              </a:rPr>
              <a:t> </a:t>
            </a:r>
            <a:r>
              <a:rPr sz="2000" b="1" spc="-5" dirty="0">
                <a:solidFill>
                  <a:srgbClr val="FFFFFF"/>
                </a:solidFill>
                <a:latin typeface="Arial"/>
                <a:cs typeface="Arial"/>
              </a:rPr>
              <a:t>Services</a:t>
            </a:r>
            <a:endParaRPr sz="2000" dirty="0">
              <a:solidFill>
                <a:prstClr val="black"/>
              </a:solidFill>
              <a:latin typeface="Arial"/>
              <a:cs typeface="Arial"/>
            </a:endParaRPr>
          </a:p>
          <a:p>
            <a:pPr>
              <a:defRPr/>
            </a:pPr>
            <a:r>
              <a:rPr sz="2000" dirty="0">
                <a:solidFill>
                  <a:srgbClr val="FFFFFF"/>
                </a:solidFill>
                <a:latin typeface="Arial"/>
                <a:cs typeface="Arial"/>
              </a:rPr>
              <a:t>Operations Associate Chief</a:t>
            </a:r>
            <a:r>
              <a:rPr sz="2000" spc="-390" dirty="0">
                <a:solidFill>
                  <a:srgbClr val="FFFFFF"/>
                </a:solidFill>
                <a:latin typeface="Arial"/>
                <a:cs typeface="Arial"/>
              </a:rPr>
              <a:t> </a:t>
            </a:r>
            <a:r>
              <a:rPr sz="2000" dirty="0">
                <a:solidFill>
                  <a:srgbClr val="FFFFFF"/>
                </a:solidFill>
                <a:latin typeface="Arial"/>
                <a:cs typeface="Arial"/>
              </a:rPr>
              <a:t>Area</a:t>
            </a:r>
            <a:endParaRPr sz="2000" dirty="0">
              <a:solidFill>
                <a:prstClr val="black"/>
              </a:solidFill>
              <a:latin typeface="Arial"/>
              <a:cs typeface="Arial"/>
            </a:endParaRPr>
          </a:p>
        </p:txBody>
      </p:sp>
      <p:sp>
        <p:nvSpPr>
          <p:cNvPr id="7" name="object 7"/>
          <p:cNvSpPr/>
          <p:nvPr/>
        </p:nvSpPr>
        <p:spPr>
          <a:xfrm>
            <a:off x="1524001" y="1245109"/>
            <a:ext cx="5413997" cy="4087401"/>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pPr>
              <a:defRPr/>
            </a:pPr>
            <a:endParaRPr dirty="0">
              <a:solidFill>
                <a:prstClr val="black"/>
              </a:solidFill>
              <a:latin typeface="Calibri"/>
            </a:endParaRPr>
          </a:p>
        </p:txBody>
      </p:sp>
      <p:sp>
        <p:nvSpPr>
          <p:cNvPr id="9" name="object 9"/>
          <p:cNvSpPr txBox="1">
            <a:spLocks noGrp="1"/>
          </p:cNvSpPr>
          <p:nvPr>
            <p:ph type="title"/>
          </p:nvPr>
        </p:nvSpPr>
        <p:spPr>
          <a:xfrm>
            <a:off x="2576743" y="1092833"/>
            <a:ext cx="4041140" cy="1256754"/>
          </a:xfrm>
          <a:prstGeom prst="rect">
            <a:avLst/>
          </a:prstGeom>
        </p:spPr>
        <p:txBody>
          <a:bodyPr vert="horz" wrap="square" lIns="0" tIns="63500" rIns="0" bIns="0" rtlCol="0">
            <a:spAutoFit/>
          </a:bodyPr>
          <a:lstStyle/>
          <a:p>
            <a:pPr marL="364490" marR="5080" indent="-352425">
              <a:lnSpc>
                <a:spcPts val="3130"/>
              </a:lnSpc>
              <a:spcBef>
                <a:spcPts val="500"/>
              </a:spcBef>
            </a:pPr>
            <a:r>
              <a:rPr lang="en-US" sz="2900" dirty="0">
                <a:solidFill>
                  <a:srgbClr val="16375E"/>
                </a:solidFill>
              </a:rPr>
              <a:t>Regional </a:t>
            </a:r>
            <a:r>
              <a:rPr lang="en-US" sz="2900" spc="-5" dirty="0">
                <a:solidFill>
                  <a:srgbClr val="16375E"/>
                </a:solidFill>
              </a:rPr>
              <a:t>Conservation  </a:t>
            </a:r>
            <a:r>
              <a:rPr lang="en-US" sz="2900" dirty="0">
                <a:solidFill>
                  <a:srgbClr val="16375E"/>
                </a:solidFill>
              </a:rPr>
              <a:t>Partnership</a:t>
            </a:r>
            <a:r>
              <a:rPr lang="en-US" sz="2900" spc="-140" dirty="0">
                <a:solidFill>
                  <a:srgbClr val="16375E"/>
                </a:solidFill>
              </a:rPr>
              <a:t> </a:t>
            </a:r>
            <a:r>
              <a:rPr lang="en-US" sz="2900" dirty="0">
                <a:solidFill>
                  <a:srgbClr val="16375E"/>
                </a:solidFill>
              </a:rPr>
              <a:t>Program             	    (RCPP) </a:t>
            </a:r>
            <a:endParaRPr lang="en-US" sz="2900" dirty="0"/>
          </a:p>
        </p:txBody>
      </p:sp>
      <p:sp>
        <p:nvSpPr>
          <p:cNvPr id="10" name="object 10"/>
          <p:cNvSpPr/>
          <p:nvPr/>
        </p:nvSpPr>
        <p:spPr>
          <a:xfrm>
            <a:off x="9448800" y="2031492"/>
            <a:ext cx="1219200" cy="2676652"/>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pPr>
              <a:defRPr/>
            </a:pPr>
            <a:endParaRPr dirty="0">
              <a:solidFill>
                <a:prstClr val="black"/>
              </a:solidFill>
              <a:latin typeface="Calibri"/>
            </a:endParaRPr>
          </a:p>
        </p:txBody>
      </p:sp>
    </p:spTree>
    <p:extLst>
      <p:ext uri="{BB962C8B-B14F-4D97-AF65-F5344CB8AC3E}">
        <p14:creationId xmlns:p14="http://schemas.microsoft.com/office/powerpoint/2010/main" val="34158387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78939" y="820229"/>
            <a:ext cx="8835390" cy="7756611"/>
          </a:xfrm>
          <a:prstGeom prst="rect">
            <a:avLst/>
          </a:prstGeom>
        </p:spPr>
        <p:txBody>
          <a:bodyPr vert="horz" wrap="square" lIns="0" tIns="13335" rIns="0" bIns="0" rtlCol="0">
            <a:spAutoFit/>
          </a:bodyPr>
          <a:lstStyle/>
          <a:p>
            <a:pPr marL="12700">
              <a:spcBef>
                <a:spcPts val="105"/>
              </a:spcBef>
              <a:defRPr/>
            </a:pPr>
            <a:r>
              <a:rPr lang="en-US" sz="3200" b="1" spc="-5" dirty="0">
                <a:solidFill>
                  <a:prstClr val="black">
                    <a:lumMod val="65000"/>
                    <a:lumOff val="35000"/>
                  </a:prstClr>
                </a:solidFill>
                <a:latin typeface="Arial"/>
                <a:cs typeface="Arial"/>
              </a:rPr>
              <a:t>RCPP Interim Rule </a:t>
            </a:r>
          </a:p>
          <a:p>
            <a:pPr marL="12700">
              <a:spcBef>
                <a:spcPts val="105"/>
              </a:spcBef>
              <a:defRPr/>
            </a:pPr>
            <a:endParaRPr lang="en-US" sz="3200" b="1" spc="-5" dirty="0">
              <a:solidFill>
                <a:srgbClr val="57585B"/>
              </a:solidFill>
              <a:latin typeface="Arial"/>
              <a:cs typeface="Arial"/>
            </a:endParaRPr>
          </a:p>
          <a:p>
            <a:pPr marL="12700">
              <a:spcBef>
                <a:spcPts val="105"/>
              </a:spcBef>
              <a:defRPr/>
            </a:pPr>
            <a:r>
              <a:rPr lang="en-US" sz="3200" b="1" spc="-5" dirty="0">
                <a:solidFill>
                  <a:srgbClr val="57585B"/>
                </a:solidFill>
                <a:latin typeface="Arial"/>
                <a:cs typeface="Arial"/>
              </a:rPr>
              <a:t>	</a:t>
            </a:r>
            <a:r>
              <a:rPr lang="en-US" sz="3200" spc="-5" dirty="0">
                <a:solidFill>
                  <a:srgbClr val="1F497D"/>
                </a:solidFill>
                <a:latin typeface="Arial"/>
                <a:cs typeface="Arial"/>
              </a:rPr>
              <a:t>Comment period extended to May 12</a:t>
            </a:r>
            <a:r>
              <a:rPr lang="en-US" sz="3200" spc="-5" baseline="30000" dirty="0">
                <a:solidFill>
                  <a:srgbClr val="1F497D"/>
                </a:solidFill>
                <a:latin typeface="Arial"/>
                <a:cs typeface="Arial"/>
              </a:rPr>
              <a:t>th</a:t>
            </a:r>
          </a:p>
          <a:p>
            <a:pPr marL="12700">
              <a:spcBef>
                <a:spcPts val="105"/>
              </a:spcBef>
              <a:defRPr/>
            </a:pPr>
            <a:endParaRPr lang="en-US" sz="3200" spc="-5" baseline="30000" dirty="0">
              <a:solidFill>
                <a:srgbClr val="1F497D"/>
              </a:solidFill>
              <a:latin typeface="Arial"/>
              <a:cs typeface="Arial"/>
            </a:endParaRPr>
          </a:p>
          <a:p>
            <a:pPr marL="12700">
              <a:spcBef>
                <a:spcPts val="105"/>
              </a:spcBef>
              <a:defRPr/>
            </a:pPr>
            <a:endParaRPr lang="en-US" sz="3200" spc="-5" baseline="30000" dirty="0">
              <a:solidFill>
                <a:srgbClr val="1F497D"/>
              </a:solidFill>
              <a:latin typeface="Arial"/>
              <a:cs typeface="Arial"/>
            </a:endParaRPr>
          </a:p>
          <a:p>
            <a:pPr marL="12700">
              <a:spcBef>
                <a:spcPts val="105"/>
              </a:spcBef>
              <a:defRPr/>
            </a:pPr>
            <a:r>
              <a:rPr lang="en-US" sz="3200" spc="-5" dirty="0">
                <a:solidFill>
                  <a:srgbClr val="1F497D"/>
                </a:solidFill>
                <a:latin typeface="Arial"/>
                <a:cs typeface="Arial"/>
              </a:rPr>
              <a:t>  </a:t>
            </a:r>
          </a:p>
          <a:p>
            <a:pPr marL="12700">
              <a:spcBef>
                <a:spcPts val="105"/>
              </a:spcBef>
              <a:defRPr/>
            </a:pPr>
            <a:r>
              <a:rPr lang="en-US" sz="3200" b="1" spc="-5" dirty="0">
                <a:solidFill>
                  <a:srgbClr val="57585B"/>
                </a:solidFill>
                <a:latin typeface="Arial"/>
                <a:cs typeface="Arial"/>
              </a:rPr>
              <a:t>	</a:t>
            </a:r>
            <a:r>
              <a:rPr lang="en-US" sz="3200" b="1" spc="-5" dirty="0">
                <a:solidFill>
                  <a:srgbClr val="57585B"/>
                </a:solidFill>
                <a:latin typeface="Arial"/>
                <a:cs typeface="Arial"/>
                <a:hlinkClick r:id="rId2"/>
              </a:rPr>
              <a:t>https://www.regulations.gov/</a:t>
            </a:r>
            <a:endParaRPr lang="en-US" sz="3200" b="1" spc="-5" dirty="0">
              <a:solidFill>
                <a:srgbClr val="57585B"/>
              </a:solidFill>
              <a:latin typeface="Arial"/>
              <a:cs typeface="Arial"/>
            </a:endParaRPr>
          </a:p>
          <a:p>
            <a:pPr marL="12700">
              <a:spcBef>
                <a:spcPts val="105"/>
              </a:spcBef>
              <a:defRPr/>
            </a:pPr>
            <a:r>
              <a:rPr lang="en-US" sz="3200" b="1" spc="-5" dirty="0">
                <a:solidFill>
                  <a:srgbClr val="57585B"/>
                </a:solidFill>
                <a:latin typeface="Arial"/>
                <a:cs typeface="Arial"/>
              </a:rPr>
              <a:t>	Search: NRCS RCPP</a:t>
            </a:r>
          </a:p>
          <a:p>
            <a:pPr marL="12700">
              <a:spcBef>
                <a:spcPts val="105"/>
              </a:spcBef>
              <a:defRPr/>
            </a:pPr>
            <a:endParaRPr lang="en-US" sz="3200" b="1" spc="-5" dirty="0">
              <a:solidFill>
                <a:srgbClr val="57585B"/>
              </a:solidFill>
              <a:latin typeface="Arial"/>
              <a:cs typeface="Arial"/>
            </a:endParaRPr>
          </a:p>
          <a:p>
            <a:pPr marL="12700">
              <a:spcBef>
                <a:spcPts val="105"/>
              </a:spcBef>
              <a:defRPr/>
            </a:pPr>
            <a:endParaRPr lang="en-US" sz="3200" b="1" spc="-5" dirty="0">
              <a:solidFill>
                <a:srgbClr val="57585B"/>
              </a:solidFill>
              <a:latin typeface="Arial"/>
              <a:cs typeface="Arial"/>
            </a:endParaRPr>
          </a:p>
          <a:p>
            <a:pPr marL="12700">
              <a:spcBef>
                <a:spcPts val="105"/>
              </a:spcBef>
              <a:defRPr/>
            </a:pPr>
            <a:r>
              <a:rPr lang="en-US" sz="3200" b="1" spc="-5" dirty="0">
                <a:solidFill>
                  <a:srgbClr val="57585B"/>
                </a:solidFill>
                <a:latin typeface="Arial"/>
                <a:cs typeface="Arial"/>
              </a:rPr>
              <a:t> </a:t>
            </a:r>
          </a:p>
          <a:p>
            <a:pPr marL="12700">
              <a:spcBef>
                <a:spcPts val="105"/>
              </a:spcBef>
              <a:defRPr/>
            </a:pPr>
            <a:endParaRPr lang="en-US" sz="3200" b="1" spc="-5" dirty="0">
              <a:solidFill>
                <a:srgbClr val="57585B"/>
              </a:solidFill>
              <a:latin typeface="Arial"/>
              <a:cs typeface="Arial"/>
            </a:endParaRPr>
          </a:p>
          <a:p>
            <a:pPr marL="12700">
              <a:spcBef>
                <a:spcPts val="105"/>
              </a:spcBef>
              <a:defRPr/>
            </a:pPr>
            <a:endParaRPr lang="en-US" sz="3200" b="1" spc="-5" dirty="0">
              <a:solidFill>
                <a:srgbClr val="57585B"/>
              </a:solidFill>
              <a:latin typeface="Arial"/>
              <a:cs typeface="Arial"/>
            </a:endParaRPr>
          </a:p>
          <a:p>
            <a:pPr marL="12700">
              <a:spcBef>
                <a:spcPts val="105"/>
              </a:spcBef>
              <a:defRPr/>
            </a:pPr>
            <a:endParaRPr lang="en-US" sz="3200" b="1" spc="-5" dirty="0">
              <a:solidFill>
                <a:srgbClr val="57585B"/>
              </a:solidFill>
              <a:latin typeface="Arial"/>
              <a:cs typeface="Arial"/>
            </a:endParaRPr>
          </a:p>
          <a:p>
            <a:pPr marL="12700">
              <a:spcBef>
                <a:spcPts val="105"/>
              </a:spcBef>
              <a:defRPr/>
            </a:pPr>
            <a:endParaRPr lang="en-US" sz="3200" b="1" spc="-5" dirty="0">
              <a:solidFill>
                <a:srgbClr val="57585B"/>
              </a:solidFill>
              <a:latin typeface="Arial"/>
              <a:cs typeface="Arial"/>
            </a:endParaRPr>
          </a:p>
          <a:p>
            <a:pPr marL="12700">
              <a:spcBef>
                <a:spcPts val="105"/>
              </a:spcBef>
              <a:defRPr/>
            </a:pPr>
            <a:r>
              <a:rPr lang="en-US" sz="3200" b="1" spc="-5" dirty="0">
                <a:solidFill>
                  <a:srgbClr val="57585B"/>
                </a:solidFill>
                <a:latin typeface="Arial"/>
                <a:cs typeface="Arial"/>
              </a:rPr>
              <a:t>	</a:t>
            </a:r>
          </a:p>
        </p:txBody>
      </p:sp>
      <p:sp>
        <p:nvSpPr>
          <p:cNvPr id="3" name="object 3"/>
          <p:cNvSpPr txBox="1"/>
          <p:nvPr/>
        </p:nvSpPr>
        <p:spPr>
          <a:xfrm>
            <a:off x="2269001" y="6355735"/>
            <a:ext cx="161290" cy="179536"/>
          </a:xfrm>
          <a:prstGeom prst="rect">
            <a:avLst/>
          </a:prstGeom>
        </p:spPr>
        <p:txBody>
          <a:bodyPr vert="horz" wrap="square" lIns="0" tIns="0" rIns="0" bIns="0" rtlCol="0">
            <a:spAutoFit/>
          </a:bodyPr>
          <a:lstStyle/>
          <a:p>
            <a:pPr marL="38100">
              <a:lnSpc>
                <a:spcPts val="1425"/>
              </a:lnSpc>
              <a:defRPr/>
            </a:pPr>
            <a:endParaRPr sz="1200" dirty="0">
              <a:solidFill>
                <a:prstClr val="black"/>
              </a:solidFill>
              <a:latin typeface="Arial"/>
              <a:cs typeface="Arial"/>
            </a:endParaRPr>
          </a:p>
        </p:txBody>
      </p:sp>
    </p:spTree>
    <p:extLst>
      <p:ext uri="{BB962C8B-B14F-4D97-AF65-F5344CB8AC3E}">
        <p14:creationId xmlns:p14="http://schemas.microsoft.com/office/powerpoint/2010/main" val="28654828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78939" y="820229"/>
            <a:ext cx="8835390" cy="9056967"/>
          </a:xfrm>
          <a:prstGeom prst="rect">
            <a:avLst/>
          </a:prstGeom>
        </p:spPr>
        <p:txBody>
          <a:bodyPr vert="horz" wrap="square" lIns="0" tIns="13335" rIns="0" bIns="0" rtlCol="0">
            <a:spAutoFit/>
          </a:bodyPr>
          <a:lstStyle/>
          <a:p>
            <a:pPr marL="12700">
              <a:spcBef>
                <a:spcPts val="105"/>
              </a:spcBef>
              <a:defRPr/>
            </a:pPr>
            <a:r>
              <a:rPr lang="en-US" sz="3200" b="1" spc="-5" dirty="0">
                <a:solidFill>
                  <a:prstClr val="black">
                    <a:lumMod val="65000"/>
                    <a:lumOff val="35000"/>
                  </a:prstClr>
                </a:solidFill>
                <a:latin typeface="Arial"/>
                <a:cs typeface="Arial"/>
              </a:rPr>
              <a:t>RCPP Proposals</a:t>
            </a:r>
          </a:p>
          <a:p>
            <a:pPr marL="12700">
              <a:spcBef>
                <a:spcPts val="105"/>
              </a:spcBef>
              <a:defRPr/>
            </a:pPr>
            <a:endParaRPr lang="en-US" sz="3200" b="1" spc="-5" dirty="0">
              <a:solidFill>
                <a:srgbClr val="57585B"/>
              </a:solidFill>
              <a:latin typeface="Arial"/>
              <a:cs typeface="Arial"/>
            </a:endParaRPr>
          </a:p>
          <a:p>
            <a:pPr marL="12700">
              <a:spcBef>
                <a:spcPts val="105"/>
              </a:spcBef>
              <a:defRPr/>
            </a:pPr>
            <a:r>
              <a:rPr lang="en-US" sz="3200" b="1" spc="-5" dirty="0">
                <a:solidFill>
                  <a:srgbClr val="57585B"/>
                </a:solidFill>
                <a:latin typeface="Arial"/>
                <a:cs typeface="Arial"/>
              </a:rPr>
              <a:t>	</a:t>
            </a:r>
            <a:r>
              <a:rPr lang="en-US" sz="3200" b="1" u="sng" spc="-5" dirty="0">
                <a:solidFill>
                  <a:srgbClr val="1F497D"/>
                </a:solidFill>
                <a:latin typeface="Arial"/>
                <a:cs typeface="Arial"/>
              </a:rPr>
              <a:t>2019 Renewal:</a:t>
            </a:r>
            <a:r>
              <a:rPr lang="en-US" sz="3200" b="1" spc="-5" dirty="0">
                <a:solidFill>
                  <a:srgbClr val="1F497D"/>
                </a:solidFill>
                <a:latin typeface="Arial"/>
                <a:cs typeface="Arial"/>
              </a:rPr>
              <a:t>  MDA- MAWQCP  	Awarded</a:t>
            </a:r>
          </a:p>
          <a:p>
            <a:pPr marL="12700">
              <a:spcBef>
                <a:spcPts val="105"/>
              </a:spcBef>
              <a:defRPr/>
            </a:pPr>
            <a:endParaRPr lang="en-US" sz="3200" b="1" spc="-5" dirty="0">
              <a:solidFill>
                <a:srgbClr val="1F497D"/>
              </a:solidFill>
              <a:latin typeface="Arial"/>
              <a:cs typeface="Arial"/>
            </a:endParaRPr>
          </a:p>
          <a:p>
            <a:pPr marL="12700">
              <a:spcBef>
                <a:spcPts val="105"/>
              </a:spcBef>
              <a:defRPr/>
            </a:pPr>
            <a:r>
              <a:rPr lang="en-US" sz="3200" b="1" spc="-5" dirty="0">
                <a:solidFill>
                  <a:srgbClr val="1F497D"/>
                </a:solidFill>
                <a:latin typeface="Arial"/>
                <a:cs typeface="Arial"/>
              </a:rPr>
              <a:t>	</a:t>
            </a:r>
            <a:r>
              <a:rPr lang="en-US" sz="3200" b="1" u="sng" spc="-5" dirty="0">
                <a:solidFill>
                  <a:srgbClr val="1F497D"/>
                </a:solidFill>
                <a:latin typeface="Arial"/>
                <a:cs typeface="Arial"/>
              </a:rPr>
              <a:t>2019 Classic:</a:t>
            </a:r>
            <a:r>
              <a:rPr lang="en-US" sz="3200" b="1" spc="-5" dirty="0">
                <a:solidFill>
                  <a:srgbClr val="1F497D"/>
                </a:solidFill>
                <a:latin typeface="Arial"/>
                <a:cs typeface="Arial"/>
              </a:rPr>
              <a:t>  Announcement to be 	issued tomorrow on Awardees</a:t>
            </a:r>
          </a:p>
          <a:p>
            <a:pPr marL="12700">
              <a:spcBef>
                <a:spcPts val="105"/>
              </a:spcBef>
              <a:defRPr/>
            </a:pPr>
            <a:endParaRPr lang="en-US" sz="3200" b="1" spc="-5" dirty="0">
              <a:solidFill>
                <a:srgbClr val="1F497D"/>
              </a:solidFill>
              <a:latin typeface="Arial"/>
              <a:cs typeface="Arial"/>
            </a:endParaRPr>
          </a:p>
          <a:p>
            <a:pPr marL="12700">
              <a:spcBef>
                <a:spcPts val="105"/>
              </a:spcBef>
              <a:defRPr/>
            </a:pPr>
            <a:r>
              <a:rPr lang="en-US" sz="3200" b="1" spc="-5" dirty="0">
                <a:solidFill>
                  <a:srgbClr val="1F497D"/>
                </a:solidFill>
                <a:latin typeface="Arial"/>
                <a:cs typeface="Arial"/>
              </a:rPr>
              <a:t>	</a:t>
            </a:r>
            <a:r>
              <a:rPr lang="en-US" sz="3200" b="1" u="sng" spc="-5" dirty="0">
                <a:solidFill>
                  <a:srgbClr val="1F497D"/>
                </a:solidFill>
                <a:latin typeface="Arial"/>
                <a:cs typeface="Arial"/>
              </a:rPr>
              <a:t>Alternative Funding Arrangements </a:t>
            </a:r>
            <a:r>
              <a:rPr lang="en-US" sz="3200" b="1" spc="-5" dirty="0">
                <a:solidFill>
                  <a:srgbClr val="1F497D"/>
                </a:solidFill>
                <a:latin typeface="Arial"/>
                <a:cs typeface="Arial"/>
              </a:rPr>
              <a:t>	</a:t>
            </a:r>
            <a:r>
              <a:rPr lang="en-US" sz="3200" b="1" u="sng" spc="-5" dirty="0">
                <a:solidFill>
                  <a:srgbClr val="1F497D"/>
                </a:solidFill>
                <a:latin typeface="Arial"/>
                <a:cs typeface="Arial"/>
              </a:rPr>
              <a:t>(AFA): </a:t>
            </a:r>
            <a:r>
              <a:rPr lang="en-US" sz="3200" b="1" spc="-5" dirty="0">
                <a:solidFill>
                  <a:srgbClr val="1F497D"/>
                </a:solidFill>
                <a:latin typeface="Arial"/>
                <a:cs typeface="Arial"/>
              </a:rPr>
              <a:t>March 17-May 18</a:t>
            </a:r>
          </a:p>
          <a:p>
            <a:pPr marL="12700">
              <a:spcBef>
                <a:spcPts val="105"/>
              </a:spcBef>
              <a:defRPr/>
            </a:pPr>
            <a:endParaRPr lang="en-US" sz="3200" b="1" spc="-5" dirty="0">
              <a:solidFill>
                <a:srgbClr val="57585B"/>
              </a:solidFill>
              <a:latin typeface="Arial"/>
              <a:cs typeface="Arial"/>
            </a:endParaRPr>
          </a:p>
          <a:p>
            <a:pPr marL="12700">
              <a:spcBef>
                <a:spcPts val="105"/>
              </a:spcBef>
              <a:defRPr/>
            </a:pPr>
            <a:r>
              <a:rPr lang="en-US" sz="3200" b="1" spc="-5" dirty="0">
                <a:solidFill>
                  <a:srgbClr val="57585B"/>
                </a:solidFill>
                <a:latin typeface="Arial"/>
                <a:cs typeface="Arial"/>
              </a:rPr>
              <a:t>		RCPP 2020 DATES-TBD</a:t>
            </a:r>
          </a:p>
          <a:p>
            <a:pPr marL="12700">
              <a:spcBef>
                <a:spcPts val="105"/>
              </a:spcBef>
              <a:defRPr/>
            </a:pPr>
            <a:r>
              <a:rPr lang="en-US" sz="3200" b="1" spc="-5" dirty="0">
                <a:solidFill>
                  <a:srgbClr val="57585B"/>
                </a:solidFill>
                <a:latin typeface="Arial"/>
                <a:cs typeface="Arial"/>
              </a:rPr>
              <a:t> </a:t>
            </a:r>
          </a:p>
          <a:p>
            <a:pPr marL="12700">
              <a:spcBef>
                <a:spcPts val="105"/>
              </a:spcBef>
              <a:defRPr/>
            </a:pPr>
            <a:endParaRPr lang="en-US" sz="3200" b="1" spc="-5" dirty="0">
              <a:solidFill>
                <a:srgbClr val="57585B"/>
              </a:solidFill>
              <a:latin typeface="Arial"/>
              <a:cs typeface="Arial"/>
            </a:endParaRPr>
          </a:p>
          <a:p>
            <a:pPr marL="12700">
              <a:spcBef>
                <a:spcPts val="105"/>
              </a:spcBef>
              <a:defRPr/>
            </a:pPr>
            <a:endParaRPr lang="en-US" sz="3200" b="1" spc="-5" dirty="0">
              <a:solidFill>
                <a:srgbClr val="57585B"/>
              </a:solidFill>
              <a:latin typeface="Arial"/>
              <a:cs typeface="Arial"/>
            </a:endParaRPr>
          </a:p>
          <a:p>
            <a:pPr marL="12700">
              <a:spcBef>
                <a:spcPts val="105"/>
              </a:spcBef>
              <a:defRPr/>
            </a:pPr>
            <a:endParaRPr lang="en-US" sz="3200" b="1" spc="-5" dirty="0">
              <a:solidFill>
                <a:srgbClr val="57585B"/>
              </a:solidFill>
              <a:latin typeface="Arial"/>
              <a:cs typeface="Arial"/>
            </a:endParaRPr>
          </a:p>
          <a:p>
            <a:pPr marL="12700">
              <a:spcBef>
                <a:spcPts val="105"/>
              </a:spcBef>
              <a:defRPr/>
            </a:pPr>
            <a:endParaRPr lang="en-US" sz="3200" b="1" spc="-5" dirty="0">
              <a:solidFill>
                <a:srgbClr val="57585B"/>
              </a:solidFill>
              <a:latin typeface="Arial"/>
              <a:cs typeface="Arial"/>
            </a:endParaRPr>
          </a:p>
          <a:p>
            <a:pPr marL="12700">
              <a:spcBef>
                <a:spcPts val="105"/>
              </a:spcBef>
              <a:defRPr/>
            </a:pPr>
            <a:r>
              <a:rPr lang="en-US" sz="3200" b="1" spc="-5" dirty="0">
                <a:solidFill>
                  <a:srgbClr val="57585B"/>
                </a:solidFill>
                <a:latin typeface="Arial"/>
                <a:cs typeface="Arial"/>
              </a:rPr>
              <a:t>	</a:t>
            </a:r>
          </a:p>
        </p:txBody>
      </p:sp>
      <p:sp>
        <p:nvSpPr>
          <p:cNvPr id="3" name="object 3"/>
          <p:cNvSpPr txBox="1"/>
          <p:nvPr/>
        </p:nvSpPr>
        <p:spPr>
          <a:xfrm>
            <a:off x="2269001" y="6355735"/>
            <a:ext cx="161290" cy="179536"/>
          </a:xfrm>
          <a:prstGeom prst="rect">
            <a:avLst/>
          </a:prstGeom>
        </p:spPr>
        <p:txBody>
          <a:bodyPr vert="horz" wrap="square" lIns="0" tIns="0" rIns="0" bIns="0" rtlCol="0">
            <a:spAutoFit/>
          </a:bodyPr>
          <a:lstStyle/>
          <a:p>
            <a:pPr marL="38100">
              <a:lnSpc>
                <a:spcPts val="1425"/>
              </a:lnSpc>
              <a:defRPr/>
            </a:pPr>
            <a:endParaRPr sz="1200" dirty="0">
              <a:solidFill>
                <a:prstClr val="black"/>
              </a:solidFill>
              <a:latin typeface="Arial"/>
              <a:cs typeface="Arial"/>
            </a:endParaRPr>
          </a:p>
        </p:txBody>
      </p:sp>
    </p:spTree>
    <p:extLst>
      <p:ext uri="{BB962C8B-B14F-4D97-AF65-F5344CB8AC3E}">
        <p14:creationId xmlns:p14="http://schemas.microsoft.com/office/powerpoint/2010/main" val="24681044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78939" y="820228"/>
            <a:ext cx="8835390" cy="5338000"/>
          </a:xfrm>
          <a:prstGeom prst="rect">
            <a:avLst/>
          </a:prstGeom>
        </p:spPr>
        <p:txBody>
          <a:bodyPr vert="horz" wrap="square" lIns="0" tIns="13335" rIns="0" bIns="0" rtlCol="0">
            <a:spAutoFit/>
          </a:bodyPr>
          <a:lstStyle/>
          <a:p>
            <a:pPr marL="12700">
              <a:spcBef>
                <a:spcPts val="105"/>
              </a:spcBef>
              <a:defRPr/>
            </a:pPr>
            <a:r>
              <a:rPr sz="3200" b="1" spc="-5" dirty="0">
                <a:solidFill>
                  <a:srgbClr val="57585B"/>
                </a:solidFill>
                <a:latin typeface="Arial"/>
                <a:cs typeface="Arial"/>
              </a:rPr>
              <a:t>What is an Alternative Funding</a:t>
            </a:r>
            <a:r>
              <a:rPr sz="3200" b="1" spc="-330" dirty="0">
                <a:solidFill>
                  <a:srgbClr val="57585B"/>
                </a:solidFill>
                <a:latin typeface="Arial"/>
                <a:cs typeface="Arial"/>
              </a:rPr>
              <a:t> </a:t>
            </a:r>
            <a:r>
              <a:rPr sz="3200" b="1" spc="-5" dirty="0">
                <a:solidFill>
                  <a:srgbClr val="57585B"/>
                </a:solidFill>
                <a:latin typeface="Arial"/>
                <a:cs typeface="Arial"/>
              </a:rPr>
              <a:t>Arrangement</a:t>
            </a:r>
            <a:r>
              <a:rPr lang="en-US" sz="3200" b="1" spc="-5" dirty="0">
                <a:solidFill>
                  <a:srgbClr val="57585B"/>
                </a:solidFill>
                <a:latin typeface="Arial"/>
                <a:cs typeface="Arial"/>
              </a:rPr>
              <a:t> (AFA) in RCPP  </a:t>
            </a:r>
            <a:r>
              <a:rPr sz="3200" b="1" spc="-5" dirty="0">
                <a:solidFill>
                  <a:srgbClr val="57585B"/>
                </a:solidFill>
                <a:latin typeface="Arial"/>
                <a:cs typeface="Arial"/>
              </a:rPr>
              <a:t>?</a:t>
            </a:r>
            <a:endParaRPr sz="3200" dirty="0">
              <a:solidFill>
                <a:prstClr val="black"/>
              </a:solidFill>
              <a:latin typeface="Arial"/>
              <a:cs typeface="Arial"/>
            </a:endParaRPr>
          </a:p>
          <a:p>
            <a:pPr>
              <a:spcBef>
                <a:spcPts val="10"/>
              </a:spcBef>
              <a:defRPr/>
            </a:pPr>
            <a:endParaRPr sz="4350" dirty="0">
              <a:solidFill>
                <a:prstClr val="black"/>
              </a:solidFill>
              <a:latin typeface="Arial"/>
              <a:cs typeface="Arial"/>
            </a:endParaRPr>
          </a:p>
          <a:p>
            <a:pPr marL="556895" marR="1437640" indent="-342900">
              <a:buFont typeface="Arial"/>
              <a:buChar char="•"/>
              <a:tabLst>
                <a:tab pos="556895" algn="l"/>
                <a:tab pos="557530" algn="l"/>
              </a:tabLst>
              <a:defRPr/>
            </a:pPr>
            <a:r>
              <a:rPr sz="3200" b="1" spc="-5" dirty="0">
                <a:solidFill>
                  <a:srgbClr val="053773"/>
                </a:solidFill>
                <a:latin typeface="Arial"/>
                <a:cs typeface="Arial"/>
              </a:rPr>
              <a:t>First included in </a:t>
            </a:r>
            <a:r>
              <a:rPr sz="3200" b="1" dirty="0">
                <a:solidFill>
                  <a:srgbClr val="053773"/>
                </a:solidFill>
                <a:latin typeface="Arial"/>
                <a:cs typeface="Arial"/>
              </a:rPr>
              <a:t>the </a:t>
            </a:r>
            <a:r>
              <a:rPr sz="3200" b="1" spc="-10" dirty="0">
                <a:solidFill>
                  <a:srgbClr val="053773"/>
                </a:solidFill>
                <a:latin typeface="Arial"/>
                <a:cs typeface="Arial"/>
              </a:rPr>
              <a:t>2014 </a:t>
            </a:r>
            <a:r>
              <a:rPr sz="3200" b="1" spc="-5" dirty="0">
                <a:solidFill>
                  <a:srgbClr val="053773"/>
                </a:solidFill>
                <a:latin typeface="Arial"/>
                <a:cs typeface="Arial"/>
              </a:rPr>
              <a:t>Farm Bill,  expanded in </a:t>
            </a:r>
            <a:r>
              <a:rPr sz="3200" b="1" dirty="0">
                <a:solidFill>
                  <a:srgbClr val="053773"/>
                </a:solidFill>
                <a:latin typeface="Arial"/>
                <a:cs typeface="Arial"/>
              </a:rPr>
              <a:t>the </a:t>
            </a:r>
            <a:r>
              <a:rPr sz="3200" b="1" spc="-10" dirty="0">
                <a:solidFill>
                  <a:srgbClr val="053773"/>
                </a:solidFill>
                <a:latin typeface="Arial"/>
                <a:cs typeface="Arial"/>
              </a:rPr>
              <a:t>2018 </a:t>
            </a:r>
            <a:r>
              <a:rPr sz="3200" b="1" spc="-5" dirty="0">
                <a:solidFill>
                  <a:srgbClr val="053773"/>
                </a:solidFill>
                <a:latin typeface="Arial"/>
                <a:cs typeface="Arial"/>
              </a:rPr>
              <a:t>Farm</a:t>
            </a:r>
            <a:r>
              <a:rPr sz="3200" b="1" spc="-85" dirty="0">
                <a:solidFill>
                  <a:srgbClr val="053773"/>
                </a:solidFill>
                <a:latin typeface="Arial"/>
                <a:cs typeface="Arial"/>
              </a:rPr>
              <a:t> </a:t>
            </a:r>
            <a:r>
              <a:rPr sz="3200" b="1" spc="-5" dirty="0">
                <a:solidFill>
                  <a:srgbClr val="053773"/>
                </a:solidFill>
                <a:latin typeface="Arial"/>
                <a:cs typeface="Arial"/>
              </a:rPr>
              <a:t>Bill.</a:t>
            </a:r>
            <a:endParaRPr sz="3200" dirty="0">
              <a:solidFill>
                <a:prstClr val="black"/>
              </a:solidFill>
              <a:latin typeface="Arial"/>
              <a:cs typeface="Arial"/>
            </a:endParaRPr>
          </a:p>
          <a:p>
            <a:pPr>
              <a:spcBef>
                <a:spcPts val="30"/>
              </a:spcBef>
              <a:buClr>
                <a:srgbClr val="053773"/>
              </a:buClr>
              <a:buFont typeface="Arial"/>
              <a:buChar char="•"/>
              <a:defRPr/>
            </a:pPr>
            <a:endParaRPr sz="4650" dirty="0">
              <a:solidFill>
                <a:prstClr val="black"/>
              </a:solidFill>
              <a:latin typeface="Arial"/>
              <a:cs typeface="Arial"/>
            </a:endParaRPr>
          </a:p>
          <a:p>
            <a:pPr marL="556895" marR="2035810" indent="-342900">
              <a:buFont typeface="Arial"/>
              <a:buChar char="•"/>
              <a:tabLst>
                <a:tab pos="556895" algn="l"/>
                <a:tab pos="557530" algn="l"/>
              </a:tabLst>
              <a:defRPr/>
            </a:pPr>
            <a:r>
              <a:rPr sz="3200" b="1" spc="-5" dirty="0">
                <a:solidFill>
                  <a:srgbClr val="053773"/>
                </a:solidFill>
                <a:latin typeface="Arial"/>
                <a:cs typeface="Arial"/>
              </a:rPr>
              <a:t>Provides </a:t>
            </a:r>
            <a:r>
              <a:rPr sz="3200" b="1" dirty="0">
                <a:solidFill>
                  <a:srgbClr val="053773"/>
                </a:solidFill>
                <a:latin typeface="Arial"/>
                <a:cs typeface="Arial"/>
              </a:rPr>
              <a:t>for </a:t>
            </a:r>
            <a:r>
              <a:rPr sz="3200" b="1" spc="-5" dirty="0">
                <a:solidFill>
                  <a:srgbClr val="053773"/>
                </a:solidFill>
                <a:latin typeface="Arial"/>
                <a:cs typeface="Arial"/>
              </a:rPr>
              <a:t>alternative project  structures, compared </a:t>
            </a:r>
            <a:r>
              <a:rPr sz="3200" b="1" dirty="0">
                <a:solidFill>
                  <a:srgbClr val="053773"/>
                </a:solidFill>
                <a:latin typeface="Arial"/>
                <a:cs typeface="Arial"/>
              </a:rPr>
              <a:t>to RCPP  </a:t>
            </a:r>
            <a:r>
              <a:rPr sz="3200" b="1" spc="-20" dirty="0">
                <a:solidFill>
                  <a:srgbClr val="053773"/>
                </a:solidFill>
                <a:latin typeface="Arial"/>
                <a:cs typeface="Arial"/>
              </a:rPr>
              <a:t>Classic’s </a:t>
            </a:r>
            <a:r>
              <a:rPr sz="3200" b="1" spc="-5" dirty="0">
                <a:solidFill>
                  <a:srgbClr val="053773"/>
                </a:solidFill>
                <a:latin typeface="Arial"/>
                <a:cs typeface="Arial"/>
              </a:rPr>
              <a:t>use of more traditional</a:t>
            </a:r>
            <a:r>
              <a:rPr lang="en-US" sz="3200" b="1" spc="-5" dirty="0">
                <a:solidFill>
                  <a:srgbClr val="053773"/>
                </a:solidFill>
                <a:latin typeface="Arial"/>
                <a:cs typeface="Arial"/>
              </a:rPr>
              <a:t> </a:t>
            </a:r>
            <a:r>
              <a:rPr sz="3200" b="1" dirty="0">
                <a:solidFill>
                  <a:srgbClr val="053773"/>
                </a:solidFill>
                <a:latin typeface="Arial"/>
                <a:cs typeface="Arial"/>
              </a:rPr>
              <a:t>NRCS </a:t>
            </a:r>
            <a:r>
              <a:rPr sz="3200" b="1" spc="-5" dirty="0">
                <a:solidFill>
                  <a:srgbClr val="053773"/>
                </a:solidFill>
                <a:latin typeface="Arial"/>
                <a:cs typeface="Arial"/>
              </a:rPr>
              <a:t>program</a:t>
            </a:r>
            <a:r>
              <a:rPr sz="3200" b="1" spc="-45" dirty="0">
                <a:solidFill>
                  <a:srgbClr val="053773"/>
                </a:solidFill>
                <a:latin typeface="Arial"/>
                <a:cs typeface="Arial"/>
              </a:rPr>
              <a:t> </a:t>
            </a:r>
            <a:r>
              <a:rPr sz="3200" b="1" spc="-5" dirty="0">
                <a:solidFill>
                  <a:srgbClr val="053773"/>
                </a:solidFill>
                <a:latin typeface="Arial"/>
                <a:cs typeface="Arial"/>
              </a:rPr>
              <a:t>approach.</a:t>
            </a:r>
            <a:endParaRPr sz="3200" dirty="0">
              <a:solidFill>
                <a:prstClr val="black"/>
              </a:solidFill>
              <a:latin typeface="Arial"/>
              <a:cs typeface="Arial"/>
            </a:endParaRPr>
          </a:p>
        </p:txBody>
      </p:sp>
      <p:sp>
        <p:nvSpPr>
          <p:cNvPr id="3" name="object 3"/>
          <p:cNvSpPr txBox="1"/>
          <p:nvPr/>
        </p:nvSpPr>
        <p:spPr>
          <a:xfrm>
            <a:off x="2269001" y="6355735"/>
            <a:ext cx="161290" cy="179536"/>
          </a:xfrm>
          <a:prstGeom prst="rect">
            <a:avLst/>
          </a:prstGeom>
        </p:spPr>
        <p:txBody>
          <a:bodyPr vert="horz" wrap="square" lIns="0" tIns="0" rIns="0" bIns="0" rtlCol="0">
            <a:spAutoFit/>
          </a:bodyPr>
          <a:lstStyle/>
          <a:p>
            <a:pPr marL="38100">
              <a:lnSpc>
                <a:spcPts val="1425"/>
              </a:lnSpc>
              <a:defRPr/>
            </a:pPr>
            <a:endParaRPr sz="1200" dirty="0">
              <a:solidFill>
                <a:prstClr val="black"/>
              </a:solidFill>
              <a:latin typeface="Arial"/>
              <a:cs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64555" y="739256"/>
            <a:ext cx="5257800" cy="574040"/>
          </a:xfrm>
          <a:prstGeom prst="rect">
            <a:avLst/>
          </a:prstGeom>
        </p:spPr>
        <p:txBody>
          <a:bodyPr vert="horz" wrap="square" lIns="0" tIns="12700" rIns="0" bIns="0" rtlCol="0">
            <a:spAutoFit/>
          </a:bodyPr>
          <a:lstStyle/>
          <a:p>
            <a:pPr marL="12700">
              <a:spcBef>
                <a:spcPts val="100"/>
              </a:spcBef>
            </a:pPr>
            <a:r>
              <a:rPr spc="-5" dirty="0"/>
              <a:t>RCPP Classic</a:t>
            </a:r>
            <a:r>
              <a:rPr spc="-265" dirty="0"/>
              <a:t> </a:t>
            </a:r>
            <a:r>
              <a:rPr spc="-5" dirty="0"/>
              <a:t>Approach</a:t>
            </a:r>
          </a:p>
        </p:txBody>
      </p:sp>
      <p:sp>
        <p:nvSpPr>
          <p:cNvPr id="3" name="object 3"/>
          <p:cNvSpPr/>
          <p:nvPr/>
        </p:nvSpPr>
        <p:spPr>
          <a:xfrm>
            <a:off x="4268724" y="1956817"/>
            <a:ext cx="2075687" cy="1085087"/>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a:defRPr/>
            </a:pPr>
            <a:endParaRPr dirty="0">
              <a:solidFill>
                <a:prstClr val="black"/>
              </a:solidFill>
              <a:latin typeface="Calibri"/>
            </a:endParaRPr>
          </a:p>
        </p:txBody>
      </p:sp>
      <p:sp>
        <p:nvSpPr>
          <p:cNvPr id="4" name="object 4"/>
          <p:cNvSpPr/>
          <p:nvPr/>
        </p:nvSpPr>
        <p:spPr>
          <a:xfrm>
            <a:off x="4315967" y="1981203"/>
            <a:ext cx="1981200" cy="990600"/>
          </a:xfrm>
          <a:custGeom>
            <a:avLst/>
            <a:gdLst/>
            <a:ahLst/>
            <a:cxnLst/>
            <a:rect l="l" t="t" r="r" b="b"/>
            <a:pathLst>
              <a:path w="1981200" h="990600">
                <a:moveTo>
                  <a:pt x="1816100" y="0"/>
                </a:moveTo>
                <a:lnTo>
                  <a:pt x="165100" y="0"/>
                </a:lnTo>
                <a:lnTo>
                  <a:pt x="121208" y="5897"/>
                </a:lnTo>
                <a:lnTo>
                  <a:pt x="81769" y="22540"/>
                </a:lnTo>
                <a:lnTo>
                  <a:pt x="48355" y="48355"/>
                </a:lnTo>
                <a:lnTo>
                  <a:pt x="22540" y="81769"/>
                </a:lnTo>
                <a:lnTo>
                  <a:pt x="5897" y="121208"/>
                </a:lnTo>
                <a:lnTo>
                  <a:pt x="0" y="165100"/>
                </a:lnTo>
                <a:lnTo>
                  <a:pt x="0" y="825487"/>
                </a:lnTo>
                <a:lnTo>
                  <a:pt x="5897" y="869379"/>
                </a:lnTo>
                <a:lnTo>
                  <a:pt x="22540" y="908821"/>
                </a:lnTo>
                <a:lnTo>
                  <a:pt x="48355" y="942238"/>
                </a:lnTo>
                <a:lnTo>
                  <a:pt x="81769" y="968056"/>
                </a:lnTo>
                <a:lnTo>
                  <a:pt x="121208" y="984701"/>
                </a:lnTo>
                <a:lnTo>
                  <a:pt x="165100" y="990600"/>
                </a:lnTo>
                <a:lnTo>
                  <a:pt x="1816100" y="990600"/>
                </a:lnTo>
                <a:lnTo>
                  <a:pt x="1859991" y="984701"/>
                </a:lnTo>
                <a:lnTo>
                  <a:pt x="1899430" y="968056"/>
                </a:lnTo>
                <a:lnTo>
                  <a:pt x="1932844" y="942238"/>
                </a:lnTo>
                <a:lnTo>
                  <a:pt x="1958659" y="908821"/>
                </a:lnTo>
                <a:lnTo>
                  <a:pt x="1975302" y="869379"/>
                </a:lnTo>
                <a:lnTo>
                  <a:pt x="1981200" y="825487"/>
                </a:lnTo>
                <a:lnTo>
                  <a:pt x="1981200" y="165100"/>
                </a:lnTo>
                <a:lnTo>
                  <a:pt x="1975302" y="121208"/>
                </a:lnTo>
                <a:lnTo>
                  <a:pt x="1958659" y="81769"/>
                </a:lnTo>
                <a:lnTo>
                  <a:pt x="1932844" y="48355"/>
                </a:lnTo>
                <a:lnTo>
                  <a:pt x="1899430" y="22540"/>
                </a:lnTo>
                <a:lnTo>
                  <a:pt x="1859991" y="5897"/>
                </a:lnTo>
                <a:lnTo>
                  <a:pt x="1816100" y="0"/>
                </a:lnTo>
                <a:close/>
              </a:path>
            </a:pathLst>
          </a:custGeom>
          <a:solidFill>
            <a:srgbClr val="B3C2CF"/>
          </a:solidFill>
        </p:spPr>
        <p:txBody>
          <a:bodyPr wrap="square" lIns="0" tIns="0" rIns="0" bIns="0" rtlCol="0"/>
          <a:lstStyle/>
          <a:p>
            <a:pPr>
              <a:defRPr/>
            </a:pPr>
            <a:endParaRPr dirty="0">
              <a:solidFill>
                <a:prstClr val="black"/>
              </a:solidFill>
              <a:latin typeface="Calibri"/>
            </a:endParaRPr>
          </a:p>
        </p:txBody>
      </p:sp>
      <p:sp>
        <p:nvSpPr>
          <p:cNvPr id="5" name="object 5"/>
          <p:cNvSpPr/>
          <p:nvPr/>
        </p:nvSpPr>
        <p:spPr>
          <a:xfrm>
            <a:off x="4315967" y="1981203"/>
            <a:ext cx="1981200" cy="990600"/>
          </a:xfrm>
          <a:custGeom>
            <a:avLst/>
            <a:gdLst/>
            <a:ahLst/>
            <a:cxnLst/>
            <a:rect l="l" t="t" r="r" b="b"/>
            <a:pathLst>
              <a:path w="1981200" h="990600">
                <a:moveTo>
                  <a:pt x="0" y="165100"/>
                </a:moveTo>
                <a:lnTo>
                  <a:pt x="5897" y="121208"/>
                </a:lnTo>
                <a:lnTo>
                  <a:pt x="22540" y="81769"/>
                </a:lnTo>
                <a:lnTo>
                  <a:pt x="48355" y="48355"/>
                </a:lnTo>
                <a:lnTo>
                  <a:pt x="81769" y="22540"/>
                </a:lnTo>
                <a:lnTo>
                  <a:pt x="121208" y="5897"/>
                </a:lnTo>
                <a:lnTo>
                  <a:pt x="165100" y="0"/>
                </a:lnTo>
                <a:lnTo>
                  <a:pt x="1816100" y="0"/>
                </a:lnTo>
                <a:lnTo>
                  <a:pt x="1859991" y="5897"/>
                </a:lnTo>
                <a:lnTo>
                  <a:pt x="1899430" y="22540"/>
                </a:lnTo>
                <a:lnTo>
                  <a:pt x="1932844" y="48355"/>
                </a:lnTo>
                <a:lnTo>
                  <a:pt x="1958659" y="81769"/>
                </a:lnTo>
                <a:lnTo>
                  <a:pt x="1975302" y="121208"/>
                </a:lnTo>
                <a:lnTo>
                  <a:pt x="1981200" y="165100"/>
                </a:lnTo>
                <a:lnTo>
                  <a:pt x="1981200" y="825487"/>
                </a:lnTo>
                <a:lnTo>
                  <a:pt x="1975302" y="869379"/>
                </a:lnTo>
                <a:lnTo>
                  <a:pt x="1958659" y="908821"/>
                </a:lnTo>
                <a:lnTo>
                  <a:pt x="1932844" y="942238"/>
                </a:lnTo>
                <a:lnTo>
                  <a:pt x="1899430" y="968056"/>
                </a:lnTo>
                <a:lnTo>
                  <a:pt x="1859991" y="984701"/>
                </a:lnTo>
                <a:lnTo>
                  <a:pt x="1816100" y="990600"/>
                </a:lnTo>
                <a:lnTo>
                  <a:pt x="165100" y="990600"/>
                </a:lnTo>
                <a:lnTo>
                  <a:pt x="121208" y="984701"/>
                </a:lnTo>
                <a:lnTo>
                  <a:pt x="81769" y="968056"/>
                </a:lnTo>
                <a:lnTo>
                  <a:pt x="48355" y="942238"/>
                </a:lnTo>
                <a:lnTo>
                  <a:pt x="22540" y="908821"/>
                </a:lnTo>
                <a:lnTo>
                  <a:pt x="5897" y="869379"/>
                </a:lnTo>
                <a:lnTo>
                  <a:pt x="0" y="825487"/>
                </a:lnTo>
                <a:lnTo>
                  <a:pt x="0" y="165100"/>
                </a:lnTo>
                <a:close/>
              </a:path>
            </a:pathLst>
          </a:custGeom>
          <a:ln w="9144">
            <a:solidFill>
              <a:srgbClr val="0E99B1"/>
            </a:solidFill>
          </a:ln>
        </p:spPr>
        <p:txBody>
          <a:bodyPr wrap="square" lIns="0" tIns="0" rIns="0" bIns="0" rtlCol="0"/>
          <a:lstStyle/>
          <a:p>
            <a:pPr>
              <a:defRPr/>
            </a:pPr>
            <a:endParaRPr dirty="0">
              <a:solidFill>
                <a:prstClr val="black"/>
              </a:solidFill>
              <a:latin typeface="Calibri"/>
            </a:endParaRPr>
          </a:p>
        </p:txBody>
      </p:sp>
      <p:sp>
        <p:nvSpPr>
          <p:cNvPr id="7" name="object 7"/>
          <p:cNvSpPr/>
          <p:nvPr/>
        </p:nvSpPr>
        <p:spPr>
          <a:xfrm>
            <a:off x="6509004" y="4255465"/>
            <a:ext cx="1071371" cy="98602"/>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a:defRPr/>
            </a:pPr>
            <a:endParaRPr dirty="0">
              <a:solidFill>
                <a:prstClr val="black"/>
              </a:solidFill>
              <a:latin typeface="Calibri"/>
            </a:endParaRPr>
          </a:p>
        </p:txBody>
      </p:sp>
      <p:sp>
        <p:nvSpPr>
          <p:cNvPr id="12" name="object 12"/>
          <p:cNvSpPr/>
          <p:nvPr/>
        </p:nvSpPr>
        <p:spPr>
          <a:xfrm>
            <a:off x="8057389" y="3514345"/>
            <a:ext cx="1171955" cy="839723"/>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pPr>
              <a:defRPr/>
            </a:pPr>
            <a:endParaRPr dirty="0">
              <a:solidFill>
                <a:prstClr val="black"/>
              </a:solidFill>
              <a:latin typeface="Calibri"/>
            </a:endParaRPr>
          </a:p>
        </p:txBody>
      </p:sp>
      <p:sp>
        <p:nvSpPr>
          <p:cNvPr id="16" name="object 16"/>
          <p:cNvSpPr/>
          <p:nvPr/>
        </p:nvSpPr>
        <p:spPr>
          <a:xfrm>
            <a:off x="2077213" y="3415285"/>
            <a:ext cx="1542287" cy="1027175"/>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pPr>
              <a:defRPr/>
            </a:pPr>
            <a:endParaRPr dirty="0">
              <a:solidFill>
                <a:prstClr val="black"/>
              </a:solidFill>
              <a:latin typeface="Calibri"/>
            </a:endParaRPr>
          </a:p>
        </p:txBody>
      </p:sp>
      <p:sp>
        <p:nvSpPr>
          <p:cNvPr id="17" name="object 17"/>
          <p:cNvSpPr/>
          <p:nvPr/>
        </p:nvSpPr>
        <p:spPr>
          <a:xfrm>
            <a:off x="2345437" y="4372343"/>
            <a:ext cx="1013447" cy="156984"/>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pPr>
              <a:defRPr/>
            </a:pPr>
            <a:endParaRPr dirty="0">
              <a:solidFill>
                <a:prstClr val="black"/>
              </a:solidFill>
              <a:latin typeface="Calibri"/>
            </a:endParaRPr>
          </a:p>
        </p:txBody>
      </p:sp>
      <p:sp>
        <p:nvSpPr>
          <p:cNvPr id="18" name="object 18"/>
          <p:cNvSpPr/>
          <p:nvPr/>
        </p:nvSpPr>
        <p:spPr>
          <a:xfrm>
            <a:off x="2124455" y="3457958"/>
            <a:ext cx="1447800" cy="914400"/>
          </a:xfrm>
          <a:custGeom>
            <a:avLst/>
            <a:gdLst/>
            <a:ahLst/>
            <a:cxnLst/>
            <a:rect l="l" t="t" r="r" b="b"/>
            <a:pathLst>
              <a:path w="1447800" h="914400">
                <a:moveTo>
                  <a:pt x="1295400" y="0"/>
                </a:moveTo>
                <a:lnTo>
                  <a:pt x="152400" y="0"/>
                </a:lnTo>
                <a:lnTo>
                  <a:pt x="104231" y="7768"/>
                </a:lnTo>
                <a:lnTo>
                  <a:pt x="62396" y="29402"/>
                </a:lnTo>
                <a:lnTo>
                  <a:pt x="29405" y="62391"/>
                </a:lnTo>
                <a:lnTo>
                  <a:pt x="7769" y="104226"/>
                </a:lnTo>
                <a:lnTo>
                  <a:pt x="0" y="152399"/>
                </a:lnTo>
                <a:lnTo>
                  <a:pt x="0" y="761999"/>
                </a:lnTo>
                <a:lnTo>
                  <a:pt x="7769" y="810168"/>
                </a:lnTo>
                <a:lnTo>
                  <a:pt x="29405" y="852003"/>
                </a:lnTo>
                <a:lnTo>
                  <a:pt x="62396" y="884994"/>
                </a:lnTo>
                <a:lnTo>
                  <a:pt x="104231" y="906630"/>
                </a:lnTo>
                <a:lnTo>
                  <a:pt x="152400" y="914399"/>
                </a:lnTo>
                <a:lnTo>
                  <a:pt x="1295400" y="914399"/>
                </a:lnTo>
                <a:lnTo>
                  <a:pt x="1343568" y="906630"/>
                </a:lnTo>
                <a:lnTo>
                  <a:pt x="1385403" y="884994"/>
                </a:lnTo>
                <a:lnTo>
                  <a:pt x="1418394" y="852003"/>
                </a:lnTo>
                <a:lnTo>
                  <a:pt x="1440030" y="810168"/>
                </a:lnTo>
                <a:lnTo>
                  <a:pt x="1447800" y="761999"/>
                </a:lnTo>
                <a:lnTo>
                  <a:pt x="1447800" y="152399"/>
                </a:lnTo>
                <a:lnTo>
                  <a:pt x="1440030" y="104226"/>
                </a:lnTo>
                <a:lnTo>
                  <a:pt x="1418394" y="62391"/>
                </a:lnTo>
                <a:lnTo>
                  <a:pt x="1385403" y="29402"/>
                </a:lnTo>
                <a:lnTo>
                  <a:pt x="1343568" y="7768"/>
                </a:lnTo>
                <a:lnTo>
                  <a:pt x="1295400" y="0"/>
                </a:lnTo>
                <a:close/>
              </a:path>
            </a:pathLst>
          </a:custGeom>
          <a:solidFill>
            <a:srgbClr val="AFE36C"/>
          </a:solidFill>
        </p:spPr>
        <p:txBody>
          <a:bodyPr wrap="square" lIns="0" tIns="0" rIns="0" bIns="0" rtlCol="0"/>
          <a:lstStyle/>
          <a:p>
            <a:pPr>
              <a:defRPr/>
            </a:pPr>
            <a:endParaRPr dirty="0">
              <a:solidFill>
                <a:prstClr val="black"/>
              </a:solidFill>
              <a:latin typeface="Calibri"/>
            </a:endParaRPr>
          </a:p>
        </p:txBody>
      </p:sp>
      <p:sp>
        <p:nvSpPr>
          <p:cNvPr id="19" name="object 19"/>
          <p:cNvSpPr/>
          <p:nvPr/>
        </p:nvSpPr>
        <p:spPr>
          <a:xfrm>
            <a:off x="2124455" y="3457958"/>
            <a:ext cx="1447800" cy="914400"/>
          </a:xfrm>
          <a:custGeom>
            <a:avLst/>
            <a:gdLst/>
            <a:ahLst/>
            <a:cxnLst/>
            <a:rect l="l" t="t" r="r" b="b"/>
            <a:pathLst>
              <a:path w="1447800" h="914400">
                <a:moveTo>
                  <a:pt x="0" y="152399"/>
                </a:moveTo>
                <a:lnTo>
                  <a:pt x="7769" y="104226"/>
                </a:lnTo>
                <a:lnTo>
                  <a:pt x="29405" y="62391"/>
                </a:lnTo>
                <a:lnTo>
                  <a:pt x="62396" y="29402"/>
                </a:lnTo>
                <a:lnTo>
                  <a:pt x="104231" y="7768"/>
                </a:lnTo>
                <a:lnTo>
                  <a:pt x="152400" y="0"/>
                </a:lnTo>
                <a:lnTo>
                  <a:pt x="1295400" y="0"/>
                </a:lnTo>
                <a:lnTo>
                  <a:pt x="1343568" y="7768"/>
                </a:lnTo>
                <a:lnTo>
                  <a:pt x="1385403" y="29402"/>
                </a:lnTo>
                <a:lnTo>
                  <a:pt x="1418394" y="62391"/>
                </a:lnTo>
                <a:lnTo>
                  <a:pt x="1440030" y="104226"/>
                </a:lnTo>
                <a:lnTo>
                  <a:pt x="1447800" y="152399"/>
                </a:lnTo>
                <a:lnTo>
                  <a:pt x="1447800" y="761999"/>
                </a:lnTo>
                <a:lnTo>
                  <a:pt x="1440030" y="810168"/>
                </a:lnTo>
                <a:lnTo>
                  <a:pt x="1418394" y="852003"/>
                </a:lnTo>
                <a:lnTo>
                  <a:pt x="1385403" y="884994"/>
                </a:lnTo>
                <a:lnTo>
                  <a:pt x="1343568" y="906630"/>
                </a:lnTo>
                <a:lnTo>
                  <a:pt x="1295400" y="914399"/>
                </a:lnTo>
                <a:lnTo>
                  <a:pt x="152400" y="914399"/>
                </a:lnTo>
                <a:lnTo>
                  <a:pt x="104231" y="906630"/>
                </a:lnTo>
                <a:lnTo>
                  <a:pt x="62396" y="884994"/>
                </a:lnTo>
                <a:lnTo>
                  <a:pt x="29405" y="852003"/>
                </a:lnTo>
                <a:lnTo>
                  <a:pt x="7769" y="810168"/>
                </a:lnTo>
                <a:lnTo>
                  <a:pt x="0" y="761999"/>
                </a:lnTo>
                <a:lnTo>
                  <a:pt x="0" y="152399"/>
                </a:lnTo>
                <a:close/>
              </a:path>
            </a:pathLst>
          </a:custGeom>
          <a:ln w="9143">
            <a:solidFill>
              <a:srgbClr val="0E99B1"/>
            </a:solidFill>
          </a:ln>
        </p:spPr>
        <p:txBody>
          <a:bodyPr wrap="square" lIns="0" tIns="0" rIns="0" bIns="0" rtlCol="0"/>
          <a:lstStyle/>
          <a:p>
            <a:pPr>
              <a:defRPr/>
            </a:pPr>
            <a:endParaRPr dirty="0">
              <a:solidFill>
                <a:prstClr val="black"/>
              </a:solidFill>
              <a:latin typeface="Calibri"/>
            </a:endParaRPr>
          </a:p>
        </p:txBody>
      </p:sp>
      <p:sp>
        <p:nvSpPr>
          <p:cNvPr id="20" name="object 20"/>
          <p:cNvSpPr txBox="1"/>
          <p:nvPr/>
        </p:nvSpPr>
        <p:spPr>
          <a:xfrm>
            <a:off x="2512505" y="3484497"/>
            <a:ext cx="671195" cy="848360"/>
          </a:xfrm>
          <a:prstGeom prst="rect">
            <a:avLst/>
          </a:prstGeom>
        </p:spPr>
        <p:txBody>
          <a:bodyPr vert="horz" wrap="square" lIns="0" tIns="12700" rIns="0" bIns="0" rtlCol="0">
            <a:spAutoFit/>
          </a:bodyPr>
          <a:lstStyle/>
          <a:p>
            <a:pPr marL="12700">
              <a:spcBef>
                <a:spcPts val="100"/>
              </a:spcBef>
              <a:defRPr/>
            </a:pPr>
            <a:r>
              <a:rPr spc="-5" dirty="0">
                <a:solidFill>
                  <a:prstClr val="black"/>
                </a:solidFill>
                <a:latin typeface="Arial"/>
                <a:cs typeface="Arial"/>
              </a:rPr>
              <a:t>NRCS</a:t>
            </a:r>
            <a:endParaRPr dirty="0">
              <a:solidFill>
                <a:prstClr val="black"/>
              </a:solidFill>
              <a:latin typeface="Arial"/>
              <a:cs typeface="Arial"/>
            </a:endParaRPr>
          </a:p>
          <a:p>
            <a:pPr marL="40005" marR="29845" indent="28575">
              <a:defRPr/>
            </a:pPr>
            <a:r>
              <a:rPr spc="-5" dirty="0">
                <a:solidFill>
                  <a:prstClr val="black"/>
                </a:solidFill>
                <a:latin typeface="Arial"/>
                <a:cs typeface="Arial"/>
              </a:rPr>
              <a:t>State  </a:t>
            </a:r>
            <a:r>
              <a:rPr dirty="0">
                <a:solidFill>
                  <a:prstClr val="black"/>
                </a:solidFill>
                <a:latin typeface="Arial"/>
                <a:cs typeface="Arial"/>
              </a:rPr>
              <a:t>O</a:t>
            </a:r>
            <a:r>
              <a:rPr spc="-35" dirty="0">
                <a:solidFill>
                  <a:prstClr val="black"/>
                </a:solidFill>
                <a:latin typeface="Arial"/>
                <a:cs typeface="Arial"/>
              </a:rPr>
              <a:t>f</a:t>
            </a:r>
            <a:r>
              <a:rPr dirty="0">
                <a:solidFill>
                  <a:prstClr val="black"/>
                </a:solidFill>
                <a:latin typeface="Arial"/>
                <a:cs typeface="Arial"/>
              </a:rPr>
              <a:t>f</a:t>
            </a:r>
            <a:r>
              <a:rPr spc="-5" dirty="0">
                <a:solidFill>
                  <a:prstClr val="black"/>
                </a:solidFill>
                <a:latin typeface="Arial"/>
                <a:cs typeface="Arial"/>
              </a:rPr>
              <a:t>i</a:t>
            </a:r>
            <a:r>
              <a:rPr dirty="0">
                <a:solidFill>
                  <a:prstClr val="black"/>
                </a:solidFill>
                <a:latin typeface="Arial"/>
                <a:cs typeface="Arial"/>
              </a:rPr>
              <a:t>ce</a:t>
            </a:r>
          </a:p>
        </p:txBody>
      </p:sp>
      <p:sp>
        <p:nvSpPr>
          <p:cNvPr id="21" name="object 21"/>
          <p:cNvSpPr/>
          <p:nvPr/>
        </p:nvSpPr>
        <p:spPr>
          <a:xfrm>
            <a:off x="2087881" y="5109985"/>
            <a:ext cx="1618487" cy="1008875"/>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pPr>
              <a:defRPr/>
            </a:pPr>
            <a:endParaRPr dirty="0">
              <a:solidFill>
                <a:prstClr val="black"/>
              </a:solidFill>
              <a:latin typeface="Calibri"/>
            </a:endParaRPr>
          </a:p>
        </p:txBody>
      </p:sp>
      <p:sp>
        <p:nvSpPr>
          <p:cNvPr id="22" name="object 22"/>
          <p:cNvSpPr/>
          <p:nvPr/>
        </p:nvSpPr>
        <p:spPr>
          <a:xfrm>
            <a:off x="2098549" y="5228845"/>
            <a:ext cx="1597151" cy="839723"/>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pPr>
              <a:defRPr/>
            </a:pPr>
            <a:endParaRPr dirty="0">
              <a:solidFill>
                <a:prstClr val="black"/>
              </a:solidFill>
              <a:latin typeface="Calibri"/>
            </a:endParaRPr>
          </a:p>
        </p:txBody>
      </p:sp>
      <p:sp>
        <p:nvSpPr>
          <p:cNvPr id="23" name="object 23"/>
          <p:cNvSpPr/>
          <p:nvPr/>
        </p:nvSpPr>
        <p:spPr>
          <a:xfrm>
            <a:off x="2135123" y="5134359"/>
            <a:ext cx="1524000" cy="914400"/>
          </a:xfrm>
          <a:custGeom>
            <a:avLst/>
            <a:gdLst/>
            <a:ahLst/>
            <a:cxnLst/>
            <a:rect l="l" t="t" r="r" b="b"/>
            <a:pathLst>
              <a:path w="1524000" h="914400">
                <a:moveTo>
                  <a:pt x="1371600" y="0"/>
                </a:moveTo>
                <a:lnTo>
                  <a:pt x="152400" y="0"/>
                </a:lnTo>
                <a:lnTo>
                  <a:pt x="104231" y="7768"/>
                </a:lnTo>
                <a:lnTo>
                  <a:pt x="62396" y="29402"/>
                </a:lnTo>
                <a:lnTo>
                  <a:pt x="29405" y="62391"/>
                </a:lnTo>
                <a:lnTo>
                  <a:pt x="7769" y="104226"/>
                </a:lnTo>
                <a:lnTo>
                  <a:pt x="0" y="152399"/>
                </a:lnTo>
                <a:lnTo>
                  <a:pt x="0" y="761987"/>
                </a:lnTo>
                <a:lnTo>
                  <a:pt x="7769" y="810161"/>
                </a:lnTo>
                <a:lnTo>
                  <a:pt x="29405" y="852000"/>
                </a:lnTo>
                <a:lnTo>
                  <a:pt x="62396" y="884993"/>
                </a:lnTo>
                <a:lnTo>
                  <a:pt x="104231" y="906629"/>
                </a:lnTo>
                <a:lnTo>
                  <a:pt x="152400" y="914399"/>
                </a:lnTo>
                <a:lnTo>
                  <a:pt x="1371600" y="914399"/>
                </a:lnTo>
                <a:lnTo>
                  <a:pt x="1419768" y="906629"/>
                </a:lnTo>
                <a:lnTo>
                  <a:pt x="1461603" y="884993"/>
                </a:lnTo>
                <a:lnTo>
                  <a:pt x="1494594" y="852000"/>
                </a:lnTo>
                <a:lnTo>
                  <a:pt x="1516230" y="810161"/>
                </a:lnTo>
                <a:lnTo>
                  <a:pt x="1524000" y="761987"/>
                </a:lnTo>
                <a:lnTo>
                  <a:pt x="1524000" y="152399"/>
                </a:lnTo>
                <a:lnTo>
                  <a:pt x="1516230" y="104226"/>
                </a:lnTo>
                <a:lnTo>
                  <a:pt x="1494594" y="62391"/>
                </a:lnTo>
                <a:lnTo>
                  <a:pt x="1461603" y="29402"/>
                </a:lnTo>
                <a:lnTo>
                  <a:pt x="1419768" y="7768"/>
                </a:lnTo>
                <a:lnTo>
                  <a:pt x="1371600" y="0"/>
                </a:lnTo>
                <a:close/>
              </a:path>
            </a:pathLst>
          </a:custGeom>
          <a:solidFill>
            <a:srgbClr val="C4BC96"/>
          </a:solidFill>
        </p:spPr>
        <p:txBody>
          <a:bodyPr wrap="square" lIns="0" tIns="0" rIns="0" bIns="0" rtlCol="0"/>
          <a:lstStyle/>
          <a:p>
            <a:pPr>
              <a:defRPr/>
            </a:pPr>
            <a:endParaRPr dirty="0">
              <a:solidFill>
                <a:prstClr val="black"/>
              </a:solidFill>
              <a:latin typeface="Calibri"/>
            </a:endParaRPr>
          </a:p>
        </p:txBody>
      </p:sp>
      <p:sp>
        <p:nvSpPr>
          <p:cNvPr id="24" name="object 24"/>
          <p:cNvSpPr/>
          <p:nvPr/>
        </p:nvSpPr>
        <p:spPr>
          <a:xfrm>
            <a:off x="2135123" y="5134359"/>
            <a:ext cx="1524000" cy="914400"/>
          </a:xfrm>
          <a:custGeom>
            <a:avLst/>
            <a:gdLst/>
            <a:ahLst/>
            <a:cxnLst/>
            <a:rect l="l" t="t" r="r" b="b"/>
            <a:pathLst>
              <a:path w="1524000" h="914400">
                <a:moveTo>
                  <a:pt x="0" y="152399"/>
                </a:moveTo>
                <a:lnTo>
                  <a:pt x="7769" y="104226"/>
                </a:lnTo>
                <a:lnTo>
                  <a:pt x="29405" y="62391"/>
                </a:lnTo>
                <a:lnTo>
                  <a:pt x="62396" y="29402"/>
                </a:lnTo>
                <a:lnTo>
                  <a:pt x="104231" y="7768"/>
                </a:lnTo>
                <a:lnTo>
                  <a:pt x="152400" y="0"/>
                </a:lnTo>
                <a:lnTo>
                  <a:pt x="1371600" y="0"/>
                </a:lnTo>
                <a:lnTo>
                  <a:pt x="1419768" y="7768"/>
                </a:lnTo>
                <a:lnTo>
                  <a:pt x="1461603" y="29402"/>
                </a:lnTo>
                <a:lnTo>
                  <a:pt x="1494594" y="62391"/>
                </a:lnTo>
                <a:lnTo>
                  <a:pt x="1516230" y="104226"/>
                </a:lnTo>
                <a:lnTo>
                  <a:pt x="1524000" y="152399"/>
                </a:lnTo>
                <a:lnTo>
                  <a:pt x="1524000" y="761987"/>
                </a:lnTo>
                <a:lnTo>
                  <a:pt x="1516230" y="810161"/>
                </a:lnTo>
                <a:lnTo>
                  <a:pt x="1494594" y="852000"/>
                </a:lnTo>
                <a:lnTo>
                  <a:pt x="1461603" y="884993"/>
                </a:lnTo>
                <a:lnTo>
                  <a:pt x="1419768" y="906629"/>
                </a:lnTo>
                <a:lnTo>
                  <a:pt x="1371600" y="914399"/>
                </a:lnTo>
                <a:lnTo>
                  <a:pt x="152400" y="914399"/>
                </a:lnTo>
                <a:lnTo>
                  <a:pt x="104231" y="906629"/>
                </a:lnTo>
                <a:lnTo>
                  <a:pt x="62396" y="884993"/>
                </a:lnTo>
                <a:lnTo>
                  <a:pt x="29405" y="852000"/>
                </a:lnTo>
                <a:lnTo>
                  <a:pt x="7769" y="810161"/>
                </a:lnTo>
                <a:lnTo>
                  <a:pt x="0" y="761987"/>
                </a:lnTo>
                <a:lnTo>
                  <a:pt x="0" y="152399"/>
                </a:lnTo>
                <a:close/>
              </a:path>
            </a:pathLst>
          </a:custGeom>
          <a:ln w="9144">
            <a:solidFill>
              <a:srgbClr val="0E99B1"/>
            </a:solidFill>
          </a:ln>
        </p:spPr>
        <p:txBody>
          <a:bodyPr wrap="square" lIns="0" tIns="0" rIns="0" bIns="0" rtlCol="0"/>
          <a:lstStyle/>
          <a:p>
            <a:pPr>
              <a:defRPr/>
            </a:pPr>
            <a:endParaRPr dirty="0">
              <a:solidFill>
                <a:prstClr val="black"/>
              </a:solidFill>
              <a:latin typeface="Calibri"/>
            </a:endParaRPr>
          </a:p>
        </p:txBody>
      </p:sp>
      <p:sp>
        <p:nvSpPr>
          <p:cNvPr id="25" name="object 25"/>
          <p:cNvSpPr/>
          <p:nvPr/>
        </p:nvSpPr>
        <p:spPr>
          <a:xfrm>
            <a:off x="6198109" y="3081529"/>
            <a:ext cx="402335" cy="455675"/>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pPr>
              <a:defRPr/>
            </a:pPr>
            <a:endParaRPr dirty="0">
              <a:solidFill>
                <a:prstClr val="black"/>
              </a:solidFill>
              <a:latin typeface="Calibri"/>
            </a:endParaRPr>
          </a:p>
        </p:txBody>
      </p:sp>
      <p:sp>
        <p:nvSpPr>
          <p:cNvPr id="26" name="object 26"/>
          <p:cNvSpPr/>
          <p:nvPr/>
        </p:nvSpPr>
        <p:spPr>
          <a:xfrm>
            <a:off x="6250685" y="3112771"/>
            <a:ext cx="187960" cy="233045"/>
          </a:xfrm>
          <a:custGeom>
            <a:avLst/>
            <a:gdLst/>
            <a:ahLst/>
            <a:cxnLst/>
            <a:rect l="l" t="t" r="r" b="b"/>
            <a:pathLst>
              <a:path w="187960" h="233045">
                <a:moveTo>
                  <a:pt x="0" y="0"/>
                </a:moveTo>
                <a:lnTo>
                  <a:pt x="187883" y="232448"/>
                </a:lnTo>
              </a:path>
            </a:pathLst>
          </a:custGeom>
          <a:ln w="25908">
            <a:solidFill>
              <a:srgbClr val="139AB1"/>
            </a:solidFill>
          </a:ln>
        </p:spPr>
        <p:txBody>
          <a:bodyPr wrap="square" lIns="0" tIns="0" rIns="0" bIns="0" rtlCol="0"/>
          <a:lstStyle/>
          <a:p>
            <a:pPr>
              <a:defRPr/>
            </a:pPr>
            <a:endParaRPr dirty="0">
              <a:solidFill>
                <a:prstClr val="black"/>
              </a:solidFill>
              <a:latin typeface="Calibri"/>
            </a:endParaRPr>
          </a:p>
        </p:txBody>
      </p:sp>
      <p:sp>
        <p:nvSpPr>
          <p:cNvPr id="27" name="object 27"/>
          <p:cNvSpPr/>
          <p:nvPr/>
        </p:nvSpPr>
        <p:spPr>
          <a:xfrm>
            <a:off x="6400204" y="3310711"/>
            <a:ext cx="79375" cy="85090"/>
          </a:xfrm>
          <a:custGeom>
            <a:avLst/>
            <a:gdLst/>
            <a:ahLst/>
            <a:cxnLst/>
            <a:rect l="l" t="t" r="r" b="b"/>
            <a:pathLst>
              <a:path w="79375" h="85089">
                <a:moveTo>
                  <a:pt x="60451" y="0"/>
                </a:moveTo>
                <a:lnTo>
                  <a:pt x="0" y="48856"/>
                </a:lnTo>
                <a:lnTo>
                  <a:pt x="79082" y="84874"/>
                </a:lnTo>
                <a:lnTo>
                  <a:pt x="60451" y="0"/>
                </a:lnTo>
                <a:close/>
              </a:path>
            </a:pathLst>
          </a:custGeom>
          <a:solidFill>
            <a:srgbClr val="139AB1"/>
          </a:solidFill>
        </p:spPr>
        <p:txBody>
          <a:bodyPr wrap="square" lIns="0" tIns="0" rIns="0" bIns="0" rtlCol="0"/>
          <a:lstStyle/>
          <a:p>
            <a:pPr>
              <a:defRPr/>
            </a:pPr>
            <a:endParaRPr dirty="0">
              <a:solidFill>
                <a:prstClr val="black"/>
              </a:solidFill>
              <a:latin typeface="Calibri"/>
            </a:endParaRPr>
          </a:p>
        </p:txBody>
      </p:sp>
      <p:sp>
        <p:nvSpPr>
          <p:cNvPr id="34" name="object 34"/>
          <p:cNvSpPr/>
          <p:nvPr/>
        </p:nvSpPr>
        <p:spPr>
          <a:xfrm>
            <a:off x="3005328" y="2587753"/>
            <a:ext cx="1237487" cy="935735"/>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pPr>
              <a:defRPr/>
            </a:pPr>
            <a:endParaRPr dirty="0">
              <a:solidFill>
                <a:prstClr val="black"/>
              </a:solidFill>
              <a:latin typeface="Calibri"/>
            </a:endParaRPr>
          </a:p>
        </p:txBody>
      </p:sp>
      <p:sp>
        <p:nvSpPr>
          <p:cNvPr id="35" name="object 35"/>
          <p:cNvSpPr/>
          <p:nvPr/>
        </p:nvSpPr>
        <p:spPr>
          <a:xfrm>
            <a:off x="3179191" y="2620518"/>
            <a:ext cx="1014094" cy="724535"/>
          </a:xfrm>
          <a:custGeom>
            <a:avLst/>
            <a:gdLst/>
            <a:ahLst/>
            <a:cxnLst/>
            <a:rect l="l" t="t" r="r" b="b"/>
            <a:pathLst>
              <a:path w="1014094" h="724535">
                <a:moveTo>
                  <a:pt x="1014094" y="0"/>
                </a:moveTo>
                <a:lnTo>
                  <a:pt x="0" y="724357"/>
                </a:lnTo>
              </a:path>
            </a:pathLst>
          </a:custGeom>
          <a:ln w="25908">
            <a:solidFill>
              <a:srgbClr val="139AB1"/>
            </a:solidFill>
          </a:ln>
        </p:spPr>
        <p:txBody>
          <a:bodyPr wrap="square" lIns="0" tIns="0" rIns="0" bIns="0" rtlCol="0"/>
          <a:lstStyle/>
          <a:p>
            <a:pPr>
              <a:defRPr/>
            </a:pPr>
            <a:endParaRPr dirty="0">
              <a:solidFill>
                <a:prstClr val="black"/>
              </a:solidFill>
              <a:latin typeface="Calibri"/>
            </a:endParaRPr>
          </a:p>
        </p:txBody>
      </p:sp>
      <p:sp>
        <p:nvSpPr>
          <p:cNvPr id="36" name="object 36"/>
          <p:cNvSpPr/>
          <p:nvPr/>
        </p:nvSpPr>
        <p:spPr>
          <a:xfrm>
            <a:off x="3126488" y="3305717"/>
            <a:ext cx="86360" cy="76835"/>
          </a:xfrm>
          <a:custGeom>
            <a:avLst/>
            <a:gdLst/>
            <a:ahLst/>
            <a:cxnLst/>
            <a:rect l="l" t="t" r="r" b="b"/>
            <a:pathLst>
              <a:path w="86360" h="76835">
                <a:moveTo>
                  <a:pt x="40652" y="0"/>
                </a:moveTo>
                <a:lnTo>
                  <a:pt x="0" y="76796"/>
                </a:lnTo>
                <a:lnTo>
                  <a:pt x="85826" y="63246"/>
                </a:lnTo>
                <a:lnTo>
                  <a:pt x="40652" y="0"/>
                </a:lnTo>
                <a:close/>
              </a:path>
            </a:pathLst>
          </a:custGeom>
          <a:solidFill>
            <a:srgbClr val="139AB1"/>
          </a:solidFill>
        </p:spPr>
        <p:txBody>
          <a:bodyPr wrap="square" lIns="0" tIns="0" rIns="0" bIns="0" rtlCol="0"/>
          <a:lstStyle/>
          <a:p>
            <a:pPr>
              <a:defRPr/>
            </a:pPr>
            <a:endParaRPr dirty="0">
              <a:solidFill>
                <a:prstClr val="black"/>
              </a:solidFill>
              <a:latin typeface="Calibri"/>
            </a:endParaRPr>
          </a:p>
        </p:txBody>
      </p:sp>
      <p:sp>
        <p:nvSpPr>
          <p:cNvPr id="37" name="object 37"/>
          <p:cNvSpPr/>
          <p:nvPr/>
        </p:nvSpPr>
        <p:spPr>
          <a:xfrm>
            <a:off x="2727961" y="4503421"/>
            <a:ext cx="242315" cy="687323"/>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lstStyle/>
          <a:p>
            <a:pPr>
              <a:defRPr/>
            </a:pPr>
            <a:endParaRPr dirty="0">
              <a:solidFill>
                <a:prstClr val="black"/>
              </a:solidFill>
              <a:latin typeface="Calibri"/>
            </a:endParaRPr>
          </a:p>
        </p:txBody>
      </p:sp>
      <p:sp>
        <p:nvSpPr>
          <p:cNvPr id="38" name="object 38"/>
          <p:cNvSpPr/>
          <p:nvPr/>
        </p:nvSpPr>
        <p:spPr>
          <a:xfrm>
            <a:off x="2849117" y="4525518"/>
            <a:ext cx="0" cy="459105"/>
          </a:xfrm>
          <a:custGeom>
            <a:avLst/>
            <a:gdLst/>
            <a:ahLst/>
            <a:cxnLst/>
            <a:rect l="l" t="t" r="r" b="b"/>
            <a:pathLst>
              <a:path h="459104">
                <a:moveTo>
                  <a:pt x="0" y="0"/>
                </a:moveTo>
                <a:lnTo>
                  <a:pt x="0" y="459104"/>
                </a:lnTo>
              </a:path>
            </a:pathLst>
          </a:custGeom>
          <a:ln w="25908">
            <a:solidFill>
              <a:srgbClr val="139AB1"/>
            </a:solidFill>
          </a:ln>
        </p:spPr>
        <p:txBody>
          <a:bodyPr wrap="square" lIns="0" tIns="0" rIns="0" bIns="0" rtlCol="0"/>
          <a:lstStyle/>
          <a:p>
            <a:pPr>
              <a:defRPr/>
            </a:pPr>
            <a:endParaRPr dirty="0">
              <a:solidFill>
                <a:prstClr val="black"/>
              </a:solidFill>
              <a:latin typeface="Calibri"/>
            </a:endParaRPr>
          </a:p>
        </p:txBody>
      </p:sp>
      <p:sp>
        <p:nvSpPr>
          <p:cNvPr id="39" name="object 39"/>
          <p:cNvSpPr/>
          <p:nvPr/>
        </p:nvSpPr>
        <p:spPr>
          <a:xfrm>
            <a:off x="2810262" y="4971671"/>
            <a:ext cx="78105" cy="78105"/>
          </a:xfrm>
          <a:custGeom>
            <a:avLst/>
            <a:gdLst/>
            <a:ahLst/>
            <a:cxnLst/>
            <a:rect l="l" t="t" r="r" b="b"/>
            <a:pathLst>
              <a:path w="78105" h="78104">
                <a:moveTo>
                  <a:pt x="77724" y="0"/>
                </a:moveTo>
                <a:lnTo>
                  <a:pt x="0" y="0"/>
                </a:lnTo>
                <a:lnTo>
                  <a:pt x="38862" y="77724"/>
                </a:lnTo>
                <a:lnTo>
                  <a:pt x="77724" y="0"/>
                </a:lnTo>
                <a:close/>
              </a:path>
            </a:pathLst>
          </a:custGeom>
          <a:solidFill>
            <a:srgbClr val="139AB1"/>
          </a:solidFill>
        </p:spPr>
        <p:txBody>
          <a:bodyPr wrap="square" lIns="0" tIns="0" rIns="0" bIns="0" rtlCol="0"/>
          <a:lstStyle/>
          <a:p>
            <a:pPr>
              <a:defRPr/>
            </a:pPr>
            <a:endParaRPr dirty="0">
              <a:solidFill>
                <a:prstClr val="black"/>
              </a:solidFill>
              <a:latin typeface="Calibri"/>
            </a:endParaRPr>
          </a:p>
        </p:txBody>
      </p:sp>
      <p:sp>
        <p:nvSpPr>
          <p:cNvPr id="40" name="object 40"/>
          <p:cNvSpPr txBox="1"/>
          <p:nvPr/>
        </p:nvSpPr>
        <p:spPr>
          <a:xfrm>
            <a:off x="1864556" y="4738142"/>
            <a:ext cx="2127885" cy="1134110"/>
          </a:xfrm>
          <a:prstGeom prst="rect">
            <a:avLst/>
          </a:prstGeom>
        </p:spPr>
        <p:txBody>
          <a:bodyPr vert="horz" wrap="square" lIns="0" tIns="12065" rIns="0" bIns="0" rtlCol="0">
            <a:spAutoFit/>
          </a:bodyPr>
          <a:lstStyle/>
          <a:p>
            <a:pPr algn="ctr">
              <a:spcBef>
                <a:spcPts val="95"/>
              </a:spcBef>
              <a:tabLst>
                <a:tab pos="1086485" algn="l"/>
              </a:tabLst>
              <a:defRPr/>
            </a:pPr>
            <a:r>
              <a:rPr sz="1600" spc="-10" dirty="0">
                <a:solidFill>
                  <a:prstClr val="black"/>
                </a:solidFill>
                <a:latin typeface="Arial"/>
                <a:cs typeface="Arial"/>
              </a:rPr>
              <a:t>Contra</a:t>
            </a:r>
            <a:r>
              <a:rPr sz="1600" dirty="0">
                <a:solidFill>
                  <a:prstClr val="black"/>
                </a:solidFill>
                <a:latin typeface="Arial"/>
                <a:cs typeface="Arial"/>
              </a:rPr>
              <a:t>c</a:t>
            </a:r>
            <a:r>
              <a:rPr sz="1600" spc="-5" dirty="0">
                <a:solidFill>
                  <a:prstClr val="black"/>
                </a:solidFill>
                <a:latin typeface="Arial"/>
                <a:cs typeface="Arial"/>
              </a:rPr>
              <a:t>ts</a:t>
            </a:r>
            <a:r>
              <a:rPr sz="1600" dirty="0">
                <a:solidFill>
                  <a:prstClr val="black"/>
                </a:solidFill>
                <a:latin typeface="Arial"/>
                <a:cs typeface="Arial"/>
              </a:rPr>
              <a:t>	</a:t>
            </a:r>
            <a:r>
              <a:rPr sz="1600" spc="-5" dirty="0">
                <a:solidFill>
                  <a:prstClr val="black"/>
                </a:solidFill>
                <a:latin typeface="Arial"/>
                <a:cs typeface="Arial"/>
              </a:rPr>
              <a:t>E</a:t>
            </a:r>
            <a:r>
              <a:rPr sz="1600" spc="-10" dirty="0">
                <a:solidFill>
                  <a:prstClr val="black"/>
                </a:solidFill>
                <a:latin typeface="Arial"/>
                <a:cs typeface="Arial"/>
              </a:rPr>
              <a:t>a</a:t>
            </a:r>
            <a:r>
              <a:rPr sz="1600" dirty="0">
                <a:solidFill>
                  <a:prstClr val="black"/>
                </a:solidFill>
                <a:latin typeface="Arial"/>
                <a:cs typeface="Arial"/>
              </a:rPr>
              <a:t>s</a:t>
            </a:r>
            <a:r>
              <a:rPr sz="1600" spc="-10" dirty="0">
                <a:solidFill>
                  <a:prstClr val="black"/>
                </a:solidFill>
                <a:latin typeface="Arial"/>
                <a:cs typeface="Arial"/>
              </a:rPr>
              <a:t>e</a:t>
            </a:r>
            <a:r>
              <a:rPr sz="1600" spc="-5" dirty="0">
                <a:solidFill>
                  <a:prstClr val="black"/>
                </a:solidFill>
                <a:latin typeface="Arial"/>
                <a:cs typeface="Arial"/>
              </a:rPr>
              <a:t>m</a:t>
            </a:r>
            <a:r>
              <a:rPr sz="1600" spc="-10" dirty="0">
                <a:solidFill>
                  <a:prstClr val="black"/>
                </a:solidFill>
                <a:latin typeface="Arial"/>
                <a:cs typeface="Arial"/>
              </a:rPr>
              <a:t>ents</a:t>
            </a:r>
            <a:endParaRPr sz="1600" dirty="0">
              <a:solidFill>
                <a:prstClr val="black"/>
              </a:solidFill>
              <a:latin typeface="Arial"/>
              <a:cs typeface="Arial"/>
            </a:endParaRPr>
          </a:p>
          <a:p>
            <a:pPr>
              <a:spcBef>
                <a:spcPts val="20"/>
              </a:spcBef>
              <a:defRPr/>
            </a:pPr>
            <a:endParaRPr sz="2150" dirty="0">
              <a:solidFill>
                <a:prstClr val="black"/>
              </a:solidFill>
              <a:latin typeface="Arial"/>
              <a:cs typeface="Arial"/>
            </a:endParaRPr>
          </a:p>
          <a:p>
            <a:pPr marL="413384" marR="468630" indent="-635" algn="ctr">
              <a:defRPr/>
            </a:pPr>
            <a:r>
              <a:rPr spc="-5" dirty="0">
                <a:solidFill>
                  <a:prstClr val="black"/>
                </a:solidFill>
                <a:latin typeface="Arial"/>
                <a:cs typeface="Arial"/>
              </a:rPr>
              <a:t>Producers/  </a:t>
            </a:r>
            <a:r>
              <a:rPr spc="-10" dirty="0">
                <a:solidFill>
                  <a:prstClr val="black"/>
                </a:solidFill>
                <a:latin typeface="Arial"/>
                <a:cs typeface="Arial"/>
              </a:rPr>
              <a:t>Lando</a:t>
            </a:r>
            <a:r>
              <a:rPr spc="-40" dirty="0">
                <a:solidFill>
                  <a:prstClr val="black"/>
                </a:solidFill>
                <a:latin typeface="Arial"/>
                <a:cs typeface="Arial"/>
              </a:rPr>
              <a:t>w</a:t>
            </a:r>
            <a:r>
              <a:rPr spc="5" dirty="0">
                <a:solidFill>
                  <a:prstClr val="black"/>
                </a:solidFill>
                <a:latin typeface="Arial"/>
                <a:cs typeface="Arial"/>
              </a:rPr>
              <a:t>n</a:t>
            </a:r>
            <a:r>
              <a:rPr spc="-10" dirty="0">
                <a:solidFill>
                  <a:prstClr val="black"/>
                </a:solidFill>
                <a:latin typeface="Arial"/>
                <a:cs typeface="Arial"/>
              </a:rPr>
              <a:t>e</a:t>
            </a:r>
            <a:r>
              <a:rPr dirty="0">
                <a:solidFill>
                  <a:prstClr val="black"/>
                </a:solidFill>
                <a:latin typeface="Arial"/>
                <a:cs typeface="Arial"/>
              </a:rPr>
              <a:t>rs</a:t>
            </a:r>
          </a:p>
        </p:txBody>
      </p:sp>
      <p:sp>
        <p:nvSpPr>
          <p:cNvPr id="41" name="object 41"/>
          <p:cNvSpPr/>
          <p:nvPr/>
        </p:nvSpPr>
        <p:spPr>
          <a:xfrm>
            <a:off x="6297168" y="3608677"/>
            <a:ext cx="1466087" cy="1008887"/>
          </a:xfrm>
          <a:prstGeom prst="rect">
            <a:avLst/>
          </a:prstGeom>
          <a:blipFill>
            <a:blip r:embed="rId12" cstate="email">
              <a:extLst>
                <a:ext uri="{28A0092B-C50C-407E-A947-70E740481C1C}">
                  <a14:useLocalDpi xmlns:a14="http://schemas.microsoft.com/office/drawing/2010/main"/>
                </a:ext>
              </a:extLst>
            </a:blip>
            <a:stretch>
              <a:fillRect/>
            </a:stretch>
          </a:blipFill>
        </p:spPr>
        <p:txBody>
          <a:bodyPr wrap="square" lIns="0" tIns="0" rIns="0" bIns="0" rtlCol="0"/>
          <a:lstStyle/>
          <a:p>
            <a:pPr>
              <a:defRPr/>
            </a:pPr>
            <a:endParaRPr dirty="0">
              <a:solidFill>
                <a:prstClr val="black"/>
              </a:solidFill>
              <a:latin typeface="Calibri"/>
            </a:endParaRPr>
          </a:p>
        </p:txBody>
      </p:sp>
      <p:sp>
        <p:nvSpPr>
          <p:cNvPr id="42" name="object 42"/>
          <p:cNvSpPr/>
          <p:nvPr/>
        </p:nvSpPr>
        <p:spPr>
          <a:xfrm>
            <a:off x="6378034" y="3612320"/>
            <a:ext cx="1371600" cy="914400"/>
          </a:xfrm>
          <a:custGeom>
            <a:avLst/>
            <a:gdLst/>
            <a:ahLst/>
            <a:cxnLst/>
            <a:rect l="l" t="t" r="r" b="b"/>
            <a:pathLst>
              <a:path w="1371600" h="914400">
                <a:moveTo>
                  <a:pt x="1219200" y="0"/>
                </a:moveTo>
                <a:lnTo>
                  <a:pt x="152400" y="0"/>
                </a:lnTo>
                <a:lnTo>
                  <a:pt x="104231" y="7768"/>
                </a:lnTo>
                <a:lnTo>
                  <a:pt x="62396" y="29402"/>
                </a:lnTo>
                <a:lnTo>
                  <a:pt x="29405" y="62391"/>
                </a:lnTo>
                <a:lnTo>
                  <a:pt x="7769" y="104226"/>
                </a:lnTo>
                <a:lnTo>
                  <a:pt x="0" y="152400"/>
                </a:lnTo>
                <a:lnTo>
                  <a:pt x="0" y="762000"/>
                </a:lnTo>
                <a:lnTo>
                  <a:pt x="7769" y="810168"/>
                </a:lnTo>
                <a:lnTo>
                  <a:pt x="29405" y="852003"/>
                </a:lnTo>
                <a:lnTo>
                  <a:pt x="62396" y="884994"/>
                </a:lnTo>
                <a:lnTo>
                  <a:pt x="104231" y="906630"/>
                </a:lnTo>
                <a:lnTo>
                  <a:pt x="152400" y="914400"/>
                </a:lnTo>
                <a:lnTo>
                  <a:pt x="1219200" y="914400"/>
                </a:lnTo>
                <a:lnTo>
                  <a:pt x="1267368" y="906630"/>
                </a:lnTo>
                <a:lnTo>
                  <a:pt x="1309203" y="884994"/>
                </a:lnTo>
                <a:lnTo>
                  <a:pt x="1342194" y="852003"/>
                </a:lnTo>
                <a:lnTo>
                  <a:pt x="1363830" y="810168"/>
                </a:lnTo>
                <a:lnTo>
                  <a:pt x="1371600" y="762000"/>
                </a:lnTo>
                <a:lnTo>
                  <a:pt x="1371600" y="152400"/>
                </a:lnTo>
                <a:lnTo>
                  <a:pt x="1363830" y="104226"/>
                </a:lnTo>
                <a:lnTo>
                  <a:pt x="1342194" y="62391"/>
                </a:lnTo>
                <a:lnTo>
                  <a:pt x="1309203" y="29402"/>
                </a:lnTo>
                <a:lnTo>
                  <a:pt x="1267368" y="7768"/>
                </a:lnTo>
                <a:lnTo>
                  <a:pt x="1219200" y="0"/>
                </a:lnTo>
                <a:close/>
              </a:path>
            </a:pathLst>
          </a:custGeom>
          <a:solidFill>
            <a:srgbClr val="AFE36C"/>
          </a:solidFill>
        </p:spPr>
        <p:txBody>
          <a:bodyPr wrap="square" lIns="0" tIns="0" rIns="0" bIns="0" rtlCol="0"/>
          <a:lstStyle/>
          <a:p>
            <a:pPr>
              <a:defRPr/>
            </a:pPr>
            <a:endParaRPr dirty="0">
              <a:solidFill>
                <a:prstClr val="black"/>
              </a:solidFill>
              <a:latin typeface="Calibri"/>
            </a:endParaRPr>
          </a:p>
        </p:txBody>
      </p:sp>
      <p:sp>
        <p:nvSpPr>
          <p:cNvPr id="43" name="object 43"/>
          <p:cNvSpPr/>
          <p:nvPr/>
        </p:nvSpPr>
        <p:spPr>
          <a:xfrm>
            <a:off x="6370013" y="3633661"/>
            <a:ext cx="1371600" cy="914400"/>
          </a:xfrm>
          <a:custGeom>
            <a:avLst/>
            <a:gdLst/>
            <a:ahLst/>
            <a:cxnLst/>
            <a:rect l="l" t="t" r="r" b="b"/>
            <a:pathLst>
              <a:path w="1371600" h="914400">
                <a:moveTo>
                  <a:pt x="0" y="152400"/>
                </a:moveTo>
                <a:lnTo>
                  <a:pt x="7769" y="104226"/>
                </a:lnTo>
                <a:lnTo>
                  <a:pt x="29405" y="62391"/>
                </a:lnTo>
                <a:lnTo>
                  <a:pt x="62396" y="29402"/>
                </a:lnTo>
                <a:lnTo>
                  <a:pt x="104231" y="7768"/>
                </a:lnTo>
                <a:lnTo>
                  <a:pt x="152400" y="0"/>
                </a:lnTo>
                <a:lnTo>
                  <a:pt x="1219200" y="0"/>
                </a:lnTo>
                <a:lnTo>
                  <a:pt x="1267368" y="7768"/>
                </a:lnTo>
                <a:lnTo>
                  <a:pt x="1309203" y="29402"/>
                </a:lnTo>
                <a:lnTo>
                  <a:pt x="1342194" y="62391"/>
                </a:lnTo>
                <a:lnTo>
                  <a:pt x="1363830" y="104226"/>
                </a:lnTo>
                <a:lnTo>
                  <a:pt x="1371600" y="152400"/>
                </a:lnTo>
                <a:lnTo>
                  <a:pt x="1371600" y="762000"/>
                </a:lnTo>
                <a:lnTo>
                  <a:pt x="1363830" y="810168"/>
                </a:lnTo>
                <a:lnTo>
                  <a:pt x="1342194" y="852003"/>
                </a:lnTo>
                <a:lnTo>
                  <a:pt x="1309203" y="884994"/>
                </a:lnTo>
                <a:lnTo>
                  <a:pt x="1267368" y="906630"/>
                </a:lnTo>
                <a:lnTo>
                  <a:pt x="1219200" y="914400"/>
                </a:lnTo>
                <a:lnTo>
                  <a:pt x="152400" y="914400"/>
                </a:lnTo>
                <a:lnTo>
                  <a:pt x="104231" y="906630"/>
                </a:lnTo>
                <a:lnTo>
                  <a:pt x="62396" y="884994"/>
                </a:lnTo>
                <a:lnTo>
                  <a:pt x="29405" y="852003"/>
                </a:lnTo>
                <a:lnTo>
                  <a:pt x="7769" y="810168"/>
                </a:lnTo>
                <a:lnTo>
                  <a:pt x="0" y="762000"/>
                </a:lnTo>
                <a:lnTo>
                  <a:pt x="0" y="152400"/>
                </a:lnTo>
                <a:close/>
              </a:path>
            </a:pathLst>
          </a:custGeom>
          <a:ln w="9144">
            <a:solidFill>
              <a:srgbClr val="0E99B1"/>
            </a:solidFill>
          </a:ln>
        </p:spPr>
        <p:txBody>
          <a:bodyPr wrap="square" lIns="0" tIns="0" rIns="0" bIns="0" rtlCol="0"/>
          <a:lstStyle/>
          <a:p>
            <a:pPr>
              <a:defRPr/>
            </a:pPr>
            <a:endParaRPr dirty="0">
              <a:solidFill>
                <a:prstClr val="black"/>
              </a:solidFill>
              <a:latin typeface="Calibri"/>
            </a:endParaRPr>
          </a:p>
        </p:txBody>
      </p:sp>
      <p:sp>
        <p:nvSpPr>
          <p:cNvPr id="44" name="object 44"/>
          <p:cNvSpPr txBox="1"/>
          <p:nvPr/>
        </p:nvSpPr>
        <p:spPr>
          <a:xfrm>
            <a:off x="6619542" y="3776933"/>
            <a:ext cx="873760" cy="574040"/>
          </a:xfrm>
          <a:prstGeom prst="rect">
            <a:avLst/>
          </a:prstGeom>
        </p:spPr>
        <p:txBody>
          <a:bodyPr vert="horz" wrap="square" lIns="0" tIns="12700" rIns="0" bIns="0" rtlCol="0">
            <a:spAutoFit/>
          </a:bodyPr>
          <a:lstStyle/>
          <a:p>
            <a:pPr marL="12700" marR="5080" indent="17780">
              <a:spcBef>
                <a:spcPts val="100"/>
              </a:spcBef>
              <a:defRPr/>
            </a:pPr>
            <a:r>
              <a:rPr spc="-5" dirty="0">
                <a:solidFill>
                  <a:prstClr val="black"/>
                </a:solidFill>
                <a:latin typeface="Arial"/>
                <a:cs typeface="Arial"/>
              </a:rPr>
              <a:t>Partner/  S</a:t>
            </a:r>
            <a:r>
              <a:rPr spc="-10" dirty="0">
                <a:solidFill>
                  <a:prstClr val="black"/>
                </a:solidFill>
                <a:latin typeface="Arial"/>
                <a:cs typeface="Arial"/>
              </a:rPr>
              <a:t>pon</a:t>
            </a:r>
            <a:r>
              <a:rPr spc="-5" dirty="0">
                <a:solidFill>
                  <a:prstClr val="black"/>
                </a:solidFill>
                <a:latin typeface="Arial"/>
                <a:cs typeface="Arial"/>
              </a:rPr>
              <a:t>s</a:t>
            </a:r>
            <a:r>
              <a:rPr spc="-10" dirty="0">
                <a:solidFill>
                  <a:prstClr val="black"/>
                </a:solidFill>
                <a:latin typeface="Arial"/>
                <a:cs typeface="Arial"/>
              </a:rPr>
              <a:t>or</a:t>
            </a:r>
            <a:endParaRPr dirty="0">
              <a:solidFill>
                <a:prstClr val="black"/>
              </a:solidFill>
              <a:latin typeface="Arial"/>
              <a:cs typeface="Arial"/>
            </a:endParaRPr>
          </a:p>
        </p:txBody>
      </p:sp>
      <p:sp>
        <p:nvSpPr>
          <p:cNvPr id="47" name="object 47"/>
          <p:cNvSpPr txBox="1"/>
          <p:nvPr/>
        </p:nvSpPr>
        <p:spPr>
          <a:xfrm>
            <a:off x="2269001" y="6355735"/>
            <a:ext cx="161290" cy="179536"/>
          </a:xfrm>
          <a:prstGeom prst="rect">
            <a:avLst/>
          </a:prstGeom>
        </p:spPr>
        <p:txBody>
          <a:bodyPr vert="horz" wrap="square" lIns="0" tIns="0" rIns="0" bIns="0" rtlCol="0">
            <a:spAutoFit/>
          </a:bodyPr>
          <a:lstStyle/>
          <a:p>
            <a:pPr marL="38100">
              <a:lnSpc>
                <a:spcPts val="1425"/>
              </a:lnSpc>
              <a:defRPr/>
            </a:pPr>
            <a:endParaRPr sz="1200" dirty="0">
              <a:solidFill>
                <a:prstClr val="black"/>
              </a:solidFill>
              <a:latin typeface="Arial"/>
              <a:cs typeface="Arial"/>
            </a:endParaRPr>
          </a:p>
        </p:txBody>
      </p:sp>
      <p:sp>
        <p:nvSpPr>
          <p:cNvPr id="45" name="object 45"/>
          <p:cNvSpPr txBox="1"/>
          <p:nvPr/>
        </p:nvSpPr>
        <p:spPr>
          <a:xfrm>
            <a:off x="2988056" y="2321442"/>
            <a:ext cx="3309111" cy="882293"/>
          </a:xfrm>
          <a:prstGeom prst="rect">
            <a:avLst/>
          </a:prstGeom>
        </p:spPr>
        <p:txBody>
          <a:bodyPr vert="horz" wrap="square" lIns="0" tIns="12700" rIns="0" bIns="0" rtlCol="0">
            <a:spAutoFit/>
          </a:bodyPr>
          <a:lstStyle/>
          <a:p>
            <a:pPr marL="1184910">
              <a:spcBef>
                <a:spcPts val="100"/>
              </a:spcBef>
              <a:defRPr/>
            </a:pPr>
            <a:r>
              <a:rPr lang="en-US" spc="-5" dirty="0">
                <a:solidFill>
                  <a:prstClr val="black"/>
                </a:solidFill>
                <a:latin typeface="Arial"/>
                <a:cs typeface="Arial"/>
              </a:rPr>
              <a:t>       </a:t>
            </a:r>
            <a:r>
              <a:rPr spc="-5" dirty="0">
                <a:solidFill>
                  <a:prstClr val="black"/>
                </a:solidFill>
                <a:latin typeface="Arial"/>
                <a:cs typeface="Arial"/>
              </a:rPr>
              <a:t>RCPP</a:t>
            </a:r>
            <a:r>
              <a:rPr spc="-85" dirty="0">
                <a:solidFill>
                  <a:prstClr val="black"/>
                </a:solidFill>
                <a:latin typeface="Arial"/>
                <a:cs typeface="Arial"/>
              </a:rPr>
              <a:t> </a:t>
            </a:r>
            <a:r>
              <a:rPr spc="-5" dirty="0">
                <a:solidFill>
                  <a:prstClr val="black"/>
                </a:solidFill>
                <a:latin typeface="Arial"/>
                <a:cs typeface="Arial"/>
              </a:rPr>
              <a:t>Project</a:t>
            </a:r>
            <a:endParaRPr dirty="0">
              <a:solidFill>
                <a:prstClr val="black"/>
              </a:solidFill>
              <a:latin typeface="Arial"/>
              <a:cs typeface="Arial"/>
            </a:endParaRPr>
          </a:p>
          <a:p>
            <a:pPr>
              <a:spcBef>
                <a:spcPts val="5"/>
              </a:spcBef>
              <a:defRPr/>
            </a:pPr>
            <a:endParaRPr sz="2050" dirty="0">
              <a:solidFill>
                <a:prstClr val="black"/>
              </a:solidFill>
              <a:latin typeface="Arial"/>
              <a:cs typeface="Arial"/>
            </a:endParaRPr>
          </a:p>
          <a:p>
            <a:pPr marL="12700">
              <a:defRPr/>
            </a:pPr>
            <a:r>
              <a:rPr lang="en-US" spc="-95" dirty="0">
                <a:solidFill>
                  <a:prstClr val="black"/>
                </a:solidFill>
                <a:latin typeface="Arial"/>
                <a:cs typeface="Arial"/>
              </a:rPr>
              <a:t>     TA &amp; </a:t>
            </a:r>
            <a:r>
              <a:rPr spc="-95" dirty="0">
                <a:solidFill>
                  <a:prstClr val="black"/>
                </a:solidFill>
                <a:latin typeface="Arial"/>
                <a:cs typeface="Arial"/>
              </a:rPr>
              <a:t>FA</a:t>
            </a:r>
            <a:endParaRPr dirty="0">
              <a:solidFill>
                <a:prstClr val="black"/>
              </a:solidFill>
              <a:latin typeface="Arial"/>
              <a:cs typeface="Arial"/>
            </a:endParaRPr>
          </a:p>
        </p:txBody>
      </p:sp>
      <p:sp>
        <p:nvSpPr>
          <p:cNvPr id="46" name="object 46"/>
          <p:cNvSpPr txBox="1"/>
          <p:nvPr/>
        </p:nvSpPr>
        <p:spPr>
          <a:xfrm>
            <a:off x="5623676" y="3187637"/>
            <a:ext cx="1811655" cy="455295"/>
          </a:xfrm>
          <a:prstGeom prst="rect">
            <a:avLst/>
          </a:prstGeom>
        </p:spPr>
        <p:txBody>
          <a:bodyPr vert="horz" wrap="square" lIns="0" tIns="12700" rIns="0" bIns="0" rtlCol="0">
            <a:spAutoFit/>
          </a:bodyPr>
          <a:lstStyle/>
          <a:p>
            <a:pPr marL="95885" algn="ctr">
              <a:lnSpc>
                <a:spcPts val="2050"/>
              </a:lnSpc>
              <a:spcBef>
                <a:spcPts val="100"/>
              </a:spcBef>
              <a:defRPr/>
            </a:pPr>
            <a:r>
              <a:rPr lang="en-US" spc="-95" dirty="0">
                <a:solidFill>
                  <a:prstClr val="black"/>
                </a:solidFill>
                <a:latin typeface="Arial"/>
                <a:cs typeface="Arial"/>
              </a:rPr>
              <a:t>      TA        </a:t>
            </a:r>
            <a:endParaRPr dirty="0">
              <a:solidFill>
                <a:prstClr val="black"/>
              </a:solidFill>
              <a:latin typeface="Arial"/>
              <a:cs typeface="Arial"/>
            </a:endParaRPr>
          </a:p>
          <a:p>
            <a:pPr marL="12700">
              <a:lnSpc>
                <a:spcPts val="1330"/>
              </a:lnSpc>
              <a:tabLst>
                <a:tab pos="1033144" algn="l"/>
              </a:tabLst>
              <a:defRPr/>
            </a:pPr>
            <a:r>
              <a:rPr sz="1200" spc="-5" dirty="0">
                <a:solidFill>
                  <a:prstClr val="black"/>
                </a:solidFill>
                <a:latin typeface="Arial"/>
                <a:cs typeface="Arial"/>
              </a:rPr>
              <a:t>	</a:t>
            </a:r>
            <a:endParaRPr sz="1200" dirty="0">
              <a:solidFill>
                <a:prstClr val="black"/>
              </a:solidFill>
              <a:latin typeface="Arial"/>
              <a:cs typeface="Arial"/>
            </a:endParaRPr>
          </a:p>
        </p:txBody>
      </p:sp>
      <p:sp>
        <p:nvSpPr>
          <p:cNvPr id="48" name="TextBox 47">
            <a:extLst>
              <a:ext uri="{FF2B5EF4-FFF2-40B4-BE49-F238E27FC236}">
                <a16:creationId xmlns:a16="http://schemas.microsoft.com/office/drawing/2014/main" id="{82592FB9-F343-476B-902E-5ADD484F4AA4}"/>
              </a:ext>
            </a:extLst>
          </p:cNvPr>
          <p:cNvSpPr txBox="1"/>
          <p:nvPr/>
        </p:nvSpPr>
        <p:spPr>
          <a:xfrm>
            <a:off x="2642362" y="4291414"/>
            <a:ext cx="411479" cy="369332"/>
          </a:xfrm>
          <a:prstGeom prst="rect">
            <a:avLst/>
          </a:prstGeom>
          <a:noFill/>
        </p:spPr>
        <p:txBody>
          <a:bodyPr wrap="square" rtlCol="0">
            <a:spAutoFit/>
          </a:bodyPr>
          <a:lstStyle/>
          <a:p>
            <a:r>
              <a:rPr lang="en-US" dirty="0">
                <a:solidFill>
                  <a:prstClr val="black"/>
                </a:solidFill>
                <a:latin typeface="Calibri"/>
              </a:rPr>
              <a:t>FA</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78329" y="685324"/>
            <a:ext cx="4538345" cy="574040"/>
          </a:xfrm>
          <a:prstGeom prst="rect">
            <a:avLst/>
          </a:prstGeom>
        </p:spPr>
        <p:txBody>
          <a:bodyPr vert="horz" wrap="square" lIns="0" tIns="12700" rIns="0" bIns="0" rtlCol="0">
            <a:spAutoFit/>
          </a:bodyPr>
          <a:lstStyle/>
          <a:p>
            <a:pPr marL="12700">
              <a:spcBef>
                <a:spcPts val="100"/>
              </a:spcBef>
            </a:pPr>
            <a:r>
              <a:rPr spc="-5" dirty="0"/>
              <a:t>RCPP </a:t>
            </a:r>
            <a:r>
              <a:rPr spc="-70" dirty="0"/>
              <a:t>AFA</a:t>
            </a:r>
            <a:r>
              <a:rPr spc="-525" dirty="0"/>
              <a:t> </a:t>
            </a:r>
            <a:r>
              <a:rPr spc="-5" dirty="0"/>
              <a:t>Approach</a:t>
            </a:r>
          </a:p>
        </p:txBody>
      </p:sp>
      <p:sp>
        <p:nvSpPr>
          <p:cNvPr id="4" name="object 4"/>
          <p:cNvSpPr/>
          <p:nvPr/>
        </p:nvSpPr>
        <p:spPr>
          <a:xfrm>
            <a:off x="4600956" y="1584961"/>
            <a:ext cx="2075687" cy="115214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a:defRPr/>
            </a:pPr>
            <a:endParaRPr dirty="0">
              <a:solidFill>
                <a:prstClr val="black"/>
              </a:solidFill>
              <a:latin typeface="Calibri"/>
            </a:endParaRPr>
          </a:p>
        </p:txBody>
      </p:sp>
      <p:sp>
        <p:nvSpPr>
          <p:cNvPr id="5" name="object 5"/>
          <p:cNvSpPr/>
          <p:nvPr/>
        </p:nvSpPr>
        <p:spPr>
          <a:xfrm>
            <a:off x="4648200" y="1609347"/>
            <a:ext cx="1981200" cy="1057910"/>
          </a:xfrm>
          <a:custGeom>
            <a:avLst/>
            <a:gdLst/>
            <a:ahLst/>
            <a:cxnLst/>
            <a:rect l="l" t="t" r="r" b="b"/>
            <a:pathLst>
              <a:path w="1981200" h="1057910">
                <a:moveTo>
                  <a:pt x="1804924" y="0"/>
                </a:moveTo>
                <a:lnTo>
                  <a:pt x="176276" y="0"/>
                </a:lnTo>
                <a:lnTo>
                  <a:pt x="129413" y="6296"/>
                </a:lnTo>
                <a:lnTo>
                  <a:pt x="87304" y="24066"/>
                </a:lnTo>
                <a:lnTo>
                  <a:pt x="51628" y="51628"/>
                </a:lnTo>
                <a:lnTo>
                  <a:pt x="24066" y="87304"/>
                </a:lnTo>
                <a:lnTo>
                  <a:pt x="6296" y="129413"/>
                </a:lnTo>
                <a:lnTo>
                  <a:pt x="0" y="176275"/>
                </a:lnTo>
                <a:lnTo>
                  <a:pt x="0" y="881367"/>
                </a:lnTo>
                <a:lnTo>
                  <a:pt x="6296" y="928230"/>
                </a:lnTo>
                <a:lnTo>
                  <a:pt x="24066" y="970342"/>
                </a:lnTo>
                <a:lnTo>
                  <a:pt x="51628" y="1006020"/>
                </a:lnTo>
                <a:lnTo>
                  <a:pt x="87304" y="1033586"/>
                </a:lnTo>
                <a:lnTo>
                  <a:pt x="129413" y="1051358"/>
                </a:lnTo>
                <a:lnTo>
                  <a:pt x="176276" y="1057656"/>
                </a:lnTo>
                <a:lnTo>
                  <a:pt x="1804924" y="1057656"/>
                </a:lnTo>
                <a:lnTo>
                  <a:pt x="1851786" y="1051358"/>
                </a:lnTo>
                <a:lnTo>
                  <a:pt x="1893895" y="1033586"/>
                </a:lnTo>
                <a:lnTo>
                  <a:pt x="1929571" y="1006020"/>
                </a:lnTo>
                <a:lnTo>
                  <a:pt x="1957133" y="970342"/>
                </a:lnTo>
                <a:lnTo>
                  <a:pt x="1974903" y="928230"/>
                </a:lnTo>
                <a:lnTo>
                  <a:pt x="1981200" y="881367"/>
                </a:lnTo>
                <a:lnTo>
                  <a:pt x="1981200" y="176275"/>
                </a:lnTo>
                <a:lnTo>
                  <a:pt x="1974903" y="129413"/>
                </a:lnTo>
                <a:lnTo>
                  <a:pt x="1957133" y="87304"/>
                </a:lnTo>
                <a:lnTo>
                  <a:pt x="1929571" y="51628"/>
                </a:lnTo>
                <a:lnTo>
                  <a:pt x="1893895" y="24066"/>
                </a:lnTo>
                <a:lnTo>
                  <a:pt x="1851786" y="6296"/>
                </a:lnTo>
                <a:lnTo>
                  <a:pt x="1804924" y="0"/>
                </a:lnTo>
                <a:close/>
              </a:path>
            </a:pathLst>
          </a:custGeom>
          <a:solidFill>
            <a:srgbClr val="C3D0DB"/>
          </a:solidFill>
        </p:spPr>
        <p:txBody>
          <a:bodyPr wrap="square" lIns="0" tIns="0" rIns="0" bIns="0" rtlCol="0"/>
          <a:lstStyle/>
          <a:p>
            <a:pPr>
              <a:defRPr/>
            </a:pPr>
            <a:endParaRPr dirty="0">
              <a:solidFill>
                <a:prstClr val="black"/>
              </a:solidFill>
              <a:latin typeface="Calibri"/>
            </a:endParaRPr>
          </a:p>
        </p:txBody>
      </p:sp>
      <p:sp>
        <p:nvSpPr>
          <p:cNvPr id="6" name="object 6"/>
          <p:cNvSpPr/>
          <p:nvPr/>
        </p:nvSpPr>
        <p:spPr>
          <a:xfrm>
            <a:off x="4648200" y="1609347"/>
            <a:ext cx="1981200" cy="1057910"/>
          </a:xfrm>
          <a:custGeom>
            <a:avLst/>
            <a:gdLst/>
            <a:ahLst/>
            <a:cxnLst/>
            <a:rect l="l" t="t" r="r" b="b"/>
            <a:pathLst>
              <a:path w="1981200" h="1057910">
                <a:moveTo>
                  <a:pt x="0" y="176275"/>
                </a:moveTo>
                <a:lnTo>
                  <a:pt x="6296" y="129413"/>
                </a:lnTo>
                <a:lnTo>
                  <a:pt x="24066" y="87304"/>
                </a:lnTo>
                <a:lnTo>
                  <a:pt x="51628" y="51628"/>
                </a:lnTo>
                <a:lnTo>
                  <a:pt x="87304" y="24066"/>
                </a:lnTo>
                <a:lnTo>
                  <a:pt x="129413" y="6296"/>
                </a:lnTo>
                <a:lnTo>
                  <a:pt x="176276" y="0"/>
                </a:lnTo>
                <a:lnTo>
                  <a:pt x="1804924" y="0"/>
                </a:lnTo>
                <a:lnTo>
                  <a:pt x="1851786" y="6296"/>
                </a:lnTo>
                <a:lnTo>
                  <a:pt x="1893895" y="24066"/>
                </a:lnTo>
                <a:lnTo>
                  <a:pt x="1929571" y="51628"/>
                </a:lnTo>
                <a:lnTo>
                  <a:pt x="1957133" y="87304"/>
                </a:lnTo>
                <a:lnTo>
                  <a:pt x="1974903" y="129413"/>
                </a:lnTo>
                <a:lnTo>
                  <a:pt x="1981200" y="176275"/>
                </a:lnTo>
                <a:lnTo>
                  <a:pt x="1981200" y="881367"/>
                </a:lnTo>
                <a:lnTo>
                  <a:pt x="1974903" y="928230"/>
                </a:lnTo>
                <a:lnTo>
                  <a:pt x="1957133" y="970342"/>
                </a:lnTo>
                <a:lnTo>
                  <a:pt x="1929571" y="1006020"/>
                </a:lnTo>
                <a:lnTo>
                  <a:pt x="1893895" y="1033586"/>
                </a:lnTo>
                <a:lnTo>
                  <a:pt x="1851786" y="1051358"/>
                </a:lnTo>
                <a:lnTo>
                  <a:pt x="1804924" y="1057656"/>
                </a:lnTo>
                <a:lnTo>
                  <a:pt x="176276" y="1057656"/>
                </a:lnTo>
                <a:lnTo>
                  <a:pt x="129413" y="1051358"/>
                </a:lnTo>
                <a:lnTo>
                  <a:pt x="87304" y="1033586"/>
                </a:lnTo>
                <a:lnTo>
                  <a:pt x="51628" y="1006020"/>
                </a:lnTo>
                <a:lnTo>
                  <a:pt x="24066" y="970342"/>
                </a:lnTo>
                <a:lnTo>
                  <a:pt x="6296" y="928230"/>
                </a:lnTo>
                <a:lnTo>
                  <a:pt x="0" y="881367"/>
                </a:lnTo>
                <a:lnTo>
                  <a:pt x="0" y="176275"/>
                </a:lnTo>
                <a:close/>
              </a:path>
            </a:pathLst>
          </a:custGeom>
          <a:ln w="9144">
            <a:solidFill>
              <a:srgbClr val="0E99B1"/>
            </a:solidFill>
          </a:ln>
        </p:spPr>
        <p:txBody>
          <a:bodyPr wrap="square" lIns="0" tIns="0" rIns="0" bIns="0" rtlCol="0"/>
          <a:lstStyle/>
          <a:p>
            <a:pPr>
              <a:defRPr/>
            </a:pPr>
            <a:endParaRPr dirty="0">
              <a:solidFill>
                <a:prstClr val="black"/>
              </a:solidFill>
              <a:latin typeface="Calibri"/>
            </a:endParaRPr>
          </a:p>
        </p:txBody>
      </p:sp>
      <p:sp>
        <p:nvSpPr>
          <p:cNvPr id="7" name="object 7"/>
          <p:cNvSpPr txBox="1"/>
          <p:nvPr/>
        </p:nvSpPr>
        <p:spPr>
          <a:xfrm>
            <a:off x="4922425" y="1982406"/>
            <a:ext cx="1430655" cy="299720"/>
          </a:xfrm>
          <a:prstGeom prst="rect">
            <a:avLst/>
          </a:prstGeom>
        </p:spPr>
        <p:txBody>
          <a:bodyPr vert="horz" wrap="square" lIns="0" tIns="12700" rIns="0" bIns="0" rtlCol="0">
            <a:spAutoFit/>
          </a:bodyPr>
          <a:lstStyle/>
          <a:p>
            <a:pPr marL="12700">
              <a:spcBef>
                <a:spcPts val="100"/>
              </a:spcBef>
              <a:defRPr/>
            </a:pPr>
            <a:r>
              <a:rPr spc="-5" dirty="0">
                <a:solidFill>
                  <a:prstClr val="black"/>
                </a:solidFill>
                <a:latin typeface="Arial"/>
                <a:cs typeface="Arial"/>
              </a:rPr>
              <a:t>RCPP</a:t>
            </a:r>
            <a:r>
              <a:rPr spc="-85" dirty="0">
                <a:solidFill>
                  <a:prstClr val="black"/>
                </a:solidFill>
                <a:latin typeface="Arial"/>
                <a:cs typeface="Arial"/>
              </a:rPr>
              <a:t> </a:t>
            </a:r>
            <a:r>
              <a:rPr spc="-5" dirty="0">
                <a:solidFill>
                  <a:prstClr val="black"/>
                </a:solidFill>
                <a:latin typeface="Arial"/>
                <a:cs typeface="Arial"/>
              </a:rPr>
              <a:t>Project</a:t>
            </a:r>
            <a:endParaRPr dirty="0">
              <a:solidFill>
                <a:prstClr val="black"/>
              </a:solidFill>
              <a:latin typeface="Arial"/>
              <a:cs typeface="Arial"/>
            </a:endParaRPr>
          </a:p>
        </p:txBody>
      </p:sp>
      <p:sp>
        <p:nvSpPr>
          <p:cNvPr id="8" name="object 8"/>
          <p:cNvSpPr/>
          <p:nvPr/>
        </p:nvSpPr>
        <p:spPr>
          <a:xfrm>
            <a:off x="4625340" y="3349764"/>
            <a:ext cx="1958339" cy="111403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a:defRPr/>
            </a:pPr>
            <a:endParaRPr dirty="0">
              <a:solidFill>
                <a:prstClr val="black"/>
              </a:solidFill>
              <a:latin typeface="Calibri"/>
            </a:endParaRPr>
          </a:p>
        </p:txBody>
      </p:sp>
      <p:sp>
        <p:nvSpPr>
          <p:cNvPr id="9" name="object 9"/>
          <p:cNvSpPr/>
          <p:nvPr/>
        </p:nvSpPr>
        <p:spPr>
          <a:xfrm>
            <a:off x="4672583" y="3374139"/>
            <a:ext cx="1864360" cy="1019810"/>
          </a:xfrm>
          <a:custGeom>
            <a:avLst/>
            <a:gdLst/>
            <a:ahLst/>
            <a:cxnLst/>
            <a:rect l="l" t="t" r="r" b="b"/>
            <a:pathLst>
              <a:path w="1864360" h="1019810">
                <a:moveTo>
                  <a:pt x="1693926" y="0"/>
                </a:moveTo>
                <a:lnTo>
                  <a:pt x="169926" y="0"/>
                </a:lnTo>
                <a:lnTo>
                  <a:pt x="124755" y="6069"/>
                </a:lnTo>
                <a:lnTo>
                  <a:pt x="84164" y="23198"/>
                </a:lnTo>
                <a:lnTo>
                  <a:pt x="49772" y="49768"/>
                </a:lnTo>
                <a:lnTo>
                  <a:pt x="23201" y="84158"/>
                </a:lnTo>
                <a:lnTo>
                  <a:pt x="6070" y="124751"/>
                </a:lnTo>
                <a:lnTo>
                  <a:pt x="0" y="169925"/>
                </a:lnTo>
                <a:lnTo>
                  <a:pt x="0" y="849617"/>
                </a:lnTo>
                <a:lnTo>
                  <a:pt x="6070" y="894793"/>
                </a:lnTo>
                <a:lnTo>
                  <a:pt x="23201" y="935387"/>
                </a:lnTo>
                <a:lnTo>
                  <a:pt x="49772" y="969781"/>
                </a:lnTo>
                <a:lnTo>
                  <a:pt x="84164" y="996354"/>
                </a:lnTo>
                <a:lnTo>
                  <a:pt x="124755" y="1013485"/>
                </a:lnTo>
                <a:lnTo>
                  <a:pt x="169926" y="1019556"/>
                </a:lnTo>
                <a:lnTo>
                  <a:pt x="1693926" y="1019556"/>
                </a:lnTo>
                <a:lnTo>
                  <a:pt x="1739096" y="1013485"/>
                </a:lnTo>
                <a:lnTo>
                  <a:pt x="1779687" y="996354"/>
                </a:lnTo>
                <a:lnTo>
                  <a:pt x="1814079" y="969781"/>
                </a:lnTo>
                <a:lnTo>
                  <a:pt x="1840650" y="935387"/>
                </a:lnTo>
                <a:lnTo>
                  <a:pt x="1857781" y="894793"/>
                </a:lnTo>
                <a:lnTo>
                  <a:pt x="1863852" y="849617"/>
                </a:lnTo>
                <a:lnTo>
                  <a:pt x="1863852" y="169925"/>
                </a:lnTo>
                <a:lnTo>
                  <a:pt x="1857781" y="124751"/>
                </a:lnTo>
                <a:lnTo>
                  <a:pt x="1840650" y="84158"/>
                </a:lnTo>
                <a:lnTo>
                  <a:pt x="1814079" y="49768"/>
                </a:lnTo>
                <a:lnTo>
                  <a:pt x="1779687" y="23198"/>
                </a:lnTo>
                <a:lnTo>
                  <a:pt x="1739096" y="6069"/>
                </a:lnTo>
                <a:lnTo>
                  <a:pt x="1693926" y="0"/>
                </a:lnTo>
                <a:close/>
              </a:path>
            </a:pathLst>
          </a:custGeom>
          <a:solidFill>
            <a:srgbClr val="AFE36C"/>
          </a:solidFill>
        </p:spPr>
        <p:txBody>
          <a:bodyPr wrap="square" lIns="0" tIns="0" rIns="0" bIns="0" rtlCol="0"/>
          <a:lstStyle/>
          <a:p>
            <a:pPr>
              <a:defRPr/>
            </a:pPr>
            <a:endParaRPr dirty="0">
              <a:solidFill>
                <a:prstClr val="black"/>
              </a:solidFill>
              <a:latin typeface="Calibri"/>
            </a:endParaRPr>
          </a:p>
        </p:txBody>
      </p:sp>
      <p:sp>
        <p:nvSpPr>
          <p:cNvPr id="10" name="object 10"/>
          <p:cNvSpPr/>
          <p:nvPr/>
        </p:nvSpPr>
        <p:spPr>
          <a:xfrm>
            <a:off x="4672583" y="3374139"/>
            <a:ext cx="1864360" cy="1019810"/>
          </a:xfrm>
          <a:custGeom>
            <a:avLst/>
            <a:gdLst/>
            <a:ahLst/>
            <a:cxnLst/>
            <a:rect l="l" t="t" r="r" b="b"/>
            <a:pathLst>
              <a:path w="1864360" h="1019810">
                <a:moveTo>
                  <a:pt x="0" y="169925"/>
                </a:moveTo>
                <a:lnTo>
                  <a:pt x="6070" y="124751"/>
                </a:lnTo>
                <a:lnTo>
                  <a:pt x="23201" y="84158"/>
                </a:lnTo>
                <a:lnTo>
                  <a:pt x="49772" y="49768"/>
                </a:lnTo>
                <a:lnTo>
                  <a:pt x="84164" y="23198"/>
                </a:lnTo>
                <a:lnTo>
                  <a:pt x="124755" y="6069"/>
                </a:lnTo>
                <a:lnTo>
                  <a:pt x="169926" y="0"/>
                </a:lnTo>
                <a:lnTo>
                  <a:pt x="1693926" y="0"/>
                </a:lnTo>
                <a:lnTo>
                  <a:pt x="1739096" y="6069"/>
                </a:lnTo>
                <a:lnTo>
                  <a:pt x="1779687" y="23198"/>
                </a:lnTo>
                <a:lnTo>
                  <a:pt x="1814079" y="49768"/>
                </a:lnTo>
                <a:lnTo>
                  <a:pt x="1840650" y="84158"/>
                </a:lnTo>
                <a:lnTo>
                  <a:pt x="1857781" y="124751"/>
                </a:lnTo>
                <a:lnTo>
                  <a:pt x="1863852" y="169925"/>
                </a:lnTo>
                <a:lnTo>
                  <a:pt x="1863852" y="849617"/>
                </a:lnTo>
                <a:lnTo>
                  <a:pt x="1857781" y="894793"/>
                </a:lnTo>
                <a:lnTo>
                  <a:pt x="1840650" y="935387"/>
                </a:lnTo>
                <a:lnTo>
                  <a:pt x="1814079" y="969781"/>
                </a:lnTo>
                <a:lnTo>
                  <a:pt x="1779687" y="996354"/>
                </a:lnTo>
                <a:lnTo>
                  <a:pt x="1739096" y="1013485"/>
                </a:lnTo>
                <a:lnTo>
                  <a:pt x="1693926" y="1019556"/>
                </a:lnTo>
                <a:lnTo>
                  <a:pt x="169926" y="1019556"/>
                </a:lnTo>
                <a:lnTo>
                  <a:pt x="124755" y="1013485"/>
                </a:lnTo>
                <a:lnTo>
                  <a:pt x="84164" y="996354"/>
                </a:lnTo>
                <a:lnTo>
                  <a:pt x="49772" y="969781"/>
                </a:lnTo>
                <a:lnTo>
                  <a:pt x="23201" y="935387"/>
                </a:lnTo>
                <a:lnTo>
                  <a:pt x="6070" y="894793"/>
                </a:lnTo>
                <a:lnTo>
                  <a:pt x="0" y="849617"/>
                </a:lnTo>
                <a:lnTo>
                  <a:pt x="0" y="169925"/>
                </a:lnTo>
                <a:close/>
              </a:path>
            </a:pathLst>
          </a:custGeom>
          <a:ln w="9144">
            <a:solidFill>
              <a:srgbClr val="0E99B1"/>
            </a:solidFill>
          </a:ln>
        </p:spPr>
        <p:txBody>
          <a:bodyPr wrap="square" lIns="0" tIns="0" rIns="0" bIns="0" rtlCol="0"/>
          <a:lstStyle/>
          <a:p>
            <a:pPr>
              <a:defRPr/>
            </a:pPr>
            <a:endParaRPr dirty="0">
              <a:solidFill>
                <a:prstClr val="black"/>
              </a:solidFill>
              <a:latin typeface="Calibri"/>
            </a:endParaRPr>
          </a:p>
        </p:txBody>
      </p:sp>
      <p:sp>
        <p:nvSpPr>
          <p:cNvPr id="11" name="object 11"/>
          <p:cNvSpPr txBox="1"/>
          <p:nvPr/>
        </p:nvSpPr>
        <p:spPr>
          <a:xfrm>
            <a:off x="4931785" y="3728162"/>
            <a:ext cx="1344295" cy="299720"/>
          </a:xfrm>
          <a:prstGeom prst="rect">
            <a:avLst/>
          </a:prstGeom>
        </p:spPr>
        <p:txBody>
          <a:bodyPr vert="horz" wrap="square" lIns="0" tIns="12700" rIns="0" bIns="0" rtlCol="0">
            <a:spAutoFit/>
          </a:bodyPr>
          <a:lstStyle/>
          <a:p>
            <a:pPr marL="12700">
              <a:spcBef>
                <a:spcPts val="100"/>
              </a:spcBef>
              <a:defRPr/>
            </a:pPr>
            <a:r>
              <a:rPr spc="-10" dirty="0">
                <a:solidFill>
                  <a:prstClr val="black"/>
                </a:solidFill>
                <a:latin typeface="Arial"/>
                <a:cs typeface="Arial"/>
              </a:rPr>
              <a:t>Lead</a:t>
            </a:r>
            <a:r>
              <a:rPr spc="-45" dirty="0">
                <a:solidFill>
                  <a:prstClr val="black"/>
                </a:solidFill>
                <a:latin typeface="Arial"/>
                <a:cs typeface="Arial"/>
              </a:rPr>
              <a:t> </a:t>
            </a:r>
            <a:r>
              <a:rPr spc="-10" dirty="0">
                <a:solidFill>
                  <a:prstClr val="black"/>
                </a:solidFill>
                <a:latin typeface="Arial"/>
                <a:cs typeface="Arial"/>
              </a:rPr>
              <a:t>Partner</a:t>
            </a:r>
            <a:endParaRPr dirty="0">
              <a:solidFill>
                <a:prstClr val="black"/>
              </a:solidFill>
              <a:latin typeface="Arial"/>
              <a:cs typeface="Arial"/>
            </a:endParaRPr>
          </a:p>
        </p:txBody>
      </p:sp>
      <p:sp>
        <p:nvSpPr>
          <p:cNvPr id="12" name="object 12"/>
          <p:cNvSpPr/>
          <p:nvPr/>
        </p:nvSpPr>
        <p:spPr>
          <a:xfrm>
            <a:off x="4567428" y="5468112"/>
            <a:ext cx="2005571" cy="1150619"/>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pPr>
              <a:defRPr/>
            </a:pPr>
            <a:endParaRPr dirty="0">
              <a:solidFill>
                <a:prstClr val="black"/>
              </a:solidFill>
              <a:latin typeface="Calibri"/>
            </a:endParaRPr>
          </a:p>
        </p:txBody>
      </p:sp>
      <p:sp>
        <p:nvSpPr>
          <p:cNvPr id="13" name="object 13"/>
          <p:cNvSpPr/>
          <p:nvPr/>
        </p:nvSpPr>
        <p:spPr>
          <a:xfrm>
            <a:off x="4739640" y="5384291"/>
            <a:ext cx="1661159" cy="115722"/>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pPr>
              <a:defRPr/>
            </a:pPr>
            <a:endParaRPr dirty="0">
              <a:solidFill>
                <a:prstClr val="black"/>
              </a:solidFill>
              <a:latin typeface="Calibri"/>
            </a:endParaRPr>
          </a:p>
        </p:txBody>
      </p:sp>
      <p:sp>
        <p:nvSpPr>
          <p:cNvPr id="14" name="object 14"/>
          <p:cNvSpPr/>
          <p:nvPr/>
        </p:nvSpPr>
        <p:spPr>
          <a:xfrm>
            <a:off x="4739640" y="6541109"/>
            <a:ext cx="1661159" cy="231546"/>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pPr>
              <a:defRPr/>
            </a:pPr>
            <a:endParaRPr dirty="0">
              <a:solidFill>
                <a:prstClr val="black"/>
              </a:solidFill>
              <a:latin typeface="Calibri"/>
            </a:endParaRPr>
          </a:p>
        </p:txBody>
      </p:sp>
      <p:sp>
        <p:nvSpPr>
          <p:cNvPr id="15" name="object 15"/>
          <p:cNvSpPr/>
          <p:nvPr/>
        </p:nvSpPr>
        <p:spPr>
          <a:xfrm>
            <a:off x="4614672" y="5492499"/>
            <a:ext cx="1911350" cy="1056640"/>
          </a:xfrm>
          <a:custGeom>
            <a:avLst/>
            <a:gdLst/>
            <a:ahLst/>
            <a:cxnLst/>
            <a:rect l="l" t="t" r="r" b="b"/>
            <a:pathLst>
              <a:path w="1911350" h="1056640">
                <a:moveTo>
                  <a:pt x="1735074" y="0"/>
                </a:moveTo>
                <a:lnTo>
                  <a:pt x="176022" y="0"/>
                </a:lnTo>
                <a:lnTo>
                  <a:pt x="129226" y="6287"/>
                </a:lnTo>
                <a:lnTo>
                  <a:pt x="87178" y="24031"/>
                </a:lnTo>
                <a:lnTo>
                  <a:pt x="51554" y="51554"/>
                </a:lnTo>
                <a:lnTo>
                  <a:pt x="24031" y="87178"/>
                </a:lnTo>
                <a:lnTo>
                  <a:pt x="6287" y="129226"/>
                </a:lnTo>
                <a:lnTo>
                  <a:pt x="0" y="176022"/>
                </a:lnTo>
                <a:lnTo>
                  <a:pt x="0" y="880097"/>
                </a:lnTo>
                <a:lnTo>
                  <a:pt x="6287" y="926893"/>
                </a:lnTo>
                <a:lnTo>
                  <a:pt x="24031" y="968944"/>
                </a:lnTo>
                <a:lnTo>
                  <a:pt x="51554" y="1004571"/>
                </a:lnTo>
                <a:lnTo>
                  <a:pt x="87178" y="1032097"/>
                </a:lnTo>
                <a:lnTo>
                  <a:pt x="129226" y="1049843"/>
                </a:lnTo>
                <a:lnTo>
                  <a:pt x="176022" y="1056132"/>
                </a:lnTo>
                <a:lnTo>
                  <a:pt x="1735074" y="1056132"/>
                </a:lnTo>
                <a:lnTo>
                  <a:pt x="1781869" y="1049843"/>
                </a:lnTo>
                <a:lnTo>
                  <a:pt x="1823917" y="1032097"/>
                </a:lnTo>
                <a:lnTo>
                  <a:pt x="1859541" y="1004571"/>
                </a:lnTo>
                <a:lnTo>
                  <a:pt x="1887064" y="968944"/>
                </a:lnTo>
                <a:lnTo>
                  <a:pt x="1904808" y="926893"/>
                </a:lnTo>
                <a:lnTo>
                  <a:pt x="1911095" y="880097"/>
                </a:lnTo>
                <a:lnTo>
                  <a:pt x="1911095" y="176022"/>
                </a:lnTo>
                <a:lnTo>
                  <a:pt x="1904808" y="129226"/>
                </a:lnTo>
                <a:lnTo>
                  <a:pt x="1887064" y="87178"/>
                </a:lnTo>
                <a:lnTo>
                  <a:pt x="1859541" y="51554"/>
                </a:lnTo>
                <a:lnTo>
                  <a:pt x="1823917" y="24031"/>
                </a:lnTo>
                <a:lnTo>
                  <a:pt x="1781869" y="6287"/>
                </a:lnTo>
                <a:lnTo>
                  <a:pt x="1735074" y="0"/>
                </a:lnTo>
                <a:close/>
              </a:path>
            </a:pathLst>
          </a:custGeom>
          <a:solidFill>
            <a:srgbClr val="C4BC96"/>
          </a:solidFill>
        </p:spPr>
        <p:txBody>
          <a:bodyPr wrap="square" lIns="0" tIns="0" rIns="0" bIns="0" rtlCol="0"/>
          <a:lstStyle/>
          <a:p>
            <a:pPr>
              <a:defRPr/>
            </a:pPr>
            <a:endParaRPr dirty="0">
              <a:solidFill>
                <a:prstClr val="black"/>
              </a:solidFill>
              <a:latin typeface="Calibri"/>
            </a:endParaRPr>
          </a:p>
        </p:txBody>
      </p:sp>
      <p:sp>
        <p:nvSpPr>
          <p:cNvPr id="16" name="object 16"/>
          <p:cNvSpPr/>
          <p:nvPr/>
        </p:nvSpPr>
        <p:spPr>
          <a:xfrm>
            <a:off x="4614672" y="5492499"/>
            <a:ext cx="1911350" cy="1056640"/>
          </a:xfrm>
          <a:custGeom>
            <a:avLst/>
            <a:gdLst/>
            <a:ahLst/>
            <a:cxnLst/>
            <a:rect l="l" t="t" r="r" b="b"/>
            <a:pathLst>
              <a:path w="1911350" h="1056640">
                <a:moveTo>
                  <a:pt x="0" y="176022"/>
                </a:moveTo>
                <a:lnTo>
                  <a:pt x="6287" y="129226"/>
                </a:lnTo>
                <a:lnTo>
                  <a:pt x="24031" y="87178"/>
                </a:lnTo>
                <a:lnTo>
                  <a:pt x="51554" y="51554"/>
                </a:lnTo>
                <a:lnTo>
                  <a:pt x="87178" y="24031"/>
                </a:lnTo>
                <a:lnTo>
                  <a:pt x="129226" y="6287"/>
                </a:lnTo>
                <a:lnTo>
                  <a:pt x="176022" y="0"/>
                </a:lnTo>
                <a:lnTo>
                  <a:pt x="1735074" y="0"/>
                </a:lnTo>
                <a:lnTo>
                  <a:pt x="1781869" y="6287"/>
                </a:lnTo>
                <a:lnTo>
                  <a:pt x="1823917" y="24031"/>
                </a:lnTo>
                <a:lnTo>
                  <a:pt x="1859541" y="51554"/>
                </a:lnTo>
                <a:lnTo>
                  <a:pt x="1887064" y="87178"/>
                </a:lnTo>
                <a:lnTo>
                  <a:pt x="1904808" y="129226"/>
                </a:lnTo>
                <a:lnTo>
                  <a:pt x="1911095" y="176022"/>
                </a:lnTo>
                <a:lnTo>
                  <a:pt x="1911095" y="880097"/>
                </a:lnTo>
                <a:lnTo>
                  <a:pt x="1904808" y="926893"/>
                </a:lnTo>
                <a:lnTo>
                  <a:pt x="1887064" y="968944"/>
                </a:lnTo>
                <a:lnTo>
                  <a:pt x="1859541" y="1004571"/>
                </a:lnTo>
                <a:lnTo>
                  <a:pt x="1823917" y="1032097"/>
                </a:lnTo>
                <a:lnTo>
                  <a:pt x="1781869" y="1049843"/>
                </a:lnTo>
                <a:lnTo>
                  <a:pt x="1735074" y="1056132"/>
                </a:lnTo>
                <a:lnTo>
                  <a:pt x="176022" y="1056132"/>
                </a:lnTo>
                <a:lnTo>
                  <a:pt x="129226" y="1049843"/>
                </a:lnTo>
                <a:lnTo>
                  <a:pt x="87178" y="1032097"/>
                </a:lnTo>
                <a:lnTo>
                  <a:pt x="51554" y="1004571"/>
                </a:lnTo>
                <a:lnTo>
                  <a:pt x="24031" y="968944"/>
                </a:lnTo>
                <a:lnTo>
                  <a:pt x="6287" y="926893"/>
                </a:lnTo>
                <a:lnTo>
                  <a:pt x="0" y="880097"/>
                </a:lnTo>
                <a:lnTo>
                  <a:pt x="0" y="176022"/>
                </a:lnTo>
                <a:close/>
              </a:path>
            </a:pathLst>
          </a:custGeom>
          <a:ln w="9144">
            <a:solidFill>
              <a:srgbClr val="0E99B1"/>
            </a:solidFill>
          </a:ln>
        </p:spPr>
        <p:txBody>
          <a:bodyPr wrap="square" lIns="0" tIns="0" rIns="0" bIns="0" rtlCol="0"/>
          <a:lstStyle/>
          <a:p>
            <a:pPr>
              <a:defRPr/>
            </a:pPr>
            <a:endParaRPr dirty="0">
              <a:solidFill>
                <a:prstClr val="black"/>
              </a:solidFill>
              <a:latin typeface="Calibri"/>
            </a:endParaRPr>
          </a:p>
        </p:txBody>
      </p:sp>
      <p:sp>
        <p:nvSpPr>
          <p:cNvPr id="17" name="object 17"/>
          <p:cNvSpPr txBox="1"/>
          <p:nvPr/>
        </p:nvSpPr>
        <p:spPr>
          <a:xfrm>
            <a:off x="4907137" y="5453153"/>
            <a:ext cx="1326515" cy="1122680"/>
          </a:xfrm>
          <a:prstGeom prst="rect">
            <a:avLst/>
          </a:prstGeom>
        </p:spPr>
        <p:txBody>
          <a:bodyPr vert="horz" wrap="square" lIns="0" tIns="12700" rIns="0" bIns="0" rtlCol="0">
            <a:spAutoFit/>
          </a:bodyPr>
          <a:lstStyle/>
          <a:p>
            <a:pPr marL="12700" marR="5080" algn="ctr">
              <a:spcBef>
                <a:spcPts val="100"/>
              </a:spcBef>
              <a:defRPr/>
            </a:pPr>
            <a:r>
              <a:rPr spc="-5" dirty="0">
                <a:solidFill>
                  <a:prstClr val="black"/>
                </a:solidFill>
                <a:latin typeface="Arial"/>
                <a:cs typeface="Arial"/>
              </a:rPr>
              <a:t>Producers/  </a:t>
            </a:r>
            <a:r>
              <a:rPr spc="-10" dirty="0">
                <a:solidFill>
                  <a:prstClr val="black"/>
                </a:solidFill>
                <a:latin typeface="Arial"/>
                <a:cs typeface="Arial"/>
              </a:rPr>
              <a:t>Lando</a:t>
            </a:r>
            <a:r>
              <a:rPr spc="-40" dirty="0">
                <a:solidFill>
                  <a:prstClr val="black"/>
                </a:solidFill>
                <a:latin typeface="Arial"/>
                <a:cs typeface="Arial"/>
              </a:rPr>
              <a:t>w</a:t>
            </a:r>
            <a:r>
              <a:rPr spc="5" dirty="0">
                <a:solidFill>
                  <a:prstClr val="black"/>
                </a:solidFill>
                <a:latin typeface="Arial"/>
                <a:cs typeface="Arial"/>
              </a:rPr>
              <a:t>n</a:t>
            </a:r>
            <a:r>
              <a:rPr spc="-10" dirty="0">
                <a:solidFill>
                  <a:prstClr val="black"/>
                </a:solidFill>
                <a:latin typeface="Arial"/>
                <a:cs typeface="Arial"/>
              </a:rPr>
              <a:t>e</a:t>
            </a:r>
            <a:r>
              <a:rPr dirty="0">
                <a:solidFill>
                  <a:prstClr val="black"/>
                </a:solidFill>
                <a:latin typeface="Arial"/>
                <a:cs typeface="Arial"/>
              </a:rPr>
              <a:t>rs/  </a:t>
            </a:r>
            <a:r>
              <a:rPr spc="-5" dirty="0">
                <a:solidFill>
                  <a:prstClr val="black"/>
                </a:solidFill>
                <a:latin typeface="Arial"/>
                <a:cs typeface="Arial"/>
              </a:rPr>
              <a:t>Partners/  Contractors</a:t>
            </a:r>
            <a:endParaRPr dirty="0">
              <a:solidFill>
                <a:prstClr val="black"/>
              </a:solidFill>
              <a:latin typeface="Arial"/>
              <a:cs typeface="Arial"/>
            </a:endParaRPr>
          </a:p>
        </p:txBody>
      </p:sp>
      <p:sp>
        <p:nvSpPr>
          <p:cNvPr id="18" name="object 18"/>
          <p:cNvSpPr/>
          <p:nvPr/>
        </p:nvSpPr>
        <p:spPr>
          <a:xfrm>
            <a:off x="5483353" y="2813305"/>
            <a:ext cx="242315" cy="605027"/>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pPr>
              <a:defRPr/>
            </a:pPr>
            <a:endParaRPr dirty="0">
              <a:solidFill>
                <a:prstClr val="black"/>
              </a:solidFill>
              <a:latin typeface="Calibri"/>
            </a:endParaRPr>
          </a:p>
        </p:txBody>
      </p:sp>
      <p:sp>
        <p:nvSpPr>
          <p:cNvPr id="19" name="object 19"/>
          <p:cNvSpPr/>
          <p:nvPr/>
        </p:nvSpPr>
        <p:spPr>
          <a:xfrm>
            <a:off x="5604509" y="2835401"/>
            <a:ext cx="0" cy="377190"/>
          </a:xfrm>
          <a:custGeom>
            <a:avLst/>
            <a:gdLst/>
            <a:ahLst/>
            <a:cxnLst/>
            <a:rect l="l" t="t" r="r" b="b"/>
            <a:pathLst>
              <a:path h="377189">
                <a:moveTo>
                  <a:pt x="0" y="0"/>
                </a:moveTo>
                <a:lnTo>
                  <a:pt x="0" y="377037"/>
                </a:lnTo>
              </a:path>
            </a:pathLst>
          </a:custGeom>
          <a:ln w="25908">
            <a:solidFill>
              <a:srgbClr val="139AB1"/>
            </a:solidFill>
          </a:ln>
        </p:spPr>
        <p:txBody>
          <a:bodyPr wrap="square" lIns="0" tIns="0" rIns="0" bIns="0" rtlCol="0"/>
          <a:lstStyle/>
          <a:p>
            <a:pPr>
              <a:defRPr/>
            </a:pPr>
            <a:endParaRPr dirty="0">
              <a:solidFill>
                <a:prstClr val="black"/>
              </a:solidFill>
              <a:latin typeface="Calibri"/>
            </a:endParaRPr>
          </a:p>
        </p:txBody>
      </p:sp>
      <p:sp>
        <p:nvSpPr>
          <p:cNvPr id="20" name="object 20"/>
          <p:cNvSpPr/>
          <p:nvPr/>
        </p:nvSpPr>
        <p:spPr>
          <a:xfrm>
            <a:off x="5565653" y="3199492"/>
            <a:ext cx="78105" cy="78105"/>
          </a:xfrm>
          <a:custGeom>
            <a:avLst/>
            <a:gdLst/>
            <a:ahLst/>
            <a:cxnLst/>
            <a:rect l="l" t="t" r="r" b="b"/>
            <a:pathLst>
              <a:path w="78104" h="78104">
                <a:moveTo>
                  <a:pt x="77724" y="0"/>
                </a:moveTo>
                <a:lnTo>
                  <a:pt x="0" y="0"/>
                </a:lnTo>
                <a:lnTo>
                  <a:pt x="38862" y="77724"/>
                </a:lnTo>
                <a:lnTo>
                  <a:pt x="77724" y="0"/>
                </a:lnTo>
                <a:close/>
              </a:path>
            </a:pathLst>
          </a:custGeom>
          <a:solidFill>
            <a:srgbClr val="139AB1"/>
          </a:solidFill>
        </p:spPr>
        <p:txBody>
          <a:bodyPr wrap="square" lIns="0" tIns="0" rIns="0" bIns="0" rtlCol="0"/>
          <a:lstStyle/>
          <a:p>
            <a:pPr>
              <a:defRPr/>
            </a:pPr>
            <a:endParaRPr dirty="0">
              <a:solidFill>
                <a:prstClr val="black"/>
              </a:solidFill>
              <a:latin typeface="Calibri"/>
            </a:endParaRPr>
          </a:p>
        </p:txBody>
      </p:sp>
      <p:sp>
        <p:nvSpPr>
          <p:cNvPr id="21" name="object 21"/>
          <p:cNvSpPr/>
          <p:nvPr/>
        </p:nvSpPr>
        <p:spPr>
          <a:xfrm>
            <a:off x="5449824" y="4550665"/>
            <a:ext cx="242315" cy="993647"/>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pPr>
              <a:defRPr/>
            </a:pPr>
            <a:endParaRPr dirty="0">
              <a:solidFill>
                <a:prstClr val="black"/>
              </a:solidFill>
              <a:latin typeface="Calibri"/>
            </a:endParaRPr>
          </a:p>
        </p:txBody>
      </p:sp>
      <p:sp>
        <p:nvSpPr>
          <p:cNvPr id="22" name="object 22"/>
          <p:cNvSpPr/>
          <p:nvPr/>
        </p:nvSpPr>
        <p:spPr>
          <a:xfrm>
            <a:off x="5570982" y="4572761"/>
            <a:ext cx="0" cy="765810"/>
          </a:xfrm>
          <a:custGeom>
            <a:avLst/>
            <a:gdLst/>
            <a:ahLst/>
            <a:cxnLst/>
            <a:rect l="l" t="t" r="r" b="b"/>
            <a:pathLst>
              <a:path h="765810">
                <a:moveTo>
                  <a:pt x="0" y="0"/>
                </a:moveTo>
                <a:lnTo>
                  <a:pt x="0" y="765619"/>
                </a:lnTo>
              </a:path>
            </a:pathLst>
          </a:custGeom>
          <a:ln w="25908">
            <a:solidFill>
              <a:srgbClr val="139AB1"/>
            </a:solidFill>
          </a:ln>
        </p:spPr>
        <p:txBody>
          <a:bodyPr wrap="square" lIns="0" tIns="0" rIns="0" bIns="0" rtlCol="0"/>
          <a:lstStyle/>
          <a:p>
            <a:pPr>
              <a:defRPr/>
            </a:pPr>
            <a:endParaRPr dirty="0">
              <a:solidFill>
                <a:prstClr val="black"/>
              </a:solidFill>
              <a:latin typeface="Calibri"/>
            </a:endParaRPr>
          </a:p>
        </p:txBody>
      </p:sp>
      <p:sp>
        <p:nvSpPr>
          <p:cNvPr id="23" name="object 23"/>
          <p:cNvSpPr/>
          <p:nvPr/>
        </p:nvSpPr>
        <p:spPr>
          <a:xfrm>
            <a:off x="5532126" y="5325427"/>
            <a:ext cx="78105" cy="78105"/>
          </a:xfrm>
          <a:custGeom>
            <a:avLst/>
            <a:gdLst/>
            <a:ahLst/>
            <a:cxnLst/>
            <a:rect l="l" t="t" r="r" b="b"/>
            <a:pathLst>
              <a:path w="78104" h="78104">
                <a:moveTo>
                  <a:pt x="77724" y="0"/>
                </a:moveTo>
                <a:lnTo>
                  <a:pt x="0" y="0"/>
                </a:lnTo>
                <a:lnTo>
                  <a:pt x="38862" y="77723"/>
                </a:lnTo>
                <a:lnTo>
                  <a:pt x="77724" y="0"/>
                </a:lnTo>
                <a:close/>
              </a:path>
            </a:pathLst>
          </a:custGeom>
          <a:solidFill>
            <a:srgbClr val="139AB1"/>
          </a:solidFill>
        </p:spPr>
        <p:txBody>
          <a:bodyPr wrap="square" lIns="0" tIns="0" rIns="0" bIns="0" rtlCol="0"/>
          <a:lstStyle/>
          <a:p>
            <a:pPr>
              <a:defRPr/>
            </a:pPr>
            <a:endParaRPr dirty="0">
              <a:solidFill>
                <a:prstClr val="black"/>
              </a:solidFill>
              <a:latin typeface="Calibri"/>
            </a:endParaRPr>
          </a:p>
        </p:txBody>
      </p:sp>
      <p:sp>
        <p:nvSpPr>
          <p:cNvPr id="24" name="object 24"/>
          <p:cNvSpPr txBox="1"/>
          <p:nvPr/>
        </p:nvSpPr>
        <p:spPr>
          <a:xfrm>
            <a:off x="5794399" y="4518559"/>
            <a:ext cx="290830" cy="299720"/>
          </a:xfrm>
          <a:prstGeom prst="rect">
            <a:avLst/>
          </a:prstGeom>
        </p:spPr>
        <p:txBody>
          <a:bodyPr vert="horz" wrap="square" lIns="0" tIns="12700" rIns="0" bIns="0" rtlCol="0">
            <a:spAutoFit/>
          </a:bodyPr>
          <a:lstStyle/>
          <a:p>
            <a:pPr marL="12700">
              <a:spcBef>
                <a:spcPts val="100"/>
              </a:spcBef>
              <a:defRPr/>
            </a:pPr>
            <a:r>
              <a:rPr u="heavy" spc="-114" dirty="0">
                <a:solidFill>
                  <a:prstClr val="black"/>
                </a:solidFill>
                <a:uFill>
                  <a:solidFill>
                    <a:srgbClr val="000000"/>
                  </a:solidFill>
                </a:uFill>
                <a:latin typeface="Arial"/>
                <a:cs typeface="Arial"/>
              </a:rPr>
              <a:t>TA</a:t>
            </a:r>
            <a:endParaRPr dirty="0">
              <a:solidFill>
                <a:prstClr val="black"/>
              </a:solidFill>
              <a:latin typeface="Arial"/>
              <a:cs typeface="Arial"/>
            </a:endParaRPr>
          </a:p>
        </p:txBody>
      </p:sp>
      <p:sp>
        <p:nvSpPr>
          <p:cNvPr id="25" name="object 25"/>
          <p:cNvSpPr txBox="1"/>
          <p:nvPr/>
        </p:nvSpPr>
        <p:spPr>
          <a:xfrm>
            <a:off x="4555009" y="4503306"/>
            <a:ext cx="995680" cy="885825"/>
          </a:xfrm>
          <a:prstGeom prst="rect">
            <a:avLst/>
          </a:prstGeom>
        </p:spPr>
        <p:txBody>
          <a:bodyPr vert="horz" wrap="square" lIns="0" tIns="12700" rIns="0" bIns="0" rtlCol="0">
            <a:spAutoFit/>
          </a:bodyPr>
          <a:lstStyle/>
          <a:p>
            <a:pPr marL="397510">
              <a:spcBef>
                <a:spcPts val="100"/>
              </a:spcBef>
              <a:defRPr/>
            </a:pPr>
            <a:r>
              <a:rPr u="heavy" spc="-95" dirty="0">
                <a:solidFill>
                  <a:prstClr val="black"/>
                </a:solidFill>
                <a:uFill>
                  <a:solidFill>
                    <a:srgbClr val="000000"/>
                  </a:solidFill>
                </a:uFill>
                <a:latin typeface="Arial"/>
                <a:cs typeface="Arial"/>
              </a:rPr>
              <a:t>FA</a:t>
            </a:r>
            <a:endParaRPr dirty="0">
              <a:solidFill>
                <a:prstClr val="black"/>
              </a:solidFill>
              <a:latin typeface="Arial"/>
              <a:cs typeface="Arial"/>
            </a:endParaRPr>
          </a:p>
          <a:p>
            <a:pPr marL="12700" marR="5080" indent="78105" algn="ctr">
              <a:lnSpc>
                <a:spcPct val="86500"/>
              </a:lnSpc>
              <a:spcBef>
                <a:spcPts val="250"/>
              </a:spcBef>
              <a:defRPr/>
            </a:pPr>
            <a:r>
              <a:rPr sz="1400" spc="-5" dirty="0">
                <a:solidFill>
                  <a:prstClr val="black"/>
                </a:solidFill>
                <a:latin typeface="Arial"/>
                <a:cs typeface="Arial"/>
              </a:rPr>
              <a:t>Ea</a:t>
            </a:r>
            <a:r>
              <a:rPr sz="1400" spc="5" dirty="0">
                <a:solidFill>
                  <a:prstClr val="black"/>
                </a:solidFill>
                <a:latin typeface="Arial"/>
                <a:cs typeface="Arial"/>
              </a:rPr>
              <a:t>s</a:t>
            </a:r>
            <a:r>
              <a:rPr sz="1400" spc="-5" dirty="0">
                <a:solidFill>
                  <a:prstClr val="black"/>
                </a:solidFill>
                <a:latin typeface="Arial"/>
                <a:cs typeface="Arial"/>
              </a:rPr>
              <a:t>e</a:t>
            </a:r>
            <a:r>
              <a:rPr sz="1400" spc="-10" dirty="0">
                <a:solidFill>
                  <a:prstClr val="black"/>
                </a:solidFill>
                <a:latin typeface="Arial"/>
                <a:cs typeface="Arial"/>
              </a:rPr>
              <a:t>m</a:t>
            </a:r>
            <a:r>
              <a:rPr sz="1400" spc="-5" dirty="0">
                <a:solidFill>
                  <a:prstClr val="black"/>
                </a:solidFill>
                <a:latin typeface="Arial"/>
                <a:cs typeface="Arial"/>
              </a:rPr>
              <a:t>en</a:t>
            </a:r>
            <a:r>
              <a:rPr sz="1400" spc="5" dirty="0">
                <a:solidFill>
                  <a:prstClr val="black"/>
                </a:solidFill>
                <a:latin typeface="Arial"/>
                <a:cs typeface="Arial"/>
              </a:rPr>
              <a:t>t</a:t>
            </a:r>
            <a:r>
              <a:rPr sz="1400" dirty="0">
                <a:solidFill>
                  <a:prstClr val="black"/>
                </a:solidFill>
                <a:latin typeface="Arial"/>
                <a:cs typeface="Arial"/>
              </a:rPr>
              <a:t>s  Contracts  </a:t>
            </a:r>
            <a:r>
              <a:rPr sz="1400" spc="-10" dirty="0">
                <a:solidFill>
                  <a:prstClr val="black"/>
                </a:solidFill>
                <a:latin typeface="Arial"/>
                <a:cs typeface="Arial"/>
              </a:rPr>
              <a:t>Watersheds</a:t>
            </a:r>
            <a:endParaRPr sz="1400" dirty="0">
              <a:solidFill>
                <a:prstClr val="black"/>
              </a:solidFill>
              <a:latin typeface="Arial"/>
              <a:cs typeface="Arial"/>
            </a:endParaRPr>
          </a:p>
        </p:txBody>
      </p:sp>
      <p:sp>
        <p:nvSpPr>
          <p:cNvPr id="26" name="object 26"/>
          <p:cNvSpPr/>
          <p:nvPr/>
        </p:nvSpPr>
        <p:spPr>
          <a:xfrm>
            <a:off x="2238756" y="2450593"/>
            <a:ext cx="1043939" cy="667511"/>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pPr>
              <a:defRPr/>
            </a:pPr>
            <a:endParaRPr dirty="0">
              <a:solidFill>
                <a:prstClr val="black"/>
              </a:solidFill>
              <a:latin typeface="Calibri"/>
            </a:endParaRPr>
          </a:p>
        </p:txBody>
      </p:sp>
      <p:sp>
        <p:nvSpPr>
          <p:cNvPr id="27" name="object 27"/>
          <p:cNvSpPr/>
          <p:nvPr/>
        </p:nvSpPr>
        <p:spPr>
          <a:xfrm>
            <a:off x="2360676" y="2368295"/>
            <a:ext cx="853439" cy="142024"/>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pPr>
              <a:defRPr/>
            </a:pPr>
            <a:endParaRPr dirty="0">
              <a:solidFill>
                <a:prstClr val="black"/>
              </a:solidFill>
              <a:latin typeface="Calibri"/>
            </a:endParaRPr>
          </a:p>
        </p:txBody>
      </p:sp>
      <p:sp>
        <p:nvSpPr>
          <p:cNvPr id="28" name="object 28"/>
          <p:cNvSpPr/>
          <p:nvPr/>
        </p:nvSpPr>
        <p:spPr>
          <a:xfrm>
            <a:off x="2360676" y="3012656"/>
            <a:ext cx="853439" cy="241083"/>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lstStyle/>
          <a:p>
            <a:pPr>
              <a:defRPr/>
            </a:pPr>
            <a:endParaRPr dirty="0">
              <a:solidFill>
                <a:prstClr val="black"/>
              </a:solidFill>
              <a:latin typeface="Calibri"/>
            </a:endParaRPr>
          </a:p>
        </p:txBody>
      </p:sp>
      <p:sp>
        <p:nvSpPr>
          <p:cNvPr id="29" name="object 29"/>
          <p:cNvSpPr/>
          <p:nvPr/>
        </p:nvSpPr>
        <p:spPr>
          <a:xfrm>
            <a:off x="2286000" y="2474978"/>
            <a:ext cx="949960" cy="573405"/>
          </a:xfrm>
          <a:custGeom>
            <a:avLst/>
            <a:gdLst/>
            <a:ahLst/>
            <a:cxnLst/>
            <a:rect l="l" t="t" r="r" b="b"/>
            <a:pathLst>
              <a:path w="949960" h="573405">
                <a:moveTo>
                  <a:pt x="853947" y="0"/>
                </a:moveTo>
                <a:lnTo>
                  <a:pt x="95504" y="0"/>
                </a:lnTo>
                <a:lnTo>
                  <a:pt x="58330" y="7505"/>
                </a:lnTo>
                <a:lnTo>
                  <a:pt x="27973" y="27973"/>
                </a:lnTo>
                <a:lnTo>
                  <a:pt x="7505" y="58330"/>
                </a:lnTo>
                <a:lnTo>
                  <a:pt x="0" y="95503"/>
                </a:lnTo>
                <a:lnTo>
                  <a:pt x="0" y="477519"/>
                </a:lnTo>
                <a:lnTo>
                  <a:pt x="7505" y="514693"/>
                </a:lnTo>
                <a:lnTo>
                  <a:pt x="27973" y="545050"/>
                </a:lnTo>
                <a:lnTo>
                  <a:pt x="58330" y="565518"/>
                </a:lnTo>
                <a:lnTo>
                  <a:pt x="95504" y="573023"/>
                </a:lnTo>
                <a:lnTo>
                  <a:pt x="853947" y="573023"/>
                </a:lnTo>
                <a:lnTo>
                  <a:pt x="891121" y="565518"/>
                </a:lnTo>
                <a:lnTo>
                  <a:pt x="921478" y="545050"/>
                </a:lnTo>
                <a:lnTo>
                  <a:pt x="941946" y="514693"/>
                </a:lnTo>
                <a:lnTo>
                  <a:pt x="949452" y="477519"/>
                </a:lnTo>
                <a:lnTo>
                  <a:pt x="949452" y="95503"/>
                </a:lnTo>
                <a:lnTo>
                  <a:pt x="941946" y="58330"/>
                </a:lnTo>
                <a:lnTo>
                  <a:pt x="921478" y="27973"/>
                </a:lnTo>
                <a:lnTo>
                  <a:pt x="891121" y="7505"/>
                </a:lnTo>
                <a:lnTo>
                  <a:pt x="853947" y="0"/>
                </a:lnTo>
                <a:close/>
              </a:path>
            </a:pathLst>
          </a:custGeom>
          <a:solidFill>
            <a:srgbClr val="DEC5E9"/>
          </a:solidFill>
        </p:spPr>
        <p:txBody>
          <a:bodyPr wrap="square" lIns="0" tIns="0" rIns="0" bIns="0" rtlCol="0"/>
          <a:lstStyle/>
          <a:p>
            <a:pPr>
              <a:defRPr/>
            </a:pPr>
            <a:endParaRPr dirty="0">
              <a:solidFill>
                <a:prstClr val="black"/>
              </a:solidFill>
              <a:latin typeface="Calibri"/>
            </a:endParaRPr>
          </a:p>
        </p:txBody>
      </p:sp>
      <p:sp>
        <p:nvSpPr>
          <p:cNvPr id="30" name="object 30"/>
          <p:cNvSpPr/>
          <p:nvPr/>
        </p:nvSpPr>
        <p:spPr>
          <a:xfrm>
            <a:off x="2286000" y="2474978"/>
            <a:ext cx="949960" cy="573405"/>
          </a:xfrm>
          <a:custGeom>
            <a:avLst/>
            <a:gdLst/>
            <a:ahLst/>
            <a:cxnLst/>
            <a:rect l="l" t="t" r="r" b="b"/>
            <a:pathLst>
              <a:path w="949960" h="573405">
                <a:moveTo>
                  <a:pt x="0" y="95503"/>
                </a:moveTo>
                <a:lnTo>
                  <a:pt x="7505" y="58330"/>
                </a:lnTo>
                <a:lnTo>
                  <a:pt x="27973" y="27973"/>
                </a:lnTo>
                <a:lnTo>
                  <a:pt x="58330" y="7505"/>
                </a:lnTo>
                <a:lnTo>
                  <a:pt x="95504" y="0"/>
                </a:lnTo>
                <a:lnTo>
                  <a:pt x="853947" y="0"/>
                </a:lnTo>
                <a:lnTo>
                  <a:pt x="891121" y="7505"/>
                </a:lnTo>
                <a:lnTo>
                  <a:pt x="921478" y="27973"/>
                </a:lnTo>
                <a:lnTo>
                  <a:pt x="941946" y="58330"/>
                </a:lnTo>
                <a:lnTo>
                  <a:pt x="949452" y="95503"/>
                </a:lnTo>
                <a:lnTo>
                  <a:pt x="949452" y="477519"/>
                </a:lnTo>
                <a:lnTo>
                  <a:pt x="941946" y="514693"/>
                </a:lnTo>
                <a:lnTo>
                  <a:pt x="921478" y="545050"/>
                </a:lnTo>
                <a:lnTo>
                  <a:pt x="891121" y="565518"/>
                </a:lnTo>
                <a:lnTo>
                  <a:pt x="853947" y="573023"/>
                </a:lnTo>
                <a:lnTo>
                  <a:pt x="95504" y="573023"/>
                </a:lnTo>
                <a:lnTo>
                  <a:pt x="58330" y="565518"/>
                </a:lnTo>
                <a:lnTo>
                  <a:pt x="27973" y="545050"/>
                </a:lnTo>
                <a:lnTo>
                  <a:pt x="7505" y="514693"/>
                </a:lnTo>
                <a:lnTo>
                  <a:pt x="0" y="477519"/>
                </a:lnTo>
                <a:lnTo>
                  <a:pt x="0" y="95503"/>
                </a:lnTo>
                <a:close/>
              </a:path>
            </a:pathLst>
          </a:custGeom>
          <a:ln w="9144">
            <a:solidFill>
              <a:srgbClr val="0E99B1"/>
            </a:solidFill>
          </a:ln>
        </p:spPr>
        <p:txBody>
          <a:bodyPr wrap="square" lIns="0" tIns="0" rIns="0" bIns="0" rtlCol="0"/>
          <a:lstStyle/>
          <a:p>
            <a:pPr>
              <a:defRPr/>
            </a:pPr>
            <a:endParaRPr dirty="0">
              <a:solidFill>
                <a:prstClr val="black"/>
              </a:solidFill>
              <a:latin typeface="Calibri"/>
            </a:endParaRPr>
          </a:p>
        </p:txBody>
      </p:sp>
      <p:sp>
        <p:nvSpPr>
          <p:cNvPr id="31" name="object 31"/>
          <p:cNvSpPr txBox="1"/>
          <p:nvPr/>
        </p:nvSpPr>
        <p:spPr>
          <a:xfrm>
            <a:off x="2302223" y="2422762"/>
            <a:ext cx="1142365" cy="1406525"/>
          </a:xfrm>
          <a:prstGeom prst="rect">
            <a:avLst/>
          </a:prstGeom>
        </p:spPr>
        <p:txBody>
          <a:bodyPr vert="horz" wrap="square" lIns="0" tIns="13335" rIns="0" bIns="0" rtlCol="0">
            <a:spAutoFit/>
          </a:bodyPr>
          <a:lstStyle/>
          <a:p>
            <a:pPr marL="207010">
              <a:spcBef>
                <a:spcPts val="105"/>
              </a:spcBef>
              <a:defRPr/>
            </a:pPr>
            <a:r>
              <a:rPr sz="1400" spc="-10" dirty="0">
                <a:solidFill>
                  <a:prstClr val="black"/>
                </a:solidFill>
                <a:latin typeface="Arial"/>
                <a:cs typeface="Arial"/>
              </a:rPr>
              <a:t>NRCS</a:t>
            </a:r>
            <a:endParaRPr sz="1400" dirty="0">
              <a:solidFill>
                <a:prstClr val="black"/>
              </a:solidFill>
              <a:latin typeface="Arial"/>
              <a:cs typeface="Arial"/>
            </a:endParaRPr>
          </a:p>
          <a:p>
            <a:pPr marL="224790" marR="443865" indent="24130">
              <a:defRPr/>
            </a:pPr>
            <a:r>
              <a:rPr sz="1400" dirty="0">
                <a:solidFill>
                  <a:prstClr val="black"/>
                </a:solidFill>
                <a:latin typeface="Arial"/>
                <a:cs typeface="Arial"/>
              </a:rPr>
              <a:t>State  O</a:t>
            </a:r>
            <a:r>
              <a:rPr sz="1400" spc="-20" dirty="0">
                <a:solidFill>
                  <a:prstClr val="black"/>
                </a:solidFill>
                <a:latin typeface="Arial"/>
                <a:cs typeface="Arial"/>
              </a:rPr>
              <a:t>f</a:t>
            </a:r>
            <a:r>
              <a:rPr sz="1400" spc="5" dirty="0">
                <a:solidFill>
                  <a:prstClr val="black"/>
                </a:solidFill>
                <a:latin typeface="Arial"/>
                <a:cs typeface="Arial"/>
              </a:rPr>
              <a:t>f</a:t>
            </a:r>
            <a:r>
              <a:rPr sz="1400" spc="-5" dirty="0">
                <a:solidFill>
                  <a:prstClr val="black"/>
                </a:solidFill>
                <a:latin typeface="Arial"/>
                <a:cs typeface="Arial"/>
              </a:rPr>
              <a:t>i</a:t>
            </a:r>
            <a:r>
              <a:rPr sz="1400" spc="5" dirty="0">
                <a:solidFill>
                  <a:prstClr val="black"/>
                </a:solidFill>
                <a:latin typeface="Arial"/>
                <a:cs typeface="Arial"/>
              </a:rPr>
              <a:t>c</a:t>
            </a:r>
            <a:r>
              <a:rPr sz="1400" dirty="0">
                <a:solidFill>
                  <a:prstClr val="black"/>
                </a:solidFill>
                <a:latin typeface="Arial"/>
                <a:cs typeface="Arial"/>
              </a:rPr>
              <a:t>e</a:t>
            </a:r>
          </a:p>
          <a:p>
            <a:pPr marL="12700" marR="5080">
              <a:spcBef>
                <a:spcPts val="785"/>
              </a:spcBef>
              <a:defRPr/>
            </a:pPr>
            <a:r>
              <a:rPr sz="1400" spc="-5" dirty="0">
                <a:solidFill>
                  <a:prstClr val="black"/>
                </a:solidFill>
                <a:latin typeface="Arial"/>
                <a:cs typeface="Arial"/>
              </a:rPr>
              <a:t>Inherently  </a:t>
            </a:r>
            <a:r>
              <a:rPr sz="1400" dirty="0">
                <a:solidFill>
                  <a:prstClr val="black"/>
                </a:solidFill>
                <a:latin typeface="Arial"/>
                <a:cs typeface="Arial"/>
              </a:rPr>
              <a:t>G</a:t>
            </a:r>
            <a:r>
              <a:rPr sz="1400" spc="-5" dirty="0">
                <a:solidFill>
                  <a:prstClr val="black"/>
                </a:solidFill>
                <a:latin typeface="Arial"/>
                <a:cs typeface="Arial"/>
              </a:rPr>
              <a:t>o</a:t>
            </a:r>
            <a:r>
              <a:rPr sz="1400" spc="-20" dirty="0">
                <a:solidFill>
                  <a:prstClr val="black"/>
                </a:solidFill>
                <a:latin typeface="Arial"/>
                <a:cs typeface="Arial"/>
              </a:rPr>
              <a:t>v</a:t>
            </a:r>
            <a:r>
              <a:rPr sz="1400" spc="-5" dirty="0">
                <a:solidFill>
                  <a:prstClr val="black"/>
                </a:solidFill>
                <a:latin typeface="Arial"/>
                <a:cs typeface="Arial"/>
              </a:rPr>
              <a:t>e</a:t>
            </a:r>
            <a:r>
              <a:rPr sz="1400" dirty="0">
                <a:solidFill>
                  <a:prstClr val="black"/>
                </a:solidFill>
                <a:latin typeface="Arial"/>
                <a:cs typeface="Arial"/>
              </a:rPr>
              <a:t>r</a:t>
            </a:r>
            <a:r>
              <a:rPr sz="1400" spc="-5" dirty="0">
                <a:solidFill>
                  <a:prstClr val="black"/>
                </a:solidFill>
                <a:latin typeface="Arial"/>
                <a:cs typeface="Arial"/>
              </a:rPr>
              <a:t>n</a:t>
            </a:r>
            <a:r>
              <a:rPr sz="1400" spc="-10" dirty="0">
                <a:solidFill>
                  <a:prstClr val="black"/>
                </a:solidFill>
                <a:latin typeface="Arial"/>
                <a:cs typeface="Arial"/>
              </a:rPr>
              <a:t>m</a:t>
            </a:r>
            <a:r>
              <a:rPr sz="1400" spc="-5" dirty="0">
                <a:solidFill>
                  <a:prstClr val="black"/>
                </a:solidFill>
                <a:latin typeface="Arial"/>
                <a:cs typeface="Arial"/>
              </a:rPr>
              <a:t>en</a:t>
            </a:r>
            <a:r>
              <a:rPr sz="1400" spc="5" dirty="0">
                <a:solidFill>
                  <a:prstClr val="black"/>
                </a:solidFill>
                <a:latin typeface="Arial"/>
                <a:cs typeface="Arial"/>
              </a:rPr>
              <a:t>t</a:t>
            </a:r>
            <a:r>
              <a:rPr sz="1400" spc="-5" dirty="0">
                <a:solidFill>
                  <a:prstClr val="black"/>
                </a:solidFill>
                <a:latin typeface="Arial"/>
                <a:cs typeface="Arial"/>
              </a:rPr>
              <a:t>al  Activities</a:t>
            </a:r>
            <a:endParaRPr sz="1400" dirty="0">
              <a:solidFill>
                <a:prstClr val="black"/>
              </a:solidFill>
              <a:latin typeface="Arial"/>
              <a:cs typeface="Arial"/>
            </a:endParaRPr>
          </a:p>
        </p:txBody>
      </p:sp>
      <p:sp>
        <p:nvSpPr>
          <p:cNvPr id="32" name="object 32"/>
          <p:cNvSpPr/>
          <p:nvPr/>
        </p:nvSpPr>
        <p:spPr>
          <a:xfrm>
            <a:off x="3162301" y="1947673"/>
            <a:ext cx="1360931" cy="556259"/>
          </a:xfrm>
          <a:prstGeom prst="rect">
            <a:avLst/>
          </a:prstGeom>
          <a:blipFill>
            <a:blip r:embed="rId12" cstate="email">
              <a:extLst>
                <a:ext uri="{28A0092B-C50C-407E-A947-70E740481C1C}">
                  <a14:useLocalDpi xmlns:a14="http://schemas.microsoft.com/office/drawing/2010/main"/>
                </a:ext>
              </a:extLst>
            </a:blip>
            <a:stretch>
              <a:fillRect/>
            </a:stretch>
          </a:blipFill>
        </p:spPr>
        <p:txBody>
          <a:bodyPr wrap="square" lIns="0" tIns="0" rIns="0" bIns="0" rtlCol="0"/>
          <a:lstStyle/>
          <a:p>
            <a:pPr>
              <a:defRPr/>
            </a:pPr>
            <a:endParaRPr dirty="0">
              <a:solidFill>
                <a:prstClr val="black"/>
              </a:solidFill>
              <a:latin typeface="Calibri"/>
            </a:endParaRPr>
          </a:p>
        </p:txBody>
      </p:sp>
      <p:sp>
        <p:nvSpPr>
          <p:cNvPr id="33" name="object 33"/>
          <p:cNvSpPr/>
          <p:nvPr/>
        </p:nvSpPr>
        <p:spPr>
          <a:xfrm>
            <a:off x="3345158" y="1981962"/>
            <a:ext cx="1132205" cy="361315"/>
          </a:xfrm>
          <a:custGeom>
            <a:avLst/>
            <a:gdLst/>
            <a:ahLst/>
            <a:cxnLst/>
            <a:rect l="l" t="t" r="r" b="b"/>
            <a:pathLst>
              <a:path w="1132205" h="361314">
                <a:moveTo>
                  <a:pt x="1132065" y="0"/>
                </a:moveTo>
                <a:lnTo>
                  <a:pt x="0" y="361302"/>
                </a:lnTo>
              </a:path>
            </a:pathLst>
          </a:custGeom>
          <a:ln w="25908">
            <a:solidFill>
              <a:srgbClr val="139AB1"/>
            </a:solidFill>
          </a:ln>
        </p:spPr>
        <p:txBody>
          <a:bodyPr wrap="square" lIns="0" tIns="0" rIns="0" bIns="0" rtlCol="0"/>
          <a:lstStyle/>
          <a:p>
            <a:pPr>
              <a:defRPr/>
            </a:pPr>
            <a:endParaRPr dirty="0">
              <a:solidFill>
                <a:prstClr val="black"/>
              </a:solidFill>
              <a:latin typeface="Calibri"/>
            </a:endParaRPr>
          </a:p>
        </p:txBody>
      </p:sp>
      <p:sp>
        <p:nvSpPr>
          <p:cNvPr id="34" name="object 34"/>
          <p:cNvSpPr/>
          <p:nvPr/>
        </p:nvSpPr>
        <p:spPr>
          <a:xfrm>
            <a:off x="3283452" y="2302306"/>
            <a:ext cx="86360" cy="74295"/>
          </a:xfrm>
          <a:custGeom>
            <a:avLst/>
            <a:gdLst/>
            <a:ahLst/>
            <a:cxnLst/>
            <a:rect l="l" t="t" r="r" b="b"/>
            <a:pathLst>
              <a:path w="86360" h="74294">
                <a:moveTo>
                  <a:pt x="62230" y="0"/>
                </a:moveTo>
                <a:lnTo>
                  <a:pt x="0" y="60655"/>
                </a:lnTo>
                <a:lnTo>
                  <a:pt x="85864" y="74041"/>
                </a:lnTo>
                <a:lnTo>
                  <a:pt x="62230" y="0"/>
                </a:lnTo>
                <a:close/>
              </a:path>
            </a:pathLst>
          </a:custGeom>
          <a:solidFill>
            <a:srgbClr val="139AB1"/>
          </a:solidFill>
        </p:spPr>
        <p:txBody>
          <a:bodyPr wrap="square" lIns="0" tIns="0" rIns="0" bIns="0" rtlCol="0"/>
          <a:lstStyle/>
          <a:p>
            <a:pPr>
              <a:defRPr/>
            </a:pPr>
            <a:endParaRPr dirty="0">
              <a:solidFill>
                <a:prstClr val="black"/>
              </a:solidFill>
              <a:latin typeface="Calibri"/>
            </a:endParaRPr>
          </a:p>
        </p:txBody>
      </p:sp>
      <p:sp>
        <p:nvSpPr>
          <p:cNvPr id="35" name="object 35"/>
          <p:cNvSpPr txBox="1"/>
          <p:nvPr/>
        </p:nvSpPr>
        <p:spPr>
          <a:xfrm>
            <a:off x="3490965" y="1718363"/>
            <a:ext cx="744661" cy="566822"/>
          </a:xfrm>
          <a:prstGeom prst="rect">
            <a:avLst/>
          </a:prstGeom>
        </p:spPr>
        <p:txBody>
          <a:bodyPr vert="horz" wrap="square" lIns="0" tIns="12700" rIns="0" bIns="0" rtlCol="0">
            <a:spAutoFit/>
          </a:bodyPr>
          <a:lstStyle/>
          <a:p>
            <a:pPr marL="12700">
              <a:spcBef>
                <a:spcPts val="100"/>
              </a:spcBef>
              <a:defRPr/>
            </a:pPr>
            <a:r>
              <a:rPr lang="en-US" spc="-114" dirty="0">
                <a:solidFill>
                  <a:prstClr val="black"/>
                </a:solidFill>
                <a:latin typeface="Arial"/>
                <a:cs typeface="Arial"/>
              </a:rPr>
              <a:t>Limited</a:t>
            </a:r>
            <a:r>
              <a:rPr spc="-114" dirty="0">
                <a:solidFill>
                  <a:prstClr val="black"/>
                </a:solidFill>
                <a:latin typeface="Arial"/>
                <a:cs typeface="Arial"/>
              </a:rPr>
              <a:t>TA</a:t>
            </a:r>
            <a:endParaRPr dirty="0">
              <a:solidFill>
                <a:prstClr val="black"/>
              </a:solidFill>
              <a:latin typeface="Arial"/>
              <a:cs typeface="Arial"/>
            </a:endParaRPr>
          </a:p>
        </p:txBody>
      </p:sp>
      <p:sp>
        <p:nvSpPr>
          <p:cNvPr id="36" name="object 36"/>
          <p:cNvSpPr/>
          <p:nvPr/>
        </p:nvSpPr>
        <p:spPr>
          <a:xfrm>
            <a:off x="5710747" y="2779385"/>
            <a:ext cx="251460" cy="544195"/>
          </a:xfrm>
          <a:custGeom>
            <a:avLst/>
            <a:gdLst/>
            <a:ahLst/>
            <a:cxnLst/>
            <a:rect l="l" t="t" r="r" b="b"/>
            <a:pathLst>
              <a:path w="251460" h="544195">
                <a:moveTo>
                  <a:pt x="219055" y="446170"/>
                </a:moveTo>
                <a:lnTo>
                  <a:pt x="104398" y="446170"/>
                </a:lnTo>
                <a:lnTo>
                  <a:pt x="104398" y="280650"/>
                </a:lnTo>
                <a:lnTo>
                  <a:pt x="76485" y="269539"/>
                </a:lnTo>
                <a:lnTo>
                  <a:pt x="50926" y="255116"/>
                </a:lnTo>
                <a:lnTo>
                  <a:pt x="29623" y="235725"/>
                </a:lnTo>
                <a:lnTo>
                  <a:pt x="14480" y="209713"/>
                </a:lnTo>
                <a:lnTo>
                  <a:pt x="7683" y="169860"/>
                </a:lnTo>
                <a:lnTo>
                  <a:pt x="15500" y="130588"/>
                </a:lnTo>
                <a:lnTo>
                  <a:pt x="35990" y="96106"/>
                </a:lnTo>
                <a:lnTo>
                  <a:pt x="67217" y="70621"/>
                </a:lnTo>
                <a:lnTo>
                  <a:pt x="104398" y="57344"/>
                </a:lnTo>
                <a:lnTo>
                  <a:pt x="104398" y="0"/>
                </a:lnTo>
                <a:lnTo>
                  <a:pt x="142338" y="0"/>
                </a:lnTo>
                <a:lnTo>
                  <a:pt x="142338" y="54941"/>
                </a:lnTo>
                <a:lnTo>
                  <a:pt x="169560" y="59207"/>
                </a:lnTo>
                <a:lnTo>
                  <a:pt x="195343" y="68269"/>
                </a:lnTo>
                <a:lnTo>
                  <a:pt x="219063" y="81842"/>
                </a:lnTo>
                <a:lnTo>
                  <a:pt x="236585" y="96669"/>
                </a:lnTo>
                <a:lnTo>
                  <a:pt x="142338" y="96669"/>
                </a:lnTo>
                <a:lnTo>
                  <a:pt x="142338" y="100272"/>
                </a:lnTo>
                <a:lnTo>
                  <a:pt x="104398" y="100272"/>
                </a:lnTo>
                <a:lnTo>
                  <a:pt x="96962" y="102498"/>
                </a:lnTo>
                <a:lnTo>
                  <a:pt x="89873" y="105754"/>
                </a:lnTo>
                <a:lnTo>
                  <a:pt x="83341" y="109946"/>
                </a:lnTo>
                <a:lnTo>
                  <a:pt x="61248" y="132872"/>
                </a:lnTo>
                <a:lnTo>
                  <a:pt x="51195" y="162580"/>
                </a:lnTo>
                <a:lnTo>
                  <a:pt x="54575" y="193377"/>
                </a:lnTo>
                <a:lnTo>
                  <a:pt x="80113" y="225000"/>
                </a:lnTo>
                <a:lnTo>
                  <a:pt x="104398" y="237405"/>
                </a:lnTo>
                <a:lnTo>
                  <a:pt x="142338" y="237405"/>
                </a:lnTo>
                <a:lnTo>
                  <a:pt x="142338" y="249544"/>
                </a:lnTo>
                <a:lnTo>
                  <a:pt x="181906" y="263279"/>
                </a:lnTo>
                <a:lnTo>
                  <a:pt x="217775" y="284507"/>
                </a:lnTo>
                <a:lnTo>
                  <a:pt x="224936" y="293421"/>
                </a:lnTo>
                <a:lnTo>
                  <a:pt x="142338" y="293421"/>
                </a:lnTo>
                <a:lnTo>
                  <a:pt x="142338" y="444463"/>
                </a:lnTo>
                <a:lnTo>
                  <a:pt x="220853" y="444463"/>
                </a:lnTo>
                <a:lnTo>
                  <a:pt x="219055" y="446170"/>
                </a:lnTo>
                <a:close/>
              </a:path>
              <a:path w="251460" h="544195">
                <a:moveTo>
                  <a:pt x="209745" y="128723"/>
                </a:moveTo>
                <a:lnTo>
                  <a:pt x="195209" y="116345"/>
                </a:lnTo>
                <a:lnTo>
                  <a:pt x="178868" y="106752"/>
                </a:lnTo>
                <a:lnTo>
                  <a:pt x="161113" y="100131"/>
                </a:lnTo>
                <a:lnTo>
                  <a:pt x="142338" y="96669"/>
                </a:lnTo>
                <a:lnTo>
                  <a:pt x="236585" y="96669"/>
                </a:lnTo>
                <a:lnTo>
                  <a:pt x="240097" y="99640"/>
                </a:lnTo>
                <a:lnTo>
                  <a:pt x="209745" y="128723"/>
                </a:lnTo>
                <a:close/>
              </a:path>
              <a:path w="251460" h="544195">
                <a:moveTo>
                  <a:pt x="142338" y="237405"/>
                </a:moveTo>
                <a:lnTo>
                  <a:pt x="104398" y="237405"/>
                </a:lnTo>
                <a:lnTo>
                  <a:pt x="104398" y="100272"/>
                </a:lnTo>
                <a:lnTo>
                  <a:pt x="142338" y="100272"/>
                </a:lnTo>
                <a:lnTo>
                  <a:pt x="142338" y="237405"/>
                </a:lnTo>
                <a:close/>
              </a:path>
              <a:path w="251460" h="544195">
                <a:moveTo>
                  <a:pt x="220853" y="444463"/>
                </a:moveTo>
                <a:lnTo>
                  <a:pt x="142338" y="444463"/>
                </a:lnTo>
                <a:lnTo>
                  <a:pt x="154746" y="441015"/>
                </a:lnTo>
                <a:lnTo>
                  <a:pt x="166471" y="435852"/>
                </a:lnTo>
                <a:lnTo>
                  <a:pt x="200035" y="403445"/>
                </a:lnTo>
                <a:lnTo>
                  <a:pt x="210993" y="361168"/>
                </a:lnTo>
                <a:lnTo>
                  <a:pt x="206962" y="340017"/>
                </a:lnTo>
                <a:lnTo>
                  <a:pt x="196073" y="322592"/>
                </a:lnTo>
                <a:lnTo>
                  <a:pt x="180270" y="309867"/>
                </a:lnTo>
                <a:lnTo>
                  <a:pt x="161657" y="300569"/>
                </a:lnTo>
                <a:lnTo>
                  <a:pt x="142338" y="293421"/>
                </a:lnTo>
                <a:lnTo>
                  <a:pt x="224936" y="293421"/>
                </a:lnTo>
                <a:lnTo>
                  <a:pt x="239395" y="311421"/>
                </a:lnTo>
                <a:lnTo>
                  <a:pt x="250404" y="343629"/>
                </a:lnTo>
                <a:lnTo>
                  <a:pt x="251406" y="377887"/>
                </a:lnTo>
                <a:lnTo>
                  <a:pt x="243005" y="410954"/>
                </a:lnTo>
                <a:lnTo>
                  <a:pt x="226138" y="439444"/>
                </a:lnTo>
                <a:lnTo>
                  <a:pt x="220853" y="444463"/>
                </a:lnTo>
                <a:close/>
              </a:path>
              <a:path w="251460" h="544195">
                <a:moveTo>
                  <a:pt x="142338" y="543724"/>
                </a:moveTo>
                <a:lnTo>
                  <a:pt x="104398" y="543724"/>
                </a:lnTo>
                <a:lnTo>
                  <a:pt x="104398" y="488277"/>
                </a:lnTo>
                <a:lnTo>
                  <a:pt x="90574" y="486638"/>
                </a:lnTo>
                <a:lnTo>
                  <a:pt x="50902" y="474178"/>
                </a:lnTo>
                <a:lnTo>
                  <a:pt x="11349" y="445436"/>
                </a:lnTo>
                <a:lnTo>
                  <a:pt x="0" y="433652"/>
                </a:lnTo>
                <a:lnTo>
                  <a:pt x="30352" y="404632"/>
                </a:lnTo>
                <a:lnTo>
                  <a:pt x="46323" y="419498"/>
                </a:lnTo>
                <a:lnTo>
                  <a:pt x="63936" y="431945"/>
                </a:lnTo>
                <a:lnTo>
                  <a:pt x="83269" y="441120"/>
                </a:lnTo>
                <a:lnTo>
                  <a:pt x="104398" y="446170"/>
                </a:lnTo>
                <a:lnTo>
                  <a:pt x="219055" y="446170"/>
                </a:lnTo>
                <a:lnTo>
                  <a:pt x="202536" y="461857"/>
                </a:lnTo>
                <a:lnTo>
                  <a:pt x="174002" y="477787"/>
                </a:lnTo>
                <a:lnTo>
                  <a:pt x="142338" y="486823"/>
                </a:lnTo>
                <a:lnTo>
                  <a:pt x="142338" y="543724"/>
                </a:lnTo>
                <a:close/>
              </a:path>
            </a:pathLst>
          </a:custGeom>
          <a:solidFill>
            <a:srgbClr val="000000"/>
          </a:solidFill>
        </p:spPr>
        <p:txBody>
          <a:bodyPr wrap="square" lIns="0" tIns="0" rIns="0" bIns="0" rtlCol="0"/>
          <a:lstStyle/>
          <a:p>
            <a:pPr>
              <a:defRPr/>
            </a:pPr>
            <a:endParaRPr dirty="0">
              <a:solidFill>
                <a:prstClr val="black"/>
              </a:solidFill>
              <a:latin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64556" y="739256"/>
            <a:ext cx="6105525" cy="574040"/>
          </a:xfrm>
          <a:prstGeom prst="rect">
            <a:avLst/>
          </a:prstGeom>
        </p:spPr>
        <p:txBody>
          <a:bodyPr vert="horz" wrap="square" lIns="0" tIns="12700" rIns="0" bIns="0" rtlCol="0">
            <a:spAutoFit/>
          </a:bodyPr>
          <a:lstStyle/>
          <a:p>
            <a:pPr marL="12700">
              <a:spcBef>
                <a:spcPts val="100"/>
              </a:spcBef>
            </a:pPr>
            <a:r>
              <a:rPr spc="-70" dirty="0"/>
              <a:t>AFA </a:t>
            </a:r>
            <a:r>
              <a:rPr spc="-5" dirty="0"/>
              <a:t>funding</a:t>
            </a:r>
            <a:r>
              <a:rPr spc="-100" dirty="0"/>
              <a:t> </a:t>
            </a:r>
            <a:r>
              <a:rPr spc="-5" dirty="0"/>
              <a:t>announcement</a:t>
            </a:r>
          </a:p>
        </p:txBody>
      </p:sp>
      <p:sp>
        <p:nvSpPr>
          <p:cNvPr id="4" name="object 4"/>
          <p:cNvSpPr txBox="1"/>
          <p:nvPr/>
        </p:nvSpPr>
        <p:spPr>
          <a:xfrm>
            <a:off x="2269001" y="6355735"/>
            <a:ext cx="161290" cy="179536"/>
          </a:xfrm>
          <a:prstGeom prst="rect">
            <a:avLst/>
          </a:prstGeom>
        </p:spPr>
        <p:txBody>
          <a:bodyPr vert="horz" wrap="square" lIns="0" tIns="0" rIns="0" bIns="0" rtlCol="0">
            <a:spAutoFit/>
          </a:bodyPr>
          <a:lstStyle/>
          <a:p>
            <a:pPr marL="38100">
              <a:lnSpc>
                <a:spcPts val="1425"/>
              </a:lnSpc>
              <a:defRPr/>
            </a:pPr>
            <a:endParaRPr sz="1200" dirty="0">
              <a:solidFill>
                <a:prstClr val="black"/>
              </a:solidFill>
              <a:latin typeface="Arial"/>
              <a:cs typeface="Arial"/>
            </a:endParaRPr>
          </a:p>
        </p:txBody>
      </p:sp>
      <p:sp>
        <p:nvSpPr>
          <p:cNvPr id="3" name="object 3"/>
          <p:cNvSpPr txBox="1"/>
          <p:nvPr/>
        </p:nvSpPr>
        <p:spPr>
          <a:xfrm>
            <a:off x="1864556" y="2206244"/>
            <a:ext cx="7363459" cy="2698816"/>
          </a:xfrm>
          <a:prstGeom prst="rect">
            <a:avLst/>
          </a:prstGeom>
        </p:spPr>
        <p:txBody>
          <a:bodyPr vert="horz" wrap="square" lIns="0" tIns="13335" rIns="0" bIns="0" rtlCol="0">
            <a:spAutoFit/>
          </a:bodyPr>
          <a:lstStyle/>
          <a:p>
            <a:pPr marL="469900" indent="-457200">
              <a:spcBef>
                <a:spcPts val="105"/>
              </a:spcBef>
              <a:buFont typeface="Arial"/>
              <a:buChar char="•"/>
              <a:tabLst>
                <a:tab pos="469265" algn="l"/>
                <a:tab pos="469900" algn="l"/>
              </a:tabLst>
              <a:defRPr/>
            </a:pPr>
            <a:r>
              <a:rPr sz="3200" b="1" dirty="0">
                <a:solidFill>
                  <a:srgbClr val="053773"/>
                </a:solidFill>
                <a:latin typeface="Arial"/>
                <a:cs typeface="Arial"/>
              </a:rPr>
              <a:t>Up to </a:t>
            </a:r>
            <a:r>
              <a:rPr sz="3200" b="1" spc="-5" dirty="0">
                <a:solidFill>
                  <a:srgbClr val="053773"/>
                </a:solidFill>
                <a:latin typeface="Arial"/>
                <a:cs typeface="Arial"/>
              </a:rPr>
              <a:t>$50 million</a:t>
            </a:r>
            <a:r>
              <a:rPr sz="3200" b="1" spc="-75" dirty="0">
                <a:solidFill>
                  <a:srgbClr val="053773"/>
                </a:solidFill>
                <a:latin typeface="Arial"/>
                <a:cs typeface="Arial"/>
              </a:rPr>
              <a:t> </a:t>
            </a:r>
            <a:r>
              <a:rPr sz="3200" b="1" spc="-5" dirty="0">
                <a:solidFill>
                  <a:srgbClr val="053773"/>
                </a:solidFill>
                <a:latin typeface="Arial"/>
                <a:cs typeface="Arial"/>
              </a:rPr>
              <a:t>available</a:t>
            </a:r>
            <a:endParaRPr sz="3200" dirty="0">
              <a:solidFill>
                <a:prstClr val="black"/>
              </a:solidFill>
              <a:latin typeface="Arial"/>
              <a:cs typeface="Arial"/>
            </a:endParaRPr>
          </a:p>
          <a:p>
            <a:pPr>
              <a:spcBef>
                <a:spcPts val="25"/>
              </a:spcBef>
              <a:buClr>
                <a:srgbClr val="053773"/>
              </a:buClr>
              <a:buFont typeface="Arial"/>
              <a:buChar char="•"/>
              <a:defRPr/>
            </a:pPr>
            <a:endParaRPr sz="4650" dirty="0">
              <a:solidFill>
                <a:prstClr val="black"/>
              </a:solidFill>
              <a:latin typeface="Arial"/>
              <a:cs typeface="Arial"/>
            </a:endParaRPr>
          </a:p>
          <a:p>
            <a:pPr marL="469900" marR="5080" indent="-457200">
              <a:buFont typeface="Arial"/>
              <a:buChar char="•"/>
              <a:tabLst>
                <a:tab pos="469265" algn="l"/>
                <a:tab pos="469900" algn="l"/>
              </a:tabLst>
              <a:defRPr/>
            </a:pPr>
            <a:r>
              <a:rPr sz="3200" b="1" spc="-5" dirty="0">
                <a:solidFill>
                  <a:srgbClr val="053773"/>
                </a:solidFill>
                <a:latin typeface="Arial"/>
                <a:cs typeface="Arial"/>
              </a:rPr>
              <a:t>Statutory restriction--a maximum of  15 projects awarded through this announcement</a:t>
            </a:r>
            <a:endParaRPr sz="3200" dirty="0">
              <a:solidFill>
                <a:prstClr val="black"/>
              </a:solidFill>
              <a:latin typeface="Arial"/>
              <a:cs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64556" y="739256"/>
            <a:ext cx="8104505" cy="574040"/>
          </a:xfrm>
          <a:prstGeom prst="rect">
            <a:avLst/>
          </a:prstGeom>
        </p:spPr>
        <p:txBody>
          <a:bodyPr vert="horz" wrap="square" lIns="0" tIns="12700" rIns="0" bIns="0" rtlCol="0">
            <a:spAutoFit/>
          </a:bodyPr>
          <a:lstStyle/>
          <a:p>
            <a:pPr marL="12700">
              <a:spcBef>
                <a:spcPts val="100"/>
              </a:spcBef>
            </a:pPr>
            <a:r>
              <a:rPr spc="-5" dirty="0"/>
              <a:t>Many requirements similar </a:t>
            </a:r>
            <a:r>
              <a:rPr dirty="0"/>
              <a:t>to</a:t>
            </a:r>
            <a:r>
              <a:rPr spc="-30" dirty="0"/>
              <a:t> </a:t>
            </a:r>
            <a:r>
              <a:rPr spc="-5" dirty="0"/>
              <a:t>Classic</a:t>
            </a:r>
          </a:p>
        </p:txBody>
      </p:sp>
      <p:sp>
        <p:nvSpPr>
          <p:cNvPr id="3" name="object 3"/>
          <p:cNvSpPr txBox="1"/>
          <p:nvPr/>
        </p:nvSpPr>
        <p:spPr>
          <a:xfrm>
            <a:off x="1864555" y="1549399"/>
            <a:ext cx="7960995" cy="5241820"/>
          </a:xfrm>
          <a:prstGeom prst="rect">
            <a:avLst/>
          </a:prstGeom>
        </p:spPr>
        <p:txBody>
          <a:bodyPr vert="horz" wrap="square" lIns="0" tIns="85725" rIns="0" bIns="0" rtlCol="0">
            <a:spAutoFit/>
          </a:bodyPr>
          <a:lstStyle/>
          <a:p>
            <a:pPr marL="355600" marR="1271270" indent="-342900">
              <a:lnSpc>
                <a:spcPts val="2400"/>
              </a:lnSpc>
              <a:spcBef>
                <a:spcPts val="675"/>
              </a:spcBef>
              <a:buFont typeface="Arial"/>
              <a:buChar char="•"/>
              <a:tabLst>
                <a:tab pos="354965" algn="l"/>
                <a:tab pos="355600" algn="l"/>
              </a:tabLst>
              <a:defRPr/>
            </a:pPr>
            <a:r>
              <a:rPr sz="2500" b="1" spc="-5" dirty="0">
                <a:solidFill>
                  <a:srgbClr val="053773"/>
                </a:solidFill>
                <a:latin typeface="Arial"/>
                <a:cs typeface="Arial"/>
              </a:rPr>
              <a:t>Funding must be split 50/50 </a:t>
            </a:r>
            <a:r>
              <a:rPr sz="2500" b="1" dirty="0">
                <a:solidFill>
                  <a:srgbClr val="053773"/>
                </a:solidFill>
                <a:latin typeface="Arial"/>
                <a:cs typeface="Arial"/>
              </a:rPr>
              <a:t>with </a:t>
            </a:r>
            <a:r>
              <a:rPr sz="2500" b="1" spc="-10" dirty="0">
                <a:solidFill>
                  <a:srgbClr val="053773"/>
                </a:solidFill>
                <a:latin typeface="Arial"/>
                <a:cs typeface="Arial"/>
              </a:rPr>
              <a:t>C</a:t>
            </a:r>
            <a:r>
              <a:rPr lang="en-US" sz="2500" b="1" spc="-10" dirty="0">
                <a:solidFill>
                  <a:srgbClr val="053773"/>
                </a:solidFill>
                <a:latin typeface="Arial"/>
                <a:cs typeface="Arial"/>
              </a:rPr>
              <a:t>ritical Conservation Areas </a:t>
            </a:r>
            <a:r>
              <a:rPr sz="2500" b="1" spc="-5" dirty="0">
                <a:solidFill>
                  <a:srgbClr val="053773"/>
                </a:solidFill>
                <a:latin typeface="Arial"/>
                <a:cs typeface="Arial"/>
              </a:rPr>
              <a:t>and  State/Multistate</a:t>
            </a:r>
            <a:r>
              <a:rPr sz="2500" b="1" spc="45" dirty="0">
                <a:solidFill>
                  <a:srgbClr val="053773"/>
                </a:solidFill>
                <a:latin typeface="Arial"/>
                <a:cs typeface="Arial"/>
              </a:rPr>
              <a:t> </a:t>
            </a:r>
            <a:r>
              <a:rPr sz="2500" b="1" spc="-10" dirty="0">
                <a:solidFill>
                  <a:srgbClr val="053773"/>
                </a:solidFill>
                <a:latin typeface="Arial"/>
                <a:cs typeface="Arial"/>
              </a:rPr>
              <a:t>pools</a:t>
            </a:r>
            <a:endParaRPr sz="2500" dirty="0">
              <a:solidFill>
                <a:prstClr val="black"/>
              </a:solidFill>
              <a:latin typeface="Arial"/>
              <a:cs typeface="Arial"/>
            </a:endParaRPr>
          </a:p>
          <a:p>
            <a:pPr>
              <a:spcBef>
                <a:spcPts val="30"/>
              </a:spcBef>
              <a:buClr>
                <a:srgbClr val="053773"/>
              </a:buClr>
              <a:buFont typeface="Arial"/>
              <a:buChar char="•"/>
              <a:defRPr/>
            </a:pPr>
            <a:endParaRPr sz="2600" dirty="0">
              <a:solidFill>
                <a:prstClr val="black"/>
              </a:solidFill>
              <a:latin typeface="Arial"/>
              <a:cs typeface="Arial"/>
            </a:endParaRPr>
          </a:p>
          <a:p>
            <a:pPr marL="355600" indent="-342900">
              <a:buFont typeface="Arial"/>
              <a:buChar char="•"/>
              <a:tabLst>
                <a:tab pos="354965" algn="l"/>
                <a:tab pos="355600" algn="l"/>
              </a:tabLst>
              <a:defRPr/>
            </a:pPr>
            <a:r>
              <a:rPr sz="2500" b="1" spc="-5" dirty="0">
                <a:solidFill>
                  <a:srgbClr val="053773"/>
                </a:solidFill>
                <a:latin typeface="Arial"/>
                <a:cs typeface="Arial"/>
              </a:rPr>
              <a:t>Conservation benefits/resource</a:t>
            </a:r>
            <a:r>
              <a:rPr sz="2500" b="1" spc="10" dirty="0">
                <a:solidFill>
                  <a:srgbClr val="053773"/>
                </a:solidFill>
                <a:latin typeface="Arial"/>
                <a:cs typeface="Arial"/>
              </a:rPr>
              <a:t> </a:t>
            </a:r>
            <a:r>
              <a:rPr sz="2500" b="1" spc="-5" dirty="0">
                <a:solidFill>
                  <a:srgbClr val="053773"/>
                </a:solidFill>
                <a:latin typeface="Arial"/>
                <a:cs typeface="Arial"/>
              </a:rPr>
              <a:t>concerns</a:t>
            </a:r>
            <a:endParaRPr sz="2500" dirty="0">
              <a:solidFill>
                <a:prstClr val="black"/>
              </a:solidFill>
              <a:latin typeface="Arial"/>
              <a:cs typeface="Arial"/>
            </a:endParaRPr>
          </a:p>
          <a:p>
            <a:pPr>
              <a:spcBef>
                <a:spcPts val="15"/>
              </a:spcBef>
              <a:buClr>
                <a:srgbClr val="053773"/>
              </a:buClr>
              <a:buFont typeface="Arial"/>
              <a:buChar char="•"/>
              <a:defRPr/>
            </a:pPr>
            <a:endParaRPr sz="3100" dirty="0">
              <a:solidFill>
                <a:prstClr val="black"/>
              </a:solidFill>
              <a:latin typeface="Arial"/>
              <a:cs typeface="Arial"/>
            </a:endParaRPr>
          </a:p>
          <a:p>
            <a:pPr marL="355600" marR="568960" indent="-342900">
              <a:lnSpc>
                <a:spcPts val="2400"/>
              </a:lnSpc>
              <a:buFont typeface="Arial"/>
              <a:buChar char="•"/>
              <a:tabLst>
                <a:tab pos="354965" algn="l"/>
                <a:tab pos="355600" algn="l"/>
              </a:tabLst>
              <a:defRPr/>
            </a:pPr>
            <a:r>
              <a:rPr sz="2500" b="1" spc="-5" dirty="0">
                <a:solidFill>
                  <a:srgbClr val="053773"/>
                </a:solidFill>
                <a:latin typeface="Arial"/>
                <a:cs typeface="Arial"/>
              </a:rPr>
              <a:t>Partner contributions are critical and goal is at  least</a:t>
            </a:r>
            <a:r>
              <a:rPr sz="2500" b="1" spc="-10" dirty="0">
                <a:solidFill>
                  <a:srgbClr val="053773"/>
                </a:solidFill>
                <a:latin typeface="Arial"/>
                <a:cs typeface="Arial"/>
              </a:rPr>
              <a:t> </a:t>
            </a:r>
            <a:r>
              <a:rPr sz="2500" b="1" spc="-5" dirty="0">
                <a:solidFill>
                  <a:srgbClr val="053773"/>
                </a:solidFill>
                <a:latin typeface="Arial"/>
                <a:cs typeface="Arial"/>
              </a:rPr>
              <a:t>1:1</a:t>
            </a:r>
            <a:endParaRPr sz="2500" dirty="0">
              <a:solidFill>
                <a:prstClr val="black"/>
              </a:solidFill>
              <a:latin typeface="Arial"/>
              <a:cs typeface="Arial"/>
            </a:endParaRPr>
          </a:p>
          <a:p>
            <a:pPr>
              <a:spcBef>
                <a:spcPts val="30"/>
              </a:spcBef>
              <a:buClr>
                <a:srgbClr val="053773"/>
              </a:buClr>
              <a:buFont typeface="Arial"/>
              <a:buChar char="•"/>
              <a:defRPr/>
            </a:pPr>
            <a:endParaRPr sz="2600" dirty="0">
              <a:solidFill>
                <a:prstClr val="black"/>
              </a:solidFill>
              <a:latin typeface="Arial"/>
              <a:cs typeface="Arial"/>
            </a:endParaRPr>
          </a:p>
          <a:p>
            <a:pPr marL="355600" indent="-342900">
              <a:buFont typeface="Arial"/>
              <a:buChar char="•"/>
              <a:tabLst>
                <a:tab pos="354965" algn="l"/>
                <a:tab pos="355600" algn="l"/>
              </a:tabLst>
              <a:defRPr/>
            </a:pPr>
            <a:r>
              <a:rPr sz="2500" b="1" spc="-10" dirty="0">
                <a:solidFill>
                  <a:srgbClr val="053773"/>
                </a:solidFill>
                <a:latin typeface="Arial"/>
                <a:cs typeface="Arial"/>
              </a:rPr>
              <a:t>Funding </a:t>
            </a:r>
            <a:r>
              <a:rPr sz="2500" b="1" spc="-5" dirty="0">
                <a:solidFill>
                  <a:srgbClr val="053773"/>
                </a:solidFill>
                <a:latin typeface="Arial"/>
                <a:cs typeface="Arial"/>
              </a:rPr>
              <a:t>min ($250k) and max ($10M) are </a:t>
            </a:r>
            <a:r>
              <a:rPr sz="2500" b="1" spc="-10" dirty="0">
                <a:solidFill>
                  <a:srgbClr val="053773"/>
                </a:solidFill>
                <a:latin typeface="Arial"/>
                <a:cs typeface="Arial"/>
              </a:rPr>
              <a:t>the</a:t>
            </a:r>
            <a:r>
              <a:rPr sz="2500" b="1" spc="100" dirty="0">
                <a:solidFill>
                  <a:srgbClr val="053773"/>
                </a:solidFill>
                <a:latin typeface="Arial"/>
                <a:cs typeface="Arial"/>
              </a:rPr>
              <a:t> </a:t>
            </a:r>
            <a:r>
              <a:rPr sz="2500" b="1" spc="-5" dirty="0">
                <a:solidFill>
                  <a:srgbClr val="053773"/>
                </a:solidFill>
                <a:latin typeface="Arial"/>
                <a:cs typeface="Arial"/>
              </a:rPr>
              <a:t>same</a:t>
            </a:r>
            <a:endParaRPr sz="2500" dirty="0">
              <a:solidFill>
                <a:prstClr val="black"/>
              </a:solidFill>
              <a:latin typeface="Arial"/>
              <a:cs typeface="Arial"/>
            </a:endParaRPr>
          </a:p>
          <a:p>
            <a:pPr>
              <a:spcBef>
                <a:spcPts val="10"/>
              </a:spcBef>
              <a:buClr>
                <a:srgbClr val="053773"/>
              </a:buClr>
              <a:buFont typeface="Arial"/>
              <a:buChar char="•"/>
              <a:defRPr/>
            </a:pPr>
            <a:endParaRPr sz="2600" dirty="0">
              <a:solidFill>
                <a:prstClr val="black"/>
              </a:solidFill>
              <a:latin typeface="Arial"/>
              <a:cs typeface="Arial"/>
            </a:endParaRPr>
          </a:p>
          <a:p>
            <a:pPr marL="355600" indent="-342900">
              <a:buFont typeface="Arial"/>
              <a:buChar char="•"/>
              <a:tabLst>
                <a:tab pos="354965" algn="l"/>
                <a:tab pos="355600" algn="l"/>
              </a:tabLst>
              <a:defRPr/>
            </a:pPr>
            <a:r>
              <a:rPr sz="2500" b="1" spc="-5" dirty="0">
                <a:solidFill>
                  <a:srgbClr val="053773"/>
                </a:solidFill>
                <a:latin typeface="Arial"/>
                <a:cs typeface="Arial"/>
              </a:rPr>
              <a:t>70/30 </a:t>
            </a:r>
            <a:r>
              <a:rPr sz="2500" b="1" spc="-70" dirty="0">
                <a:solidFill>
                  <a:srgbClr val="053773"/>
                </a:solidFill>
                <a:latin typeface="Arial"/>
                <a:cs typeface="Arial"/>
              </a:rPr>
              <a:t>FA/</a:t>
            </a:r>
            <a:r>
              <a:rPr lang="en-US" sz="2500" b="1" spc="-70" dirty="0">
                <a:solidFill>
                  <a:srgbClr val="053773"/>
                </a:solidFill>
                <a:latin typeface="Arial"/>
                <a:cs typeface="Arial"/>
              </a:rPr>
              <a:t> Max </a:t>
            </a:r>
            <a:r>
              <a:rPr sz="2500" b="1" spc="-70" dirty="0">
                <a:solidFill>
                  <a:srgbClr val="053773"/>
                </a:solidFill>
                <a:latin typeface="Arial"/>
                <a:cs typeface="Arial"/>
              </a:rPr>
              <a:t>TA </a:t>
            </a:r>
            <a:r>
              <a:rPr sz="2500" b="1" spc="-5" dirty="0">
                <a:solidFill>
                  <a:srgbClr val="053773"/>
                </a:solidFill>
                <a:latin typeface="Arial"/>
                <a:cs typeface="Arial"/>
              </a:rPr>
              <a:t>split is </a:t>
            </a:r>
            <a:r>
              <a:rPr sz="2500" b="1" spc="-10" dirty="0">
                <a:solidFill>
                  <a:srgbClr val="053773"/>
                </a:solidFill>
                <a:latin typeface="Arial"/>
                <a:cs typeface="Arial"/>
              </a:rPr>
              <a:t>the</a:t>
            </a:r>
            <a:r>
              <a:rPr sz="2500" b="1" spc="10" dirty="0">
                <a:solidFill>
                  <a:srgbClr val="053773"/>
                </a:solidFill>
                <a:latin typeface="Arial"/>
                <a:cs typeface="Arial"/>
              </a:rPr>
              <a:t> </a:t>
            </a:r>
            <a:r>
              <a:rPr sz="2500" b="1" spc="-5" dirty="0">
                <a:solidFill>
                  <a:srgbClr val="053773"/>
                </a:solidFill>
                <a:latin typeface="Arial"/>
                <a:cs typeface="Arial"/>
              </a:rPr>
              <a:t>same</a:t>
            </a:r>
            <a:endParaRPr sz="2500" dirty="0">
              <a:solidFill>
                <a:prstClr val="black"/>
              </a:solidFill>
              <a:latin typeface="Arial"/>
              <a:cs typeface="Arial"/>
            </a:endParaRPr>
          </a:p>
          <a:p>
            <a:pPr>
              <a:spcBef>
                <a:spcPts val="10"/>
              </a:spcBef>
              <a:buClr>
                <a:srgbClr val="053773"/>
              </a:buClr>
              <a:buFont typeface="Arial"/>
              <a:buChar char="•"/>
              <a:defRPr/>
            </a:pPr>
            <a:endParaRPr sz="2600" dirty="0">
              <a:solidFill>
                <a:prstClr val="black"/>
              </a:solidFill>
              <a:latin typeface="Arial"/>
              <a:cs typeface="Arial"/>
            </a:endParaRPr>
          </a:p>
          <a:p>
            <a:pPr marL="355600" indent="-342900">
              <a:buFont typeface="Arial"/>
              <a:buChar char="•"/>
              <a:tabLst>
                <a:tab pos="354965" algn="l"/>
                <a:tab pos="355600" algn="l"/>
              </a:tabLst>
              <a:defRPr/>
            </a:pPr>
            <a:r>
              <a:rPr sz="2500" b="1" spc="-5" dirty="0">
                <a:solidFill>
                  <a:srgbClr val="053773"/>
                </a:solidFill>
                <a:latin typeface="Arial"/>
                <a:cs typeface="Arial"/>
              </a:rPr>
              <a:t>Eligible lead partners are </a:t>
            </a:r>
            <a:r>
              <a:rPr sz="2500" b="1" spc="-10" dirty="0">
                <a:solidFill>
                  <a:srgbClr val="053773"/>
                </a:solidFill>
                <a:latin typeface="Arial"/>
                <a:cs typeface="Arial"/>
              </a:rPr>
              <a:t>the</a:t>
            </a:r>
            <a:r>
              <a:rPr sz="2500" b="1" spc="55" dirty="0">
                <a:solidFill>
                  <a:srgbClr val="053773"/>
                </a:solidFill>
                <a:latin typeface="Arial"/>
                <a:cs typeface="Arial"/>
              </a:rPr>
              <a:t> </a:t>
            </a:r>
            <a:r>
              <a:rPr sz="2500" b="1" spc="-5" dirty="0">
                <a:solidFill>
                  <a:srgbClr val="053773"/>
                </a:solidFill>
                <a:latin typeface="Arial"/>
                <a:cs typeface="Arial"/>
              </a:rPr>
              <a:t>same</a:t>
            </a:r>
            <a:endParaRPr sz="2500" dirty="0">
              <a:solidFill>
                <a:prstClr val="black"/>
              </a:solidFill>
              <a:latin typeface="Arial"/>
              <a:cs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58948" y="848306"/>
            <a:ext cx="7742252" cy="566822"/>
          </a:xfrm>
          <a:prstGeom prst="rect">
            <a:avLst/>
          </a:prstGeom>
        </p:spPr>
        <p:txBody>
          <a:bodyPr vert="horz" wrap="square" lIns="0" tIns="12700" rIns="0" bIns="0" rtlCol="0">
            <a:spAutoFit/>
          </a:bodyPr>
          <a:lstStyle/>
          <a:p>
            <a:pPr marL="12700">
              <a:spcBef>
                <a:spcPts val="100"/>
              </a:spcBef>
            </a:pPr>
            <a:r>
              <a:rPr spc="-5" dirty="0"/>
              <a:t>RCPP</a:t>
            </a:r>
            <a:r>
              <a:rPr spc="-140" dirty="0"/>
              <a:t> </a:t>
            </a:r>
            <a:r>
              <a:rPr spc="-5" dirty="0"/>
              <a:t>Principles</a:t>
            </a:r>
            <a:r>
              <a:rPr lang="en-US" spc="-5" dirty="0"/>
              <a:t>- Classic and AFA</a:t>
            </a:r>
            <a:endParaRPr spc="-5" dirty="0"/>
          </a:p>
        </p:txBody>
      </p:sp>
      <p:sp>
        <p:nvSpPr>
          <p:cNvPr id="3" name="object 3"/>
          <p:cNvSpPr/>
          <p:nvPr/>
        </p:nvSpPr>
        <p:spPr>
          <a:xfrm>
            <a:off x="1784605" y="1784605"/>
            <a:ext cx="659891" cy="858011"/>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a:defRPr/>
            </a:pPr>
            <a:endParaRPr dirty="0">
              <a:solidFill>
                <a:prstClr val="black"/>
              </a:solidFill>
              <a:latin typeface="Calibri"/>
            </a:endParaRPr>
          </a:p>
        </p:txBody>
      </p:sp>
      <p:sp>
        <p:nvSpPr>
          <p:cNvPr id="4" name="object 4"/>
          <p:cNvSpPr/>
          <p:nvPr/>
        </p:nvSpPr>
        <p:spPr>
          <a:xfrm>
            <a:off x="2064988" y="2076312"/>
            <a:ext cx="100736" cy="100736"/>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a:defRPr/>
            </a:pPr>
            <a:endParaRPr dirty="0">
              <a:solidFill>
                <a:prstClr val="black"/>
              </a:solidFill>
              <a:latin typeface="Calibri"/>
            </a:endParaRPr>
          </a:p>
        </p:txBody>
      </p:sp>
      <p:sp>
        <p:nvSpPr>
          <p:cNvPr id="5" name="object 5"/>
          <p:cNvSpPr/>
          <p:nvPr/>
        </p:nvSpPr>
        <p:spPr>
          <a:xfrm>
            <a:off x="2112264" y="1751077"/>
            <a:ext cx="1857755" cy="914399"/>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pPr>
              <a:defRPr/>
            </a:pPr>
            <a:endParaRPr dirty="0">
              <a:solidFill>
                <a:prstClr val="black"/>
              </a:solidFill>
              <a:latin typeface="Calibri"/>
            </a:endParaRPr>
          </a:p>
        </p:txBody>
      </p:sp>
      <p:sp>
        <p:nvSpPr>
          <p:cNvPr id="6" name="object 6"/>
          <p:cNvSpPr/>
          <p:nvPr/>
        </p:nvSpPr>
        <p:spPr>
          <a:xfrm>
            <a:off x="2414054" y="1977961"/>
            <a:ext cx="1276350" cy="372110"/>
          </a:xfrm>
          <a:custGeom>
            <a:avLst/>
            <a:gdLst/>
            <a:ahLst/>
            <a:cxnLst/>
            <a:rect l="l" t="t" r="r" b="b"/>
            <a:pathLst>
              <a:path w="1276350" h="372110">
                <a:moveTo>
                  <a:pt x="58813" y="0"/>
                </a:moveTo>
                <a:lnTo>
                  <a:pt x="0" y="0"/>
                </a:lnTo>
                <a:lnTo>
                  <a:pt x="0" y="291274"/>
                </a:lnTo>
                <a:lnTo>
                  <a:pt x="58813" y="291274"/>
                </a:lnTo>
                <a:lnTo>
                  <a:pt x="58813" y="0"/>
                </a:lnTo>
                <a:close/>
              </a:path>
              <a:path w="1276350" h="372110">
                <a:moveTo>
                  <a:pt x="161442" y="80263"/>
                </a:moveTo>
                <a:lnTo>
                  <a:pt x="109981" y="80263"/>
                </a:lnTo>
                <a:lnTo>
                  <a:pt x="109981" y="291274"/>
                </a:lnTo>
                <a:lnTo>
                  <a:pt x="165823" y="291274"/>
                </a:lnTo>
                <a:lnTo>
                  <a:pt x="165823" y="188747"/>
                </a:lnTo>
                <a:lnTo>
                  <a:pt x="166102" y="174633"/>
                </a:lnTo>
                <a:lnTo>
                  <a:pt x="173266" y="136499"/>
                </a:lnTo>
                <a:lnTo>
                  <a:pt x="199732" y="118224"/>
                </a:lnTo>
                <a:lnTo>
                  <a:pt x="416374" y="118224"/>
                </a:lnTo>
                <a:lnTo>
                  <a:pt x="414578" y="112661"/>
                </a:lnTo>
                <a:lnTo>
                  <a:pt x="412707" y="109080"/>
                </a:lnTo>
                <a:lnTo>
                  <a:pt x="161442" y="109080"/>
                </a:lnTo>
                <a:lnTo>
                  <a:pt x="161442" y="80263"/>
                </a:lnTo>
                <a:close/>
              </a:path>
              <a:path w="1276350" h="372110">
                <a:moveTo>
                  <a:pt x="327088" y="118224"/>
                </a:moveTo>
                <a:lnTo>
                  <a:pt x="215493" y="118224"/>
                </a:lnTo>
                <a:lnTo>
                  <a:pt x="221157" y="119672"/>
                </a:lnTo>
                <a:lnTo>
                  <a:pt x="229501" y="125501"/>
                </a:lnTo>
                <a:lnTo>
                  <a:pt x="237475" y="170675"/>
                </a:lnTo>
                <a:lnTo>
                  <a:pt x="237540" y="291274"/>
                </a:lnTo>
                <a:lnTo>
                  <a:pt x="293370" y="291274"/>
                </a:lnTo>
                <a:lnTo>
                  <a:pt x="293394" y="188747"/>
                </a:lnTo>
                <a:lnTo>
                  <a:pt x="297942" y="146329"/>
                </a:lnTo>
                <a:lnTo>
                  <a:pt x="319735" y="120599"/>
                </a:lnTo>
                <a:lnTo>
                  <a:pt x="327088" y="118224"/>
                </a:lnTo>
                <a:close/>
              </a:path>
              <a:path w="1276350" h="372110">
                <a:moveTo>
                  <a:pt x="416374" y="118224"/>
                </a:moveTo>
                <a:lnTo>
                  <a:pt x="334899" y="118224"/>
                </a:lnTo>
                <a:lnTo>
                  <a:pt x="342425" y="118967"/>
                </a:lnTo>
                <a:lnTo>
                  <a:pt x="348908" y="121199"/>
                </a:lnTo>
                <a:lnTo>
                  <a:pt x="364142" y="156368"/>
                </a:lnTo>
                <a:lnTo>
                  <a:pt x="364502" y="170675"/>
                </a:lnTo>
                <a:lnTo>
                  <a:pt x="364502" y="291274"/>
                </a:lnTo>
                <a:lnTo>
                  <a:pt x="420331" y="291274"/>
                </a:lnTo>
                <a:lnTo>
                  <a:pt x="420242" y="152878"/>
                </a:lnTo>
                <a:lnTo>
                  <a:pt x="419972" y="142308"/>
                </a:lnTo>
                <a:lnTo>
                  <a:pt x="418893" y="130340"/>
                </a:lnTo>
                <a:lnTo>
                  <a:pt x="417095" y="120457"/>
                </a:lnTo>
                <a:lnTo>
                  <a:pt x="416374" y="118224"/>
                </a:lnTo>
                <a:close/>
              </a:path>
              <a:path w="1276350" h="372110">
                <a:moveTo>
                  <a:pt x="227215" y="75501"/>
                </a:moveTo>
                <a:lnTo>
                  <a:pt x="208796" y="77599"/>
                </a:lnTo>
                <a:lnTo>
                  <a:pt x="191695" y="83894"/>
                </a:lnTo>
                <a:lnTo>
                  <a:pt x="175911" y="94387"/>
                </a:lnTo>
                <a:lnTo>
                  <a:pt x="161442" y="109080"/>
                </a:lnTo>
                <a:lnTo>
                  <a:pt x="286816" y="109080"/>
                </a:lnTo>
                <a:lnTo>
                  <a:pt x="254597" y="80194"/>
                </a:lnTo>
                <a:lnTo>
                  <a:pt x="227215" y="75501"/>
                </a:lnTo>
                <a:close/>
              </a:path>
              <a:path w="1276350" h="372110">
                <a:moveTo>
                  <a:pt x="351193" y="75501"/>
                </a:moveTo>
                <a:lnTo>
                  <a:pt x="308908" y="88550"/>
                </a:lnTo>
                <a:lnTo>
                  <a:pt x="286816" y="109080"/>
                </a:lnTo>
                <a:lnTo>
                  <a:pt x="412707" y="109080"/>
                </a:lnTo>
                <a:lnTo>
                  <a:pt x="382041" y="80811"/>
                </a:lnTo>
                <a:lnTo>
                  <a:pt x="351193" y="75501"/>
                </a:lnTo>
                <a:close/>
              </a:path>
              <a:path w="1276350" h="372110">
                <a:moveTo>
                  <a:pt x="525818" y="80263"/>
                </a:moveTo>
                <a:lnTo>
                  <a:pt x="473760" y="80263"/>
                </a:lnTo>
                <a:lnTo>
                  <a:pt x="473760" y="371538"/>
                </a:lnTo>
                <a:lnTo>
                  <a:pt x="529590" y="371538"/>
                </a:lnTo>
                <a:lnTo>
                  <a:pt x="529590" y="265252"/>
                </a:lnTo>
                <a:lnTo>
                  <a:pt x="654812" y="265252"/>
                </a:lnTo>
                <a:lnTo>
                  <a:pt x="664283" y="251739"/>
                </a:lnTo>
                <a:lnTo>
                  <a:pt x="577469" y="251739"/>
                </a:lnTo>
                <a:lnTo>
                  <a:pt x="567720" y="250677"/>
                </a:lnTo>
                <a:lnTo>
                  <a:pt x="536928" y="225090"/>
                </a:lnTo>
                <a:lnTo>
                  <a:pt x="528993" y="182194"/>
                </a:lnTo>
                <a:lnTo>
                  <a:pt x="529838" y="167647"/>
                </a:lnTo>
                <a:lnTo>
                  <a:pt x="549694" y="128497"/>
                </a:lnTo>
                <a:lnTo>
                  <a:pt x="576478" y="119608"/>
                </a:lnTo>
                <a:lnTo>
                  <a:pt x="664808" y="119608"/>
                </a:lnTo>
                <a:lnTo>
                  <a:pt x="658894" y="111264"/>
                </a:lnTo>
                <a:lnTo>
                  <a:pt x="525818" y="111264"/>
                </a:lnTo>
                <a:lnTo>
                  <a:pt x="525818" y="80263"/>
                </a:lnTo>
                <a:close/>
              </a:path>
              <a:path w="1276350" h="372110">
                <a:moveTo>
                  <a:pt x="654812" y="265252"/>
                </a:moveTo>
                <a:lnTo>
                  <a:pt x="529590" y="265252"/>
                </a:lnTo>
                <a:lnTo>
                  <a:pt x="537345" y="273072"/>
                </a:lnTo>
                <a:lnTo>
                  <a:pt x="574516" y="294301"/>
                </a:lnTo>
                <a:lnTo>
                  <a:pt x="591185" y="296037"/>
                </a:lnTo>
                <a:lnTo>
                  <a:pt x="608877" y="294205"/>
                </a:lnTo>
                <a:lnTo>
                  <a:pt x="625206" y="288712"/>
                </a:lnTo>
                <a:lnTo>
                  <a:pt x="640171" y="279556"/>
                </a:lnTo>
                <a:lnTo>
                  <a:pt x="653770" y="266738"/>
                </a:lnTo>
                <a:lnTo>
                  <a:pt x="654812" y="265252"/>
                </a:lnTo>
                <a:close/>
              </a:path>
              <a:path w="1276350" h="372110">
                <a:moveTo>
                  <a:pt x="664808" y="119608"/>
                </a:moveTo>
                <a:lnTo>
                  <a:pt x="576478" y="119608"/>
                </a:lnTo>
                <a:lnTo>
                  <a:pt x="585918" y="120615"/>
                </a:lnTo>
                <a:lnTo>
                  <a:pt x="594560" y="123634"/>
                </a:lnTo>
                <a:lnTo>
                  <a:pt x="619444" y="156065"/>
                </a:lnTo>
                <a:lnTo>
                  <a:pt x="622769" y="184975"/>
                </a:lnTo>
                <a:lnTo>
                  <a:pt x="621962" y="201510"/>
                </a:lnTo>
                <a:lnTo>
                  <a:pt x="602986" y="242963"/>
                </a:lnTo>
                <a:lnTo>
                  <a:pt x="577469" y="251739"/>
                </a:lnTo>
                <a:lnTo>
                  <a:pt x="664283" y="251739"/>
                </a:lnTo>
                <a:lnTo>
                  <a:pt x="665072" y="250615"/>
                </a:lnTo>
                <a:lnTo>
                  <a:pt x="673144" y="231546"/>
                </a:lnTo>
                <a:lnTo>
                  <a:pt x="677987" y="209534"/>
                </a:lnTo>
                <a:lnTo>
                  <a:pt x="679602" y="184581"/>
                </a:lnTo>
                <a:lnTo>
                  <a:pt x="677999" y="160269"/>
                </a:lnTo>
                <a:lnTo>
                  <a:pt x="673192" y="138785"/>
                </a:lnTo>
                <a:lnTo>
                  <a:pt x="665179" y="120130"/>
                </a:lnTo>
                <a:lnTo>
                  <a:pt x="664808" y="119608"/>
                </a:lnTo>
                <a:close/>
              </a:path>
              <a:path w="1276350" h="372110">
                <a:moveTo>
                  <a:pt x="591578" y="75501"/>
                </a:moveTo>
                <a:lnTo>
                  <a:pt x="553237" y="85432"/>
                </a:lnTo>
                <a:lnTo>
                  <a:pt x="525818" y="111264"/>
                </a:lnTo>
                <a:lnTo>
                  <a:pt x="658894" y="111264"/>
                </a:lnTo>
                <a:lnTo>
                  <a:pt x="625555" y="82702"/>
                </a:lnTo>
                <a:lnTo>
                  <a:pt x="591578" y="75501"/>
                </a:lnTo>
                <a:close/>
              </a:path>
              <a:path w="1276350" h="372110">
                <a:moveTo>
                  <a:pt x="891511" y="118224"/>
                </a:moveTo>
                <a:lnTo>
                  <a:pt x="802246" y="118224"/>
                </a:lnTo>
                <a:lnTo>
                  <a:pt x="812387" y="118652"/>
                </a:lnTo>
                <a:lnTo>
                  <a:pt x="820769" y="119937"/>
                </a:lnTo>
                <a:lnTo>
                  <a:pt x="827388" y="122076"/>
                </a:lnTo>
                <a:lnTo>
                  <a:pt x="832243" y="125069"/>
                </a:lnTo>
                <a:lnTo>
                  <a:pt x="837539" y="129641"/>
                </a:lnTo>
                <a:lnTo>
                  <a:pt x="840193" y="137287"/>
                </a:lnTo>
                <a:lnTo>
                  <a:pt x="840193" y="153581"/>
                </a:lnTo>
                <a:lnTo>
                  <a:pt x="831138" y="156824"/>
                </a:lnTo>
                <a:lnTo>
                  <a:pt x="819078" y="160191"/>
                </a:lnTo>
                <a:lnTo>
                  <a:pt x="804016" y="163682"/>
                </a:lnTo>
                <a:lnTo>
                  <a:pt x="785952" y="167297"/>
                </a:lnTo>
                <a:lnTo>
                  <a:pt x="772297" y="170195"/>
                </a:lnTo>
                <a:lnTo>
                  <a:pt x="734272" y="184448"/>
                </a:lnTo>
                <a:lnTo>
                  <a:pt x="711193" y="216738"/>
                </a:lnTo>
                <a:lnTo>
                  <a:pt x="709053" y="233654"/>
                </a:lnTo>
                <a:lnTo>
                  <a:pt x="710183" y="246097"/>
                </a:lnTo>
                <a:lnTo>
                  <a:pt x="738083" y="286092"/>
                </a:lnTo>
                <a:lnTo>
                  <a:pt x="779195" y="296037"/>
                </a:lnTo>
                <a:lnTo>
                  <a:pt x="788297" y="295603"/>
                </a:lnTo>
                <a:lnTo>
                  <a:pt x="829760" y="280395"/>
                </a:lnTo>
                <a:lnTo>
                  <a:pt x="844562" y="268224"/>
                </a:lnTo>
                <a:lnTo>
                  <a:pt x="898393" y="268224"/>
                </a:lnTo>
                <a:lnTo>
                  <a:pt x="897115" y="262966"/>
                </a:lnTo>
                <a:lnTo>
                  <a:pt x="896138" y="256705"/>
                </a:lnTo>
                <a:lnTo>
                  <a:pt x="786879" y="256705"/>
                </a:lnTo>
                <a:lnTo>
                  <a:pt x="779462" y="253860"/>
                </a:lnTo>
                <a:lnTo>
                  <a:pt x="767803" y="242468"/>
                </a:lnTo>
                <a:lnTo>
                  <a:pt x="764882" y="235712"/>
                </a:lnTo>
                <a:lnTo>
                  <a:pt x="764882" y="219951"/>
                </a:lnTo>
                <a:lnTo>
                  <a:pt x="806221" y="198488"/>
                </a:lnTo>
                <a:lnTo>
                  <a:pt x="817060" y="196090"/>
                </a:lnTo>
                <a:lnTo>
                  <a:pt x="826336" y="193867"/>
                </a:lnTo>
                <a:lnTo>
                  <a:pt x="834048" y="191817"/>
                </a:lnTo>
                <a:lnTo>
                  <a:pt x="840193" y="189941"/>
                </a:lnTo>
                <a:lnTo>
                  <a:pt x="894728" y="189941"/>
                </a:lnTo>
                <a:lnTo>
                  <a:pt x="894969" y="163682"/>
                </a:lnTo>
                <a:lnTo>
                  <a:pt x="894943" y="153581"/>
                </a:lnTo>
                <a:lnTo>
                  <a:pt x="894565" y="140007"/>
                </a:lnTo>
                <a:lnTo>
                  <a:pt x="893167" y="126090"/>
                </a:lnTo>
                <a:lnTo>
                  <a:pt x="891511" y="118224"/>
                </a:lnTo>
                <a:close/>
              </a:path>
              <a:path w="1276350" h="372110">
                <a:moveTo>
                  <a:pt x="898393" y="268224"/>
                </a:moveTo>
                <a:lnTo>
                  <a:pt x="844562" y="268224"/>
                </a:lnTo>
                <a:lnTo>
                  <a:pt x="844956" y="269290"/>
                </a:lnTo>
                <a:lnTo>
                  <a:pt x="845616" y="271475"/>
                </a:lnTo>
                <a:lnTo>
                  <a:pt x="846543" y="274789"/>
                </a:lnTo>
                <a:lnTo>
                  <a:pt x="848664" y="282066"/>
                </a:lnTo>
                <a:lnTo>
                  <a:pt x="850455" y="287566"/>
                </a:lnTo>
                <a:lnTo>
                  <a:pt x="851916" y="291274"/>
                </a:lnTo>
                <a:lnTo>
                  <a:pt x="907148" y="291274"/>
                </a:lnTo>
                <a:lnTo>
                  <a:pt x="903764" y="283840"/>
                </a:lnTo>
                <a:lnTo>
                  <a:pt x="900964" y="276644"/>
                </a:lnTo>
                <a:lnTo>
                  <a:pt x="898749" y="269686"/>
                </a:lnTo>
                <a:lnTo>
                  <a:pt x="898393" y="268224"/>
                </a:lnTo>
                <a:close/>
              </a:path>
              <a:path w="1276350" h="372110">
                <a:moveTo>
                  <a:pt x="894728" y="189941"/>
                </a:moveTo>
                <a:lnTo>
                  <a:pt x="840193" y="189941"/>
                </a:lnTo>
                <a:lnTo>
                  <a:pt x="840158" y="203406"/>
                </a:lnTo>
                <a:lnTo>
                  <a:pt x="840056" y="210296"/>
                </a:lnTo>
                <a:lnTo>
                  <a:pt x="824687" y="246773"/>
                </a:lnTo>
                <a:lnTo>
                  <a:pt x="795883" y="256705"/>
                </a:lnTo>
                <a:lnTo>
                  <a:pt x="896138" y="256705"/>
                </a:lnTo>
                <a:lnTo>
                  <a:pt x="895941" y="255443"/>
                </a:lnTo>
                <a:lnTo>
                  <a:pt x="895103" y="246097"/>
                </a:lnTo>
                <a:lnTo>
                  <a:pt x="894637" y="235712"/>
                </a:lnTo>
                <a:lnTo>
                  <a:pt x="894517" y="228295"/>
                </a:lnTo>
                <a:lnTo>
                  <a:pt x="894627" y="200960"/>
                </a:lnTo>
                <a:lnTo>
                  <a:pt x="894728" y="189941"/>
                </a:lnTo>
                <a:close/>
              </a:path>
              <a:path w="1276350" h="372110">
                <a:moveTo>
                  <a:pt x="806221" y="75501"/>
                </a:moveTo>
                <a:lnTo>
                  <a:pt x="755924" y="83773"/>
                </a:lnTo>
                <a:lnTo>
                  <a:pt x="726438" y="108886"/>
                </a:lnTo>
                <a:lnTo>
                  <a:pt x="714819" y="135509"/>
                </a:lnTo>
                <a:lnTo>
                  <a:pt x="765479" y="144640"/>
                </a:lnTo>
                <a:lnTo>
                  <a:pt x="768934" y="134848"/>
                </a:lnTo>
                <a:lnTo>
                  <a:pt x="773430" y="127990"/>
                </a:lnTo>
                <a:lnTo>
                  <a:pt x="784555" y="120167"/>
                </a:lnTo>
                <a:lnTo>
                  <a:pt x="792302" y="118224"/>
                </a:lnTo>
                <a:lnTo>
                  <a:pt x="891511" y="118224"/>
                </a:lnTo>
                <a:lnTo>
                  <a:pt x="890837" y="115018"/>
                </a:lnTo>
                <a:lnTo>
                  <a:pt x="861847" y="84340"/>
                </a:lnTo>
                <a:lnTo>
                  <a:pt x="823699" y="76053"/>
                </a:lnTo>
                <a:lnTo>
                  <a:pt x="806221" y="75501"/>
                </a:lnTo>
                <a:close/>
              </a:path>
              <a:path w="1276350" h="372110">
                <a:moveTo>
                  <a:pt x="1039317" y="75501"/>
                </a:moveTo>
                <a:lnTo>
                  <a:pt x="997094" y="82778"/>
                </a:lnTo>
                <a:lnTo>
                  <a:pt x="964615" y="104609"/>
                </a:lnTo>
                <a:lnTo>
                  <a:pt x="943898" y="139501"/>
                </a:lnTo>
                <a:lnTo>
                  <a:pt x="936993" y="185966"/>
                </a:lnTo>
                <a:lnTo>
                  <a:pt x="938717" y="210413"/>
                </a:lnTo>
                <a:lnTo>
                  <a:pt x="952472" y="250833"/>
                </a:lnTo>
                <a:lnTo>
                  <a:pt x="979444" y="279615"/>
                </a:lnTo>
                <a:lnTo>
                  <a:pt x="1016352" y="294212"/>
                </a:lnTo>
                <a:lnTo>
                  <a:pt x="1038326" y="296037"/>
                </a:lnTo>
                <a:lnTo>
                  <a:pt x="1057660" y="294834"/>
                </a:lnTo>
                <a:lnTo>
                  <a:pt x="1103299" y="276771"/>
                </a:lnTo>
                <a:lnTo>
                  <a:pt x="1124701" y="250545"/>
                </a:lnTo>
                <a:lnTo>
                  <a:pt x="1040904" y="250545"/>
                </a:lnTo>
                <a:lnTo>
                  <a:pt x="1030815" y="249576"/>
                </a:lnTo>
                <a:lnTo>
                  <a:pt x="997564" y="214037"/>
                </a:lnTo>
                <a:lnTo>
                  <a:pt x="994410" y="182003"/>
                </a:lnTo>
                <a:lnTo>
                  <a:pt x="995186" y="166320"/>
                </a:lnTo>
                <a:lnTo>
                  <a:pt x="1013567" y="127517"/>
                </a:lnTo>
                <a:lnTo>
                  <a:pt x="1040117" y="119405"/>
                </a:lnTo>
                <a:lnTo>
                  <a:pt x="1123582" y="119405"/>
                </a:lnTo>
                <a:lnTo>
                  <a:pt x="1120157" y="113025"/>
                </a:lnTo>
                <a:lnTo>
                  <a:pt x="1088246" y="84829"/>
                </a:lnTo>
                <a:lnTo>
                  <a:pt x="1057600" y="76537"/>
                </a:lnTo>
                <a:lnTo>
                  <a:pt x="1039317" y="75501"/>
                </a:lnTo>
                <a:close/>
              </a:path>
              <a:path w="1276350" h="372110">
                <a:moveTo>
                  <a:pt x="1081239" y="210413"/>
                </a:moveTo>
                <a:lnTo>
                  <a:pt x="1061512" y="245461"/>
                </a:lnTo>
                <a:lnTo>
                  <a:pt x="1040904" y="250545"/>
                </a:lnTo>
                <a:lnTo>
                  <a:pt x="1124701" y="250545"/>
                </a:lnTo>
                <a:lnTo>
                  <a:pt x="1130822" y="237469"/>
                </a:lnTo>
                <a:lnTo>
                  <a:pt x="1136078" y="219748"/>
                </a:lnTo>
                <a:lnTo>
                  <a:pt x="1081239" y="210413"/>
                </a:lnTo>
                <a:close/>
              </a:path>
              <a:path w="1276350" h="372110">
                <a:moveTo>
                  <a:pt x="1123582" y="119405"/>
                </a:moveTo>
                <a:lnTo>
                  <a:pt x="1040117" y="119405"/>
                </a:lnTo>
                <a:lnTo>
                  <a:pt x="1047599" y="119927"/>
                </a:lnTo>
                <a:lnTo>
                  <a:pt x="1054347" y="121492"/>
                </a:lnTo>
                <a:lnTo>
                  <a:pt x="1078255" y="152590"/>
                </a:lnTo>
                <a:lnTo>
                  <a:pt x="1133297" y="142659"/>
                </a:lnTo>
                <a:lnTo>
                  <a:pt x="1127526" y="126754"/>
                </a:lnTo>
                <a:lnTo>
                  <a:pt x="1123582" y="119405"/>
                </a:lnTo>
                <a:close/>
              </a:path>
              <a:path w="1276350" h="372110">
                <a:moveTo>
                  <a:pt x="1233474" y="124777"/>
                </a:moveTo>
                <a:lnTo>
                  <a:pt x="1177442" y="124777"/>
                </a:lnTo>
                <a:lnTo>
                  <a:pt x="1177554" y="230324"/>
                </a:lnTo>
                <a:lnTo>
                  <a:pt x="1183309" y="272503"/>
                </a:lnTo>
                <a:lnTo>
                  <a:pt x="1217733" y="294771"/>
                </a:lnTo>
                <a:lnTo>
                  <a:pt x="1232090" y="296037"/>
                </a:lnTo>
                <a:lnTo>
                  <a:pt x="1244084" y="295515"/>
                </a:lnTo>
                <a:lnTo>
                  <a:pt x="1255434" y="293951"/>
                </a:lnTo>
                <a:lnTo>
                  <a:pt x="1266139" y="291343"/>
                </a:lnTo>
                <a:lnTo>
                  <a:pt x="1276197" y="287693"/>
                </a:lnTo>
                <a:lnTo>
                  <a:pt x="1272013" y="249745"/>
                </a:lnTo>
                <a:lnTo>
                  <a:pt x="1245260" y="249745"/>
                </a:lnTo>
                <a:lnTo>
                  <a:pt x="1242123" y="248818"/>
                </a:lnTo>
                <a:lnTo>
                  <a:pt x="1233543" y="221384"/>
                </a:lnTo>
                <a:lnTo>
                  <a:pt x="1233474" y="124777"/>
                </a:lnTo>
                <a:close/>
              </a:path>
              <a:path w="1276350" h="372110">
                <a:moveTo>
                  <a:pt x="1271422" y="244386"/>
                </a:moveTo>
                <a:lnTo>
                  <a:pt x="1261618" y="247954"/>
                </a:lnTo>
                <a:lnTo>
                  <a:pt x="1254137" y="249745"/>
                </a:lnTo>
                <a:lnTo>
                  <a:pt x="1272013" y="249745"/>
                </a:lnTo>
                <a:lnTo>
                  <a:pt x="1271422" y="244386"/>
                </a:lnTo>
                <a:close/>
              </a:path>
              <a:path w="1276350" h="372110">
                <a:moveTo>
                  <a:pt x="1271625" y="80263"/>
                </a:moveTo>
                <a:lnTo>
                  <a:pt x="1151813" y="80263"/>
                </a:lnTo>
                <a:lnTo>
                  <a:pt x="1151813" y="124777"/>
                </a:lnTo>
                <a:lnTo>
                  <a:pt x="1271625" y="124777"/>
                </a:lnTo>
                <a:lnTo>
                  <a:pt x="1271625" y="80263"/>
                </a:lnTo>
                <a:close/>
              </a:path>
              <a:path w="1276350" h="372110">
                <a:moveTo>
                  <a:pt x="1233474" y="5765"/>
                </a:moveTo>
                <a:lnTo>
                  <a:pt x="1177442" y="38341"/>
                </a:lnTo>
                <a:lnTo>
                  <a:pt x="1177442" y="80263"/>
                </a:lnTo>
                <a:lnTo>
                  <a:pt x="1233474" y="80263"/>
                </a:lnTo>
                <a:lnTo>
                  <a:pt x="1233474" y="5765"/>
                </a:lnTo>
                <a:close/>
              </a:path>
            </a:pathLst>
          </a:custGeom>
          <a:solidFill>
            <a:srgbClr val="053773"/>
          </a:solidFill>
        </p:spPr>
        <p:txBody>
          <a:bodyPr wrap="square" lIns="0" tIns="0" rIns="0" bIns="0" rtlCol="0"/>
          <a:lstStyle/>
          <a:p>
            <a:pPr>
              <a:defRPr/>
            </a:pPr>
            <a:endParaRPr dirty="0">
              <a:solidFill>
                <a:prstClr val="black"/>
              </a:solidFill>
              <a:latin typeface="Calibri"/>
            </a:endParaRPr>
          </a:p>
        </p:txBody>
      </p:sp>
      <p:sp>
        <p:nvSpPr>
          <p:cNvPr id="7" name="object 7"/>
          <p:cNvSpPr/>
          <p:nvPr/>
        </p:nvSpPr>
        <p:spPr>
          <a:xfrm>
            <a:off x="1784605" y="2955037"/>
            <a:ext cx="659891" cy="858011"/>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a:defRPr/>
            </a:pPr>
            <a:endParaRPr dirty="0">
              <a:solidFill>
                <a:prstClr val="black"/>
              </a:solidFill>
              <a:latin typeface="Calibri"/>
            </a:endParaRPr>
          </a:p>
        </p:txBody>
      </p:sp>
      <p:sp>
        <p:nvSpPr>
          <p:cNvPr id="8" name="object 8"/>
          <p:cNvSpPr/>
          <p:nvPr/>
        </p:nvSpPr>
        <p:spPr>
          <a:xfrm>
            <a:off x="2064988" y="3246744"/>
            <a:ext cx="100736" cy="100736"/>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pPr>
              <a:defRPr/>
            </a:pPr>
            <a:endParaRPr dirty="0">
              <a:solidFill>
                <a:prstClr val="black"/>
              </a:solidFill>
              <a:latin typeface="Calibri"/>
            </a:endParaRPr>
          </a:p>
        </p:txBody>
      </p:sp>
      <p:sp>
        <p:nvSpPr>
          <p:cNvPr id="9" name="object 9"/>
          <p:cNvSpPr/>
          <p:nvPr/>
        </p:nvSpPr>
        <p:spPr>
          <a:xfrm>
            <a:off x="2112264" y="2921508"/>
            <a:ext cx="4747259" cy="914399"/>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pPr>
              <a:defRPr/>
            </a:pPr>
            <a:endParaRPr dirty="0">
              <a:solidFill>
                <a:prstClr val="black"/>
              </a:solidFill>
              <a:latin typeface="Calibri"/>
            </a:endParaRPr>
          </a:p>
        </p:txBody>
      </p:sp>
      <p:sp>
        <p:nvSpPr>
          <p:cNvPr id="10" name="object 10"/>
          <p:cNvSpPr/>
          <p:nvPr/>
        </p:nvSpPr>
        <p:spPr>
          <a:xfrm>
            <a:off x="2415836" y="3143428"/>
            <a:ext cx="4150093" cy="301205"/>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pPr>
              <a:defRPr/>
            </a:pPr>
            <a:endParaRPr dirty="0">
              <a:solidFill>
                <a:prstClr val="black"/>
              </a:solidFill>
              <a:latin typeface="Calibri"/>
            </a:endParaRPr>
          </a:p>
        </p:txBody>
      </p:sp>
      <p:sp>
        <p:nvSpPr>
          <p:cNvPr id="11" name="object 11"/>
          <p:cNvSpPr/>
          <p:nvPr/>
        </p:nvSpPr>
        <p:spPr>
          <a:xfrm>
            <a:off x="1784605" y="4125468"/>
            <a:ext cx="659891" cy="858011"/>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a:defRPr/>
            </a:pPr>
            <a:endParaRPr dirty="0">
              <a:solidFill>
                <a:prstClr val="black"/>
              </a:solidFill>
              <a:latin typeface="Calibri"/>
            </a:endParaRPr>
          </a:p>
        </p:txBody>
      </p:sp>
      <p:sp>
        <p:nvSpPr>
          <p:cNvPr id="12" name="object 12"/>
          <p:cNvSpPr/>
          <p:nvPr/>
        </p:nvSpPr>
        <p:spPr>
          <a:xfrm>
            <a:off x="2064988" y="4417176"/>
            <a:ext cx="100736" cy="100736"/>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pPr>
              <a:defRPr/>
            </a:pPr>
            <a:endParaRPr dirty="0">
              <a:solidFill>
                <a:prstClr val="black"/>
              </a:solidFill>
              <a:latin typeface="Calibri"/>
            </a:endParaRPr>
          </a:p>
        </p:txBody>
      </p:sp>
      <p:sp>
        <p:nvSpPr>
          <p:cNvPr id="13" name="object 13"/>
          <p:cNvSpPr/>
          <p:nvPr/>
        </p:nvSpPr>
        <p:spPr>
          <a:xfrm>
            <a:off x="2112264" y="4091940"/>
            <a:ext cx="2602991" cy="914399"/>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pPr>
              <a:defRPr/>
            </a:pPr>
            <a:endParaRPr dirty="0">
              <a:solidFill>
                <a:prstClr val="black"/>
              </a:solidFill>
              <a:latin typeface="Calibri"/>
            </a:endParaRPr>
          </a:p>
        </p:txBody>
      </p:sp>
      <p:sp>
        <p:nvSpPr>
          <p:cNvPr id="14" name="object 14"/>
          <p:cNvSpPr/>
          <p:nvPr/>
        </p:nvSpPr>
        <p:spPr>
          <a:xfrm>
            <a:off x="2414054" y="4318826"/>
            <a:ext cx="1999614" cy="296545"/>
          </a:xfrm>
          <a:custGeom>
            <a:avLst/>
            <a:gdLst/>
            <a:ahLst/>
            <a:cxnLst/>
            <a:rect l="l" t="t" r="r" b="b"/>
            <a:pathLst>
              <a:path w="1999614" h="296545">
                <a:moveTo>
                  <a:pt x="58813" y="0"/>
                </a:moveTo>
                <a:lnTo>
                  <a:pt x="0" y="0"/>
                </a:lnTo>
                <a:lnTo>
                  <a:pt x="0" y="291274"/>
                </a:lnTo>
                <a:lnTo>
                  <a:pt x="58813" y="291274"/>
                </a:lnTo>
                <a:lnTo>
                  <a:pt x="58813" y="0"/>
                </a:lnTo>
                <a:close/>
              </a:path>
              <a:path w="1999614" h="296545">
                <a:moveTo>
                  <a:pt x="165620" y="80276"/>
                </a:moveTo>
                <a:lnTo>
                  <a:pt x="113766" y="80276"/>
                </a:lnTo>
                <a:lnTo>
                  <a:pt x="113766" y="291274"/>
                </a:lnTo>
                <a:lnTo>
                  <a:pt x="169595" y="291274"/>
                </a:lnTo>
                <a:lnTo>
                  <a:pt x="169595" y="195706"/>
                </a:lnTo>
                <a:lnTo>
                  <a:pt x="169862" y="179411"/>
                </a:lnTo>
                <a:lnTo>
                  <a:pt x="176451" y="140994"/>
                </a:lnTo>
                <a:lnTo>
                  <a:pt x="208621" y="118719"/>
                </a:lnTo>
                <a:lnTo>
                  <a:pt x="215684" y="118224"/>
                </a:lnTo>
                <a:lnTo>
                  <a:pt x="301755" y="118224"/>
                </a:lnTo>
                <a:lnTo>
                  <a:pt x="301175" y="116206"/>
                </a:lnTo>
                <a:lnTo>
                  <a:pt x="299184" y="111264"/>
                </a:lnTo>
                <a:lnTo>
                  <a:pt x="165620" y="111264"/>
                </a:lnTo>
                <a:lnTo>
                  <a:pt x="165620" y="80276"/>
                </a:lnTo>
                <a:close/>
              </a:path>
              <a:path w="1999614" h="296545">
                <a:moveTo>
                  <a:pt x="301755" y="118224"/>
                </a:moveTo>
                <a:lnTo>
                  <a:pt x="223240" y="118224"/>
                </a:lnTo>
                <a:lnTo>
                  <a:pt x="229692" y="120078"/>
                </a:lnTo>
                <a:lnTo>
                  <a:pt x="240423" y="127495"/>
                </a:lnTo>
                <a:lnTo>
                  <a:pt x="250042" y="168011"/>
                </a:lnTo>
                <a:lnTo>
                  <a:pt x="250266" y="291274"/>
                </a:lnTo>
                <a:lnTo>
                  <a:pt x="306095" y="291274"/>
                </a:lnTo>
                <a:lnTo>
                  <a:pt x="306012" y="155175"/>
                </a:lnTo>
                <a:lnTo>
                  <a:pt x="303009" y="122593"/>
                </a:lnTo>
                <a:lnTo>
                  <a:pt x="301755" y="118224"/>
                </a:lnTo>
                <a:close/>
              </a:path>
              <a:path w="1999614" h="296545">
                <a:moveTo>
                  <a:pt x="235165" y="75501"/>
                </a:moveTo>
                <a:lnTo>
                  <a:pt x="215096" y="77737"/>
                </a:lnTo>
                <a:lnTo>
                  <a:pt x="196816" y="84443"/>
                </a:lnTo>
                <a:lnTo>
                  <a:pt x="180325" y="95620"/>
                </a:lnTo>
                <a:lnTo>
                  <a:pt x="165620" y="111264"/>
                </a:lnTo>
                <a:lnTo>
                  <a:pt x="299184" y="111264"/>
                </a:lnTo>
                <a:lnTo>
                  <a:pt x="268935" y="82156"/>
                </a:lnTo>
                <a:lnTo>
                  <a:pt x="235165" y="75501"/>
                </a:lnTo>
                <a:close/>
              </a:path>
              <a:path w="1999614" h="296545">
                <a:moveTo>
                  <a:pt x="414032" y="80276"/>
                </a:moveTo>
                <a:lnTo>
                  <a:pt x="362178" y="80276"/>
                </a:lnTo>
                <a:lnTo>
                  <a:pt x="362178" y="291274"/>
                </a:lnTo>
                <a:lnTo>
                  <a:pt x="418007" y="291274"/>
                </a:lnTo>
                <a:lnTo>
                  <a:pt x="418007" y="195706"/>
                </a:lnTo>
                <a:lnTo>
                  <a:pt x="418274" y="179411"/>
                </a:lnTo>
                <a:lnTo>
                  <a:pt x="424863" y="140994"/>
                </a:lnTo>
                <a:lnTo>
                  <a:pt x="457033" y="118719"/>
                </a:lnTo>
                <a:lnTo>
                  <a:pt x="464096" y="118224"/>
                </a:lnTo>
                <a:lnTo>
                  <a:pt x="550163" y="118224"/>
                </a:lnTo>
                <a:lnTo>
                  <a:pt x="549582" y="116206"/>
                </a:lnTo>
                <a:lnTo>
                  <a:pt x="547591" y="111264"/>
                </a:lnTo>
                <a:lnTo>
                  <a:pt x="414032" y="111264"/>
                </a:lnTo>
                <a:lnTo>
                  <a:pt x="414032" y="80276"/>
                </a:lnTo>
                <a:close/>
              </a:path>
              <a:path w="1999614" h="296545">
                <a:moveTo>
                  <a:pt x="550163" y="118224"/>
                </a:moveTo>
                <a:lnTo>
                  <a:pt x="471652" y="118224"/>
                </a:lnTo>
                <a:lnTo>
                  <a:pt x="478104" y="120078"/>
                </a:lnTo>
                <a:lnTo>
                  <a:pt x="488835" y="127495"/>
                </a:lnTo>
                <a:lnTo>
                  <a:pt x="498454" y="168011"/>
                </a:lnTo>
                <a:lnTo>
                  <a:pt x="498678" y="291274"/>
                </a:lnTo>
                <a:lnTo>
                  <a:pt x="554507" y="291274"/>
                </a:lnTo>
                <a:lnTo>
                  <a:pt x="554424" y="155175"/>
                </a:lnTo>
                <a:lnTo>
                  <a:pt x="551421" y="122593"/>
                </a:lnTo>
                <a:lnTo>
                  <a:pt x="550163" y="118224"/>
                </a:lnTo>
                <a:close/>
              </a:path>
              <a:path w="1999614" h="296545">
                <a:moveTo>
                  <a:pt x="483577" y="75501"/>
                </a:moveTo>
                <a:lnTo>
                  <a:pt x="463508" y="77737"/>
                </a:lnTo>
                <a:lnTo>
                  <a:pt x="445228" y="84443"/>
                </a:lnTo>
                <a:lnTo>
                  <a:pt x="428737" y="95620"/>
                </a:lnTo>
                <a:lnTo>
                  <a:pt x="414032" y="111264"/>
                </a:lnTo>
                <a:lnTo>
                  <a:pt x="547591" y="111264"/>
                </a:lnTo>
                <a:lnTo>
                  <a:pt x="517347" y="82156"/>
                </a:lnTo>
                <a:lnTo>
                  <a:pt x="483577" y="75501"/>
                </a:lnTo>
                <a:close/>
              </a:path>
              <a:path w="1999614" h="296545">
                <a:moveTo>
                  <a:pt x="706755" y="75501"/>
                </a:moveTo>
                <a:lnTo>
                  <a:pt x="663553" y="83216"/>
                </a:lnTo>
                <a:lnTo>
                  <a:pt x="628345" y="105998"/>
                </a:lnTo>
                <a:lnTo>
                  <a:pt x="605783" y="142073"/>
                </a:lnTo>
                <a:lnTo>
                  <a:pt x="598068" y="182791"/>
                </a:lnTo>
                <a:lnTo>
                  <a:pt x="598925" y="200283"/>
                </a:lnTo>
                <a:lnTo>
                  <a:pt x="611784" y="244487"/>
                </a:lnTo>
                <a:lnTo>
                  <a:pt x="639439" y="275611"/>
                </a:lnTo>
                <a:lnTo>
                  <a:pt x="678810" y="292760"/>
                </a:lnTo>
                <a:lnTo>
                  <a:pt x="707148" y="296037"/>
                </a:lnTo>
                <a:lnTo>
                  <a:pt x="729591" y="294069"/>
                </a:lnTo>
                <a:lnTo>
                  <a:pt x="750038" y="288167"/>
                </a:lnTo>
                <a:lnTo>
                  <a:pt x="768486" y="278329"/>
                </a:lnTo>
                <a:lnTo>
                  <a:pt x="784936" y="264553"/>
                </a:lnTo>
                <a:lnTo>
                  <a:pt x="796227" y="250545"/>
                </a:lnTo>
                <a:lnTo>
                  <a:pt x="706945" y="250545"/>
                </a:lnTo>
                <a:lnTo>
                  <a:pt x="696453" y="249502"/>
                </a:lnTo>
                <a:lnTo>
                  <a:pt x="663663" y="224568"/>
                </a:lnTo>
                <a:lnTo>
                  <a:pt x="655294" y="185775"/>
                </a:lnTo>
                <a:lnTo>
                  <a:pt x="656225" y="170997"/>
                </a:lnTo>
                <a:lnTo>
                  <a:pt x="678075" y="130392"/>
                </a:lnTo>
                <a:lnTo>
                  <a:pt x="706945" y="121005"/>
                </a:lnTo>
                <a:lnTo>
                  <a:pt x="796869" y="121005"/>
                </a:lnTo>
                <a:lnTo>
                  <a:pt x="785228" y="106591"/>
                </a:lnTo>
                <a:lnTo>
                  <a:pt x="768850" y="92989"/>
                </a:lnTo>
                <a:lnTo>
                  <a:pt x="750311" y="83273"/>
                </a:lnTo>
                <a:lnTo>
                  <a:pt x="729612" y="77444"/>
                </a:lnTo>
                <a:lnTo>
                  <a:pt x="706755" y="75501"/>
                </a:lnTo>
                <a:close/>
              </a:path>
              <a:path w="1999614" h="296545">
                <a:moveTo>
                  <a:pt x="796869" y="121005"/>
                </a:moveTo>
                <a:lnTo>
                  <a:pt x="706945" y="121005"/>
                </a:lnTo>
                <a:lnTo>
                  <a:pt x="717437" y="122048"/>
                </a:lnTo>
                <a:lnTo>
                  <a:pt x="727044" y="125177"/>
                </a:lnTo>
                <a:lnTo>
                  <a:pt x="754708" y="157954"/>
                </a:lnTo>
                <a:lnTo>
                  <a:pt x="758393" y="185178"/>
                </a:lnTo>
                <a:lnTo>
                  <a:pt x="758380" y="185775"/>
                </a:lnTo>
                <a:lnTo>
                  <a:pt x="750067" y="224594"/>
                </a:lnTo>
                <a:lnTo>
                  <a:pt x="717437" y="249502"/>
                </a:lnTo>
                <a:lnTo>
                  <a:pt x="706945" y="250545"/>
                </a:lnTo>
                <a:lnTo>
                  <a:pt x="796227" y="250545"/>
                </a:lnTo>
                <a:lnTo>
                  <a:pt x="798454" y="247782"/>
                </a:lnTo>
                <a:lnTo>
                  <a:pt x="808110" y="228961"/>
                </a:lnTo>
                <a:lnTo>
                  <a:pt x="813904" y="208093"/>
                </a:lnTo>
                <a:lnTo>
                  <a:pt x="815835" y="185178"/>
                </a:lnTo>
                <a:lnTo>
                  <a:pt x="813921" y="162458"/>
                </a:lnTo>
                <a:lnTo>
                  <a:pt x="808180" y="141789"/>
                </a:lnTo>
                <a:lnTo>
                  <a:pt x="798615" y="123167"/>
                </a:lnTo>
                <a:lnTo>
                  <a:pt x="796869" y="121005"/>
                </a:lnTo>
                <a:close/>
              </a:path>
              <a:path w="1999614" h="296545">
                <a:moveTo>
                  <a:pt x="890993" y="80276"/>
                </a:moveTo>
                <a:lnTo>
                  <a:pt x="832370" y="80276"/>
                </a:lnTo>
                <a:lnTo>
                  <a:pt x="917409" y="291274"/>
                </a:lnTo>
                <a:lnTo>
                  <a:pt x="967676" y="291274"/>
                </a:lnTo>
                <a:lnTo>
                  <a:pt x="994438" y="223926"/>
                </a:lnTo>
                <a:lnTo>
                  <a:pt x="942251" y="223926"/>
                </a:lnTo>
                <a:lnTo>
                  <a:pt x="930719" y="187960"/>
                </a:lnTo>
                <a:lnTo>
                  <a:pt x="890993" y="80276"/>
                </a:lnTo>
                <a:close/>
              </a:path>
              <a:path w="1999614" h="296545">
                <a:moveTo>
                  <a:pt x="1051521" y="80276"/>
                </a:moveTo>
                <a:lnTo>
                  <a:pt x="994105" y="80276"/>
                </a:lnTo>
                <a:lnTo>
                  <a:pt x="953973" y="187960"/>
                </a:lnTo>
                <a:lnTo>
                  <a:pt x="951852" y="193916"/>
                </a:lnTo>
                <a:lnTo>
                  <a:pt x="949871" y="199885"/>
                </a:lnTo>
                <a:lnTo>
                  <a:pt x="948004" y="205841"/>
                </a:lnTo>
                <a:lnTo>
                  <a:pt x="947216" y="208749"/>
                </a:lnTo>
                <a:lnTo>
                  <a:pt x="945299" y="214782"/>
                </a:lnTo>
                <a:lnTo>
                  <a:pt x="942251" y="223926"/>
                </a:lnTo>
                <a:lnTo>
                  <a:pt x="994438" y="223926"/>
                </a:lnTo>
                <a:lnTo>
                  <a:pt x="1051521" y="80276"/>
                </a:lnTo>
                <a:close/>
              </a:path>
              <a:path w="1999614" h="296545">
                <a:moveTo>
                  <a:pt x="1252699" y="118224"/>
                </a:moveTo>
                <a:lnTo>
                  <a:pt x="1163434" y="118224"/>
                </a:lnTo>
                <a:lnTo>
                  <a:pt x="1173575" y="118652"/>
                </a:lnTo>
                <a:lnTo>
                  <a:pt x="1181957" y="119937"/>
                </a:lnTo>
                <a:lnTo>
                  <a:pt x="1188576" y="122076"/>
                </a:lnTo>
                <a:lnTo>
                  <a:pt x="1193431" y="125069"/>
                </a:lnTo>
                <a:lnTo>
                  <a:pt x="1198727" y="129641"/>
                </a:lnTo>
                <a:lnTo>
                  <a:pt x="1201381" y="137287"/>
                </a:lnTo>
                <a:lnTo>
                  <a:pt x="1201381" y="153581"/>
                </a:lnTo>
                <a:lnTo>
                  <a:pt x="1192326" y="156824"/>
                </a:lnTo>
                <a:lnTo>
                  <a:pt x="1180266" y="160191"/>
                </a:lnTo>
                <a:lnTo>
                  <a:pt x="1165204" y="163682"/>
                </a:lnTo>
                <a:lnTo>
                  <a:pt x="1147140" y="167297"/>
                </a:lnTo>
                <a:lnTo>
                  <a:pt x="1133485" y="170195"/>
                </a:lnTo>
                <a:lnTo>
                  <a:pt x="1095460" y="184448"/>
                </a:lnTo>
                <a:lnTo>
                  <a:pt x="1072381" y="216738"/>
                </a:lnTo>
                <a:lnTo>
                  <a:pt x="1070241" y="233654"/>
                </a:lnTo>
                <a:lnTo>
                  <a:pt x="1071371" y="246097"/>
                </a:lnTo>
                <a:lnTo>
                  <a:pt x="1099271" y="286092"/>
                </a:lnTo>
                <a:lnTo>
                  <a:pt x="1140383" y="296037"/>
                </a:lnTo>
                <a:lnTo>
                  <a:pt x="1149485" y="295603"/>
                </a:lnTo>
                <a:lnTo>
                  <a:pt x="1190948" y="280395"/>
                </a:lnTo>
                <a:lnTo>
                  <a:pt x="1205750" y="268224"/>
                </a:lnTo>
                <a:lnTo>
                  <a:pt x="1259581" y="268224"/>
                </a:lnTo>
                <a:lnTo>
                  <a:pt x="1258303" y="262966"/>
                </a:lnTo>
                <a:lnTo>
                  <a:pt x="1257326" y="256705"/>
                </a:lnTo>
                <a:lnTo>
                  <a:pt x="1148067" y="256705"/>
                </a:lnTo>
                <a:lnTo>
                  <a:pt x="1140650" y="253860"/>
                </a:lnTo>
                <a:lnTo>
                  <a:pt x="1128991" y="242468"/>
                </a:lnTo>
                <a:lnTo>
                  <a:pt x="1126070" y="235712"/>
                </a:lnTo>
                <a:lnTo>
                  <a:pt x="1126070" y="219951"/>
                </a:lnTo>
                <a:lnTo>
                  <a:pt x="1167409" y="198488"/>
                </a:lnTo>
                <a:lnTo>
                  <a:pt x="1178248" y="196090"/>
                </a:lnTo>
                <a:lnTo>
                  <a:pt x="1187524" y="193867"/>
                </a:lnTo>
                <a:lnTo>
                  <a:pt x="1195236" y="191817"/>
                </a:lnTo>
                <a:lnTo>
                  <a:pt x="1201381" y="189941"/>
                </a:lnTo>
                <a:lnTo>
                  <a:pt x="1255916" y="189941"/>
                </a:lnTo>
                <a:lnTo>
                  <a:pt x="1256157" y="163682"/>
                </a:lnTo>
                <a:lnTo>
                  <a:pt x="1256131" y="153581"/>
                </a:lnTo>
                <a:lnTo>
                  <a:pt x="1255753" y="140007"/>
                </a:lnTo>
                <a:lnTo>
                  <a:pt x="1254355" y="126090"/>
                </a:lnTo>
                <a:lnTo>
                  <a:pt x="1252699" y="118224"/>
                </a:lnTo>
                <a:close/>
              </a:path>
              <a:path w="1999614" h="296545">
                <a:moveTo>
                  <a:pt x="1259581" y="268224"/>
                </a:moveTo>
                <a:lnTo>
                  <a:pt x="1205750" y="268224"/>
                </a:lnTo>
                <a:lnTo>
                  <a:pt x="1206144" y="269290"/>
                </a:lnTo>
                <a:lnTo>
                  <a:pt x="1206804" y="271475"/>
                </a:lnTo>
                <a:lnTo>
                  <a:pt x="1207731" y="274789"/>
                </a:lnTo>
                <a:lnTo>
                  <a:pt x="1209852" y="282067"/>
                </a:lnTo>
                <a:lnTo>
                  <a:pt x="1211643" y="287566"/>
                </a:lnTo>
                <a:lnTo>
                  <a:pt x="1213104" y="291274"/>
                </a:lnTo>
                <a:lnTo>
                  <a:pt x="1268336" y="291274"/>
                </a:lnTo>
                <a:lnTo>
                  <a:pt x="1264952" y="283840"/>
                </a:lnTo>
                <a:lnTo>
                  <a:pt x="1262152" y="276644"/>
                </a:lnTo>
                <a:lnTo>
                  <a:pt x="1259937" y="269686"/>
                </a:lnTo>
                <a:lnTo>
                  <a:pt x="1259581" y="268224"/>
                </a:lnTo>
                <a:close/>
              </a:path>
              <a:path w="1999614" h="296545">
                <a:moveTo>
                  <a:pt x="1255916" y="189941"/>
                </a:moveTo>
                <a:lnTo>
                  <a:pt x="1201381" y="189941"/>
                </a:lnTo>
                <a:lnTo>
                  <a:pt x="1201346" y="203406"/>
                </a:lnTo>
                <a:lnTo>
                  <a:pt x="1201244" y="210296"/>
                </a:lnTo>
                <a:lnTo>
                  <a:pt x="1185875" y="246773"/>
                </a:lnTo>
                <a:lnTo>
                  <a:pt x="1157071" y="256705"/>
                </a:lnTo>
                <a:lnTo>
                  <a:pt x="1257326" y="256705"/>
                </a:lnTo>
                <a:lnTo>
                  <a:pt x="1257129" y="255443"/>
                </a:lnTo>
                <a:lnTo>
                  <a:pt x="1256291" y="246097"/>
                </a:lnTo>
                <a:lnTo>
                  <a:pt x="1255825" y="235712"/>
                </a:lnTo>
                <a:lnTo>
                  <a:pt x="1255705" y="228295"/>
                </a:lnTo>
                <a:lnTo>
                  <a:pt x="1255815" y="200960"/>
                </a:lnTo>
                <a:lnTo>
                  <a:pt x="1255916" y="189941"/>
                </a:lnTo>
                <a:close/>
              </a:path>
              <a:path w="1999614" h="296545">
                <a:moveTo>
                  <a:pt x="1167409" y="75501"/>
                </a:moveTo>
                <a:lnTo>
                  <a:pt x="1117112" y="83773"/>
                </a:lnTo>
                <a:lnTo>
                  <a:pt x="1087631" y="108886"/>
                </a:lnTo>
                <a:lnTo>
                  <a:pt x="1076007" y="135509"/>
                </a:lnTo>
                <a:lnTo>
                  <a:pt x="1126667" y="144640"/>
                </a:lnTo>
                <a:lnTo>
                  <a:pt x="1130122" y="134848"/>
                </a:lnTo>
                <a:lnTo>
                  <a:pt x="1134618" y="127990"/>
                </a:lnTo>
                <a:lnTo>
                  <a:pt x="1145743" y="120167"/>
                </a:lnTo>
                <a:lnTo>
                  <a:pt x="1153490" y="118224"/>
                </a:lnTo>
                <a:lnTo>
                  <a:pt x="1252699" y="118224"/>
                </a:lnTo>
                <a:lnTo>
                  <a:pt x="1252025" y="115018"/>
                </a:lnTo>
                <a:lnTo>
                  <a:pt x="1223035" y="84340"/>
                </a:lnTo>
                <a:lnTo>
                  <a:pt x="1184887" y="76053"/>
                </a:lnTo>
                <a:lnTo>
                  <a:pt x="1167409" y="75501"/>
                </a:lnTo>
                <a:close/>
              </a:path>
              <a:path w="1999614" h="296545">
                <a:moveTo>
                  <a:pt x="1369110" y="124777"/>
                </a:moveTo>
                <a:lnTo>
                  <a:pt x="1313078" y="124777"/>
                </a:lnTo>
                <a:lnTo>
                  <a:pt x="1313190" y="230324"/>
                </a:lnTo>
                <a:lnTo>
                  <a:pt x="1318945" y="272503"/>
                </a:lnTo>
                <a:lnTo>
                  <a:pt x="1353369" y="294771"/>
                </a:lnTo>
                <a:lnTo>
                  <a:pt x="1367726" y="296037"/>
                </a:lnTo>
                <a:lnTo>
                  <a:pt x="1379720" y="295515"/>
                </a:lnTo>
                <a:lnTo>
                  <a:pt x="1391070" y="293951"/>
                </a:lnTo>
                <a:lnTo>
                  <a:pt x="1401775" y="291343"/>
                </a:lnTo>
                <a:lnTo>
                  <a:pt x="1411833" y="287693"/>
                </a:lnTo>
                <a:lnTo>
                  <a:pt x="1407649" y="249745"/>
                </a:lnTo>
                <a:lnTo>
                  <a:pt x="1380896" y="249745"/>
                </a:lnTo>
                <a:lnTo>
                  <a:pt x="1377759" y="248818"/>
                </a:lnTo>
                <a:lnTo>
                  <a:pt x="1369179" y="221384"/>
                </a:lnTo>
                <a:lnTo>
                  <a:pt x="1369110" y="124777"/>
                </a:lnTo>
                <a:close/>
              </a:path>
              <a:path w="1999614" h="296545">
                <a:moveTo>
                  <a:pt x="1407058" y="244386"/>
                </a:moveTo>
                <a:lnTo>
                  <a:pt x="1397254" y="247954"/>
                </a:lnTo>
                <a:lnTo>
                  <a:pt x="1389773" y="249745"/>
                </a:lnTo>
                <a:lnTo>
                  <a:pt x="1407649" y="249745"/>
                </a:lnTo>
                <a:lnTo>
                  <a:pt x="1407058" y="244386"/>
                </a:lnTo>
                <a:close/>
              </a:path>
              <a:path w="1999614" h="296545">
                <a:moveTo>
                  <a:pt x="1407261" y="80276"/>
                </a:moveTo>
                <a:lnTo>
                  <a:pt x="1287449" y="80276"/>
                </a:lnTo>
                <a:lnTo>
                  <a:pt x="1287449" y="124777"/>
                </a:lnTo>
                <a:lnTo>
                  <a:pt x="1407261" y="124777"/>
                </a:lnTo>
                <a:lnTo>
                  <a:pt x="1407261" y="80276"/>
                </a:lnTo>
                <a:close/>
              </a:path>
              <a:path w="1999614" h="296545">
                <a:moveTo>
                  <a:pt x="1369110" y="5765"/>
                </a:moveTo>
                <a:lnTo>
                  <a:pt x="1313078" y="38354"/>
                </a:lnTo>
                <a:lnTo>
                  <a:pt x="1313078" y="80276"/>
                </a:lnTo>
                <a:lnTo>
                  <a:pt x="1369110" y="80276"/>
                </a:lnTo>
                <a:lnTo>
                  <a:pt x="1369110" y="5765"/>
                </a:lnTo>
                <a:close/>
              </a:path>
              <a:path w="1999614" h="296545">
                <a:moveTo>
                  <a:pt x="1501965" y="0"/>
                </a:moveTo>
                <a:lnTo>
                  <a:pt x="1446136" y="0"/>
                </a:lnTo>
                <a:lnTo>
                  <a:pt x="1446136" y="51663"/>
                </a:lnTo>
                <a:lnTo>
                  <a:pt x="1501965" y="51663"/>
                </a:lnTo>
                <a:lnTo>
                  <a:pt x="1501965" y="0"/>
                </a:lnTo>
                <a:close/>
              </a:path>
              <a:path w="1999614" h="296545">
                <a:moveTo>
                  <a:pt x="1501965" y="80276"/>
                </a:moveTo>
                <a:lnTo>
                  <a:pt x="1446136" y="80276"/>
                </a:lnTo>
                <a:lnTo>
                  <a:pt x="1446136" y="291274"/>
                </a:lnTo>
                <a:lnTo>
                  <a:pt x="1501965" y="291274"/>
                </a:lnTo>
                <a:lnTo>
                  <a:pt x="1501965" y="80276"/>
                </a:lnTo>
                <a:close/>
              </a:path>
              <a:path w="1999614" h="296545">
                <a:moveTo>
                  <a:pt x="1654683" y="75501"/>
                </a:moveTo>
                <a:lnTo>
                  <a:pt x="1611481" y="83216"/>
                </a:lnTo>
                <a:lnTo>
                  <a:pt x="1576273" y="105998"/>
                </a:lnTo>
                <a:lnTo>
                  <a:pt x="1553711" y="142073"/>
                </a:lnTo>
                <a:lnTo>
                  <a:pt x="1545996" y="182791"/>
                </a:lnTo>
                <a:lnTo>
                  <a:pt x="1546853" y="200283"/>
                </a:lnTo>
                <a:lnTo>
                  <a:pt x="1559712" y="244487"/>
                </a:lnTo>
                <a:lnTo>
                  <a:pt x="1587367" y="275611"/>
                </a:lnTo>
                <a:lnTo>
                  <a:pt x="1626738" y="292760"/>
                </a:lnTo>
                <a:lnTo>
                  <a:pt x="1655076" y="296037"/>
                </a:lnTo>
                <a:lnTo>
                  <a:pt x="1677519" y="294069"/>
                </a:lnTo>
                <a:lnTo>
                  <a:pt x="1697966" y="288167"/>
                </a:lnTo>
                <a:lnTo>
                  <a:pt x="1716414" y="278329"/>
                </a:lnTo>
                <a:lnTo>
                  <a:pt x="1732864" y="264553"/>
                </a:lnTo>
                <a:lnTo>
                  <a:pt x="1744155" y="250545"/>
                </a:lnTo>
                <a:lnTo>
                  <a:pt x="1654873" y="250545"/>
                </a:lnTo>
                <a:lnTo>
                  <a:pt x="1644381" y="249502"/>
                </a:lnTo>
                <a:lnTo>
                  <a:pt x="1611591" y="224568"/>
                </a:lnTo>
                <a:lnTo>
                  <a:pt x="1603222" y="185775"/>
                </a:lnTo>
                <a:lnTo>
                  <a:pt x="1604153" y="170997"/>
                </a:lnTo>
                <a:lnTo>
                  <a:pt x="1626003" y="130392"/>
                </a:lnTo>
                <a:lnTo>
                  <a:pt x="1654873" y="121005"/>
                </a:lnTo>
                <a:lnTo>
                  <a:pt x="1744797" y="121005"/>
                </a:lnTo>
                <a:lnTo>
                  <a:pt x="1733156" y="106591"/>
                </a:lnTo>
                <a:lnTo>
                  <a:pt x="1716778" y="92989"/>
                </a:lnTo>
                <a:lnTo>
                  <a:pt x="1698239" y="83273"/>
                </a:lnTo>
                <a:lnTo>
                  <a:pt x="1677540" y="77444"/>
                </a:lnTo>
                <a:lnTo>
                  <a:pt x="1654683" y="75501"/>
                </a:lnTo>
                <a:close/>
              </a:path>
              <a:path w="1999614" h="296545">
                <a:moveTo>
                  <a:pt x="1744797" y="121005"/>
                </a:moveTo>
                <a:lnTo>
                  <a:pt x="1654873" y="121005"/>
                </a:lnTo>
                <a:lnTo>
                  <a:pt x="1665365" y="122048"/>
                </a:lnTo>
                <a:lnTo>
                  <a:pt x="1674972" y="125177"/>
                </a:lnTo>
                <a:lnTo>
                  <a:pt x="1702636" y="157954"/>
                </a:lnTo>
                <a:lnTo>
                  <a:pt x="1706321" y="185178"/>
                </a:lnTo>
                <a:lnTo>
                  <a:pt x="1706308" y="185775"/>
                </a:lnTo>
                <a:lnTo>
                  <a:pt x="1697995" y="224594"/>
                </a:lnTo>
                <a:lnTo>
                  <a:pt x="1665365" y="249502"/>
                </a:lnTo>
                <a:lnTo>
                  <a:pt x="1654873" y="250545"/>
                </a:lnTo>
                <a:lnTo>
                  <a:pt x="1744155" y="250545"/>
                </a:lnTo>
                <a:lnTo>
                  <a:pt x="1746382" y="247782"/>
                </a:lnTo>
                <a:lnTo>
                  <a:pt x="1756038" y="228961"/>
                </a:lnTo>
                <a:lnTo>
                  <a:pt x="1761832" y="208093"/>
                </a:lnTo>
                <a:lnTo>
                  <a:pt x="1763763" y="185178"/>
                </a:lnTo>
                <a:lnTo>
                  <a:pt x="1761849" y="162458"/>
                </a:lnTo>
                <a:lnTo>
                  <a:pt x="1756108" y="141789"/>
                </a:lnTo>
                <a:lnTo>
                  <a:pt x="1746543" y="123167"/>
                </a:lnTo>
                <a:lnTo>
                  <a:pt x="1744797" y="121005"/>
                </a:lnTo>
                <a:close/>
              </a:path>
              <a:path w="1999614" h="296545">
                <a:moveTo>
                  <a:pt x="1858784" y="80276"/>
                </a:moveTo>
                <a:lnTo>
                  <a:pt x="1806930" y="80276"/>
                </a:lnTo>
                <a:lnTo>
                  <a:pt x="1806930" y="291274"/>
                </a:lnTo>
                <a:lnTo>
                  <a:pt x="1862759" y="291274"/>
                </a:lnTo>
                <a:lnTo>
                  <a:pt x="1862759" y="195706"/>
                </a:lnTo>
                <a:lnTo>
                  <a:pt x="1863026" y="179411"/>
                </a:lnTo>
                <a:lnTo>
                  <a:pt x="1869615" y="140994"/>
                </a:lnTo>
                <a:lnTo>
                  <a:pt x="1901785" y="118719"/>
                </a:lnTo>
                <a:lnTo>
                  <a:pt x="1908848" y="118224"/>
                </a:lnTo>
                <a:lnTo>
                  <a:pt x="1994915" y="118224"/>
                </a:lnTo>
                <a:lnTo>
                  <a:pt x="1994334" y="116206"/>
                </a:lnTo>
                <a:lnTo>
                  <a:pt x="1992343" y="111264"/>
                </a:lnTo>
                <a:lnTo>
                  <a:pt x="1858784" y="111264"/>
                </a:lnTo>
                <a:lnTo>
                  <a:pt x="1858784" y="80276"/>
                </a:lnTo>
                <a:close/>
              </a:path>
              <a:path w="1999614" h="296545">
                <a:moveTo>
                  <a:pt x="1994915" y="118224"/>
                </a:moveTo>
                <a:lnTo>
                  <a:pt x="1916404" y="118224"/>
                </a:lnTo>
                <a:lnTo>
                  <a:pt x="1922856" y="120078"/>
                </a:lnTo>
                <a:lnTo>
                  <a:pt x="1933587" y="127495"/>
                </a:lnTo>
                <a:lnTo>
                  <a:pt x="1943206" y="168011"/>
                </a:lnTo>
                <a:lnTo>
                  <a:pt x="1943430" y="291274"/>
                </a:lnTo>
                <a:lnTo>
                  <a:pt x="1999259" y="291274"/>
                </a:lnTo>
                <a:lnTo>
                  <a:pt x="1999176" y="155175"/>
                </a:lnTo>
                <a:lnTo>
                  <a:pt x="1996173" y="122593"/>
                </a:lnTo>
                <a:lnTo>
                  <a:pt x="1994915" y="118224"/>
                </a:lnTo>
                <a:close/>
              </a:path>
              <a:path w="1999614" h="296545">
                <a:moveTo>
                  <a:pt x="1928329" y="75501"/>
                </a:moveTo>
                <a:lnTo>
                  <a:pt x="1908260" y="77737"/>
                </a:lnTo>
                <a:lnTo>
                  <a:pt x="1889980" y="84443"/>
                </a:lnTo>
                <a:lnTo>
                  <a:pt x="1873489" y="95620"/>
                </a:lnTo>
                <a:lnTo>
                  <a:pt x="1858784" y="111264"/>
                </a:lnTo>
                <a:lnTo>
                  <a:pt x="1992343" y="111264"/>
                </a:lnTo>
                <a:lnTo>
                  <a:pt x="1962099" y="82156"/>
                </a:lnTo>
                <a:lnTo>
                  <a:pt x="1928329" y="75501"/>
                </a:lnTo>
                <a:close/>
              </a:path>
            </a:pathLst>
          </a:custGeom>
          <a:solidFill>
            <a:srgbClr val="C00000"/>
          </a:solidFill>
        </p:spPr>
        <p:txBody>
          <a:bodyPr wrap="square" lIns="0" tIns="0" rIns="0" bIns="0" rtlCol="0"/>
          <a:lstStyle/>
          <a:p>
            <a:pPr>
              <a:defRPr/>
            </a:pPr>
            <a:endParaRPr dirty="0">
              <a:solidFill>
                <a:prstClr val="black"/>
              </a:solidFill>
              <a:latin typeface="Calibri"/>
            </a:endParaRPr>
          </a:p>
        </p:txBody>
      </p:sp>
      <p:sp>
        <p:nvSpPr>
          <p:cNvPr id="15" name="object 15"/>
          <p:cNvSpPr/>
          <p:nvPr/>
        </p:nvSpPr>
        <p:spPr>
          <a:xfrm>
            <a:off x="1784605" y="5295901"/>
            <a:ext cx="659891" cy="858011"/>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a:defRPr/>
            </a:pPr>
            <a:endParaRPr dirty="0">
              <a:solidFill>
                <a:prstClr val="black"/>
              </a:solidFill>
              <a:latin typeface="Calibri"/>
            </a:endParaRPr>
          </a:p>
        </p:txBody>
      </p:sp>
      <p:sp>
        <p:nvSpPr>
          <p:cNvPr id="16" name="object 16"/>
          <p:cNvSpPr/>
          <p:nvPr/>
        </p:nvSpPr>
        <p:spPr>
          <a:xfrm>
            <a:off x="2064988" y="5587608"/>
            <a:ext cx="100736" cy="100736"/>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pPr>
              <a:defRPr/>
            </a:pPr>
            <a:endParaRPr dirty="0">
              <a:solidFill>
                <a:prstClr val="black"/>
              </a:solidFill>
              <a:latin typeface="Calibri"/>
            </a:endParaRPr>
          </a:p>
        </p:txBody>
      </p:sp>
      <p:sp>
        <p:nvSpPr>
          <p:cNvPr id="17" name="object 17"/>
          <p:cNvSpPr/>
          <p:nvPr/>
        </p:nvSpPr>
        <p:spPr>
          <a:xfrm>
            <a:off x="2112264" y="5262372"/>
            <a:ext cx="5239511" cy="914399"/>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lstStyle/>
          <a:p>
            <a:pPr>
              <a:defRPr/>
            </a:pPr>
            <a:endParaRPr dirty="0">
              <a:solidFill>
                <a:prstClr val="black"/>
              </a:solidFill>
              <a:latin typeface="Calibri"/>
            </a:endParaRPr>
          </a:p>
        </p:txBody>
      </p:sp>
      <p:sp>
        <p:nvSpPr>
          <p:cNvPr id="18" name="object 18"/>
          <p:cNvSpPr/>
          <p:nvPr/>
        </p:nvSpPr>
        <p:spPr>
          <a:xfrm>
            <a:off x="2415835" y="5489257"/>
            <a:ext cx="4544910" cy="376910"/>
          </a:xfrm>
          <a:prstGeom prst="rect">
            <a:avLst/>
          </a:prstGeom>
          <a:blipFill>
            <a:blip r:embed="rId12" cstate="email">
              <a:extLst>
                <a:ext uri="{28A0092B-C50C-407E-A947-70E740481C1C}">
                  <a14:useLocalDpi xmlns:a14="http://schemas.microsoft.com/office/drawing/2010/main"/>
                </a:ext>
              </a:extLst>
            </a:blip>
            <a:stretch>
              <a:fillRect/>
            </a:stretch>
          </a:blipFill>
        </p:spPr>
        <p:txBody>
          <a:bodyPr wrap="square" lIns="0" tIns="0" rIns="0" bIns="0" rtlCol="0"/>
          <a:lstStyle/>
          <a:p>
            <a:pPr>
              <a:defRPr/>
            </a:pPr>
            <a:endParaRPr dirty="0">
              <a:solidFill>
                <a:prstClr val="black"/>
              </a:solidFill>
              <a:latin typeface="Calibri"/>
            </a:endParaRPr>
          </a:p>
        </p:txBody>
      </p:sp>
      <p:sp>
        <p:nvSpPr>
          <p:cNvPr id="19" name="object 19"/>
          <p:cNvSpPr/>
          <p:nvPr/>
        </p:nvSpPr>
        <p:spPr>
          <a:xfrm>
            <a:off x="2112264" y="5750053"/>
            <a:ext cx="3031235" cy="914399"/>
          </a:xfrm>
          <a:prstGeom prst="rect">
            <a:avLst/>
          </a:prstGeom>
          <a:blipFill>
            <a:blip r:embed="rId13" cstate="email">
              <a:extLst>
                <a:ext uri="{28A0092B-C50C-407E-A947-70E740481C1C}">
                  <a14:useLocalDpi xmlns:a14="http://schemas.microsoft.com/office/drawing/2010/main"/>
                </a:ext>
              </a:extLst>
            </a:blip>
            <a:stretch>
              <a:fillRect/>
            </a:stretch>
          </a:blipFill>
        </p:spPr>
        <p:txBody>
          <a:bodyPr wrap="square" lIns="0" tIns="0" rIns="0" bIns="0" rtlCol="0"/>
          <a:lstStyle/>
          <a:p>
            <a:pPr>
              <a:defRPr/>
            </a:pPr>
            <a:endParaRPr dirty="0">
              <a:solidFill>
                <a:prstClr val="black"/>
              </a:solidFill>
              <a:latin typeface="Calibri"/>
            </a:endParaRPr>
          </a:p>
        </p:txBody>
      </p:sp>
      <p:sp>
        <p:nvSpPr>
          <p:cNvPr id="20" name="object 20"/>
          <p:cNvSpPr/>
          <p:nvPr/>
        </p:nvSpPr>
        <p:spPr>
          <a:xfrm>
            <a:off x="2415041" y="5976937"/>
            <a:ext cx="2448687" cy="376910"/>
          </a:xfrm>
          <a:prstGeom prst="rect">
            <a:avLst/>
          </a:prstGeom>
          <a:blipFill>
            <a:blip r:embed="rId14" cstate="email">
              <a:extLst>
                <a:ext uri="{28A0092B-C50C-407E-A947-70E740481C1C}">
                  <a14:useLocalDpi xmlns:a14="http://schemas.microsoft.com/office/drawing/2010/main"/>
                </a:ext>
              </a:extLst>
            </a:blip>
            <a:stretch>
              <a:fillRect/>
            </a:stretch>
          </a:blipFill>
        </p:spPr>
        <p:txBody>
          <a:bodyPr wrap="square" lIns="0" tIns="0" rIns="0" bIns="0" rtlCol="0"/>
          <a:lstStyle/>
          <a:p>
            <a:pPr>
              <a:defRPr/>
            </a:pPr>
            <a:endParaRPr dirty="0">
              <a:solidFill>
                <a:prstClr val="black"/>
              </a:solidFill>
              <a:latin typeface="Calibri"/>
            </a:endParaRPr>
          </a:p>
        </p:txBody>
      </p:sp>
      <p:sp>
        <p:nvSpPr>
          <p:cNvPr id="21" name="object 21"/>
          <p:cNvSpPr txBox="1"/>
          <p:nvPr/>
        </p:nvSpPr>
        <p:spPr>
          <a:xfrm>
            <a:off x="2269001" y="6355735"/>
            <a:ext cx="161290" cy="179536"/>
          </a:xfrm>
          <a:prstGeom prst="rect">
            <a:avLst/>
          </a:prstGeom>
        </p:spPr>
        <p:txBody>
          <a:bodyPr vert="horz" wrap="square" lIns="0" tIns="0" rIns="0" bIns="0" rtlCol="0">
            <a:spAutoFit/>
          </a:bodyPr>
          <a:lstStyle/>
          <a:p>
            <a:pPr marL="38100">
              <a:lnSpc>
                <a:spcPts val="1425"/>
              </a:lnSpc>
              <a:defRPr/>
            </a:pPr>
            <a:endParaRPr sz="1200" dirty="0">
              <a:solidFill>
                <a:prstClr val="black"/>
              </a:solidFill>
              <a:latin typeface="Arial"/>
              <a:cs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64555" y="739256"/>
            <a:ext cx="6666230" cy="574040"/>
          </a:xfrm>
          <a:prstGeom prst="rect">
            <a:avLst/>
          </a:prstGeom>
        </p:spPr>
        <p:txBody>
          <a:bodyPr vert="horz" wrap="square" lIns="0" tIns="12700" rIns="0" bIns="0" rtlCol="0">
            <a:spAutoFit/>
          </a:bodyPr>
          <a:lstStyle/>
          <a:p>
            <a:pPr marL="12700">
              <a:spcBef>
                <a:spcPts val="100"/>
              </a:spcBef>
            </a:pPr>
            <a:r>
              <a:rPr spc="-70" dirty="0"/>
              <a:t>AFA </a:t>
            </a:r>
            <a:r>
              <a:rPr spc="-5" dirty="0"/>
              <a:t>is designed for</a:t>
            </a:r>
            <a:r>
              <a:rPr spc="-75" dirty="0"/>
              <a:t> </a:t>
            </a:r>
            <a:r>
              <a:rPr spc="-5" dirty="0"/>
              <a:t>projects…</a:t>
            </a:r>
          </a:p>
        </p:txBody>
      </p:sp>
      <p:sp>
        <p:nvSpPr>
          <p:cNvPr id="3" name="object 3"/>
          <p:cNvSpPr txBox="1"/>
          <p:nvPr/>
        </p:nvSpPr>
        <p:spPr>
          <a:xfrm>
            <a:off x="1864555" y="1584452"/>
            <a:ext cx="7205980" cy="4367221"/>
          </a:xfrm>
          <a:prstGeom prst="rect">
            <a:avLst/>
          </a:prstGeom>
        </p:spPr>
        <p:txBody>
          <a:bodyPr vert="horz" wrap="square" lIns="0" tIns="57785" rIns="0" bIns="0" rtlCol="0">
            <a:spAutoFit/>
          </a:bodyPr>
          <a:lstStyle/>
          <a:p>
            <a:pPr marL="354965" marR="869315" indent="-342900">
              <a:lnSpc>
                <a:spcPts val="2810"/>
              </a:lnSpc>
              <a:spcBef>
                <a:spcPts val="455"/>
              </a:spcBef>
              <a:buFont typeface="Arial"/>
              <a:buChar char="•"/>
              <a:tabLst>
                <a:tab pos="354965" algn="l"/>
                <a:tab pos="355600" algn="l"/>
              </a:tabLst>
              <a:defRPr/>
            </a:pPr>
            <a:r>
              <a:rPr sz="2600" b="1" spc="5" dirty="0">
                <a:solidFill>
                  <a:srgbClr val="053773"/>
                </a:solidFill>
                <a:latin typeface="Arial"/>
                <a:cs typeface="Arial"/>
              </a:rPr>
              <a:t>That </a:t>
            </a:r>
            <a:r>
              <a:rPr sz="2600" b="1" spc="-5" dirty="0">
                <a:solidFill>
                  <a:srgbClr val="053773"/>
                </a:solidFill>
                <a:latin typeface="Arial"/>
                <a:cs typeface="Arial"/>
              </a:rPr>
              <a:t>are </a:t>
            </a:r>
            <a:r>
              <a:rPr sz="2600" b="1" dirty="0">
                <a:solidFill>
                  <a:srgbClr val="053773"/>
                </a:solidFill>
                <a:latin typeface="Arial"/>
                <a:cs typeface="Arial"/>
              </a:rPr>
              <a:t>innovative and do </a:t>
            </a:r>
            <a:r>
              <a:rPr sz="2600" b="1" spc="5" dirty="0">
                <a:solidFill>
                  <a:srgbClr val="053773"/>
                </a:solidFill>
                <a:latin typeface="Arial"/>
                <a:cs typeface="Arial"/>
              </a:rPr>
              <a:t>not </a:t>
            </a:r>
            <a:r>
              <a:rPr sz="2600" b="1" spc="-5" dirty="0">
                <a:solidFill>
                  <a:srgbClr val="053773"/>
                </a:solidFill>
                <a:latin typeface="Arial"/>
                <a:cs typeface="Arial"/>
              </a:rPr>
              <a:t>rely</a:t>
            </a:r>
            <a:r>
              <a:rPr sz="2600" b="1" spc="-105" dirty="0">
                <a:solidFill>
                  <a:srgbClr val="053773"/>
                </a:solidFill>
                <a:latin typeface="Arial"/>
                <a:cs typeface="Arial"/>
              </a:rPr>
              <a:t> </a:t>
            </a:r>
            <a:r>
              <a:rPr sz="2600" b="1" spc="5" dirty="0">
                <a:solidFill>
                  <a:srgbClr val="053773"/>
                </a:solidFill>
                <a:latin typeface="Arial"/>
                <a:cs typeface="Arial"/>
              </a:rPr>
              <a:t>on  </a:t>
            </a:r>
            <a:r>
              <a:rPr sz="2600" b="1" dirty="0">
                <a:solidFill>
                  <a:srgbClr val="053773"/>
                </a:solidFill>
                <a:latin typeface="Arial"/>
                <a:cs typeface="Arial"/>
              </a:rPr>
              <a:t>existing NRCS program</a:t>
            </a:r>
            <a:r>
              <a:rPr sz="2600" b="1" spc="-60" dirty="0">
                <a:solidFill>
                  <a:srgbClr val="053773"/>
                </a:solidFill>
                <a:latin typeface="Arial"/>
                <a:cs typeface="Arial"/>
              </a:rPr>
              <a:t> </a:t>
            </a:r>
            <a:r>
              <a:rPr sz="2600" b="1" dirty="0">
                <a:solidFill>
                  <a:srgbClr val="053773"/>
                </a:solidFill>
                <a:latin typeface="Arial"/>
                <a:cs typeface="Arial"/>
              </a:rPr>
              <a:t>operations.</a:t>
            </a:r>
            <a:endParaRPr sz="2600" dirty="0">
              <a:solidFill>
                <a:prstClr val="black"/>
              </a:solidFill>
              <a:latin typeface="Arial"/>
              <a:cs typeface="Arial"/>
            </a:endParaRPr>
          </a:p>
          <a:p>
            <a:pPr>
              <a:spcBef>
                <a:spcPts val="25"/>
              </a:spcBef>
              <a:buClr>
                <a:srgbClr val="053773"/>
              </a:buClr>
              <a:buFont typeface="Arial"/>
              <a:buChar char="•"/>
              <a:defRPr/>
            </a:pPr>
            <a:endParaRPr sz="3500" dirty="0">
              <a:solidFill>
                <a:prstClr val="black"/>
              </a:solidFill>
              <a:latin typeface="Arial"/>
              <a:cs typeface="Arial"/>
            </a:endParaRPr>
          </a:p>
          <a:p>
            <a:pPr marL="354965" marR="5080" indent="-342900">
              <a:lnSpc>
                <a:spcPts val="2810"/>
              </a:lnSpc>
              <a:buFont typeface="Arial"/>
              <a:buChar char="•"/>
              <a:tabLst>
                <a:tab pos="354965" algn="l"/>
                <a:tab pos="355600" algn="l"/>
              </a:tabLst>
              <a:defRPr/>
            </a:pPr>
            <a:r>
              <a:rPr sz="2600" b="1" spc="5" dirty="0">
                <a:solidFill>
                  <a:srgbClr val="053773"/>
                </a:solidFill>
                <a:latin typeface="Arial"/>
                <a:cs typeface="Arial"/>
              </a:rPr>
              <a:t>That </a:t>
            </a:r>
            <a:r>
              <a:rPr sz="2600" b="1" dirty="0">
                <a:solidFill>
                  <a:srgbClr val="053773"/>
                </a:solidFill>
                <a:latin typeface="Arial"/>
                <a:cs typeface="Arial"/>
              </a:rPr>
              <a:t>cannot be </a:t>
            </a:r>
            <a:r>
              <a:rPr sz="2600" b="1" spc="-5" dirty="0">
                <a:solidFill>
                  <a:srgbClr val="053773"/>
                </a:solidFill>
                <a:latin typeface="Arial"/>
                <a:cs typeface="Arial"/>
              </a:rPr>
              <a:t>effectively carried </a:t>
            </a:r>
            <a:r>
              <a:rPr sz="2600" b="1" spc="5" dirty="0">
                <a:solidFill>
                  <a:srgbClr val="053773"/>
                </a:solidFill>
                <a:latin typeface="Arial"/>
                <a:cs typeface="Arial"/>
              </a:rPr>
              <a:t>out using  </a:t>
            </a:r>
            <a:r>
              <a:rPr sz="2600" b="1" dirty="0">
                <a:solidFill>
                  <a:srgbClr val="053773"/>
                </a:solidFill>
                <a:latin typeface="Arial"/>
                <a:cs typeface="Arial"/>
              </a:rPr>
              <a:t>RCPP Classic</a:t>
            </a:r>
            <a:r>
              <a:rPr sz="2600" b="1" spc="-75" dirty="0">
                <a:solidFill>
                  <a:srgbClr val="053773"/>
                </a:solidFill>
                <a:latin typeface="Arial"/>
                <a:cs typeface="Arial"/>
              </a:rPr>
              <a:t> </a:t>
            </a:r>
            <a:r>
              <a:rPr sz="2600" b="1" dirty="0">
                <a:solidFill>
                  <a:srgbClr val="053773"/>
                </a:solidFill>
                <a:latin typeface="Arial"/>
                <a:cs typeface="Arial"/>
              </a:rPr>
              <a:t>approach.</a:t>
            </a:r>
            <a:endParaRPr sz="2600" dirty="0">
              <a:solidFill>
                <a:prstClr val="black"/>
              </a:solidFill>
              <a:latin typeface="Arial"/>
              <a:cs typeface="Arial"/>
            </a:endParaRPr>
          </a:p>
          <a:p>
            <a:pPr>
              <a:spcBef>
                <a:spcPts val="30"/>
              </a:spcBef>
              <a:buClr>
                <a:srgbClr val="053773"/>
              </a:buClr>
              <a:buFont typeface="Arial"/>
              <a:buChar char="•"/>
              <a:defRPr/>
            </a:pPr>
            <a:endParaRPr sz="3500" dirty="0">
              <a:solidFill>
                <a:prstClr val="black"/>
              </a:solidFill>
              <a:latin typeface="Arial"/>
              <a:cs typeface="Arial"/>
            </a:endParaRPr>
          </a:p>
          <a:p>
            <a:pPr marL="354965" marR="137160" indent="-342900">
              <a:lnSpc>
                <a:spcPts val="2810"/>
              </a:lnSpc>
              <a:buFont typeface="Arial"/>
              <a:buChar char="•"/>
              <a:tabLst>
                <a:tab pos="354965" algn="l"/>
                <a:tab pos="355600" algn="l"/>
              </a:tabLst>
              <a:defRPr/>
            </a:pPr>
            <a:r>
              <a:rPr sz="2600" b="1" spc="5" dirty="0">
                <a:solidFill>
                  <a:srgbClr val="053773"/>
                </a:solidFill>
                <a:latin typeface="Arial"/>
                <a:cs typeface="Arial"/>
              </a:rPr>
              <a:t>That </a:t>
            </a:r>
            <a:r>
              <a:rPr sz="2600" b="1" dirty="0">
                <a:solidFill>
                  <a:srgbClr val="053773"/>
                </a:solidFill>
                <a:latin typeface="Arial"/>
                <a:cs typeface="Arial"/>
              </a:rPr>
              <a:t>can be </a:t>
            </a:r>
            <a:r>
              <a:rPr sz="2600" b="1" spc="-5" dirty="0">
                <a:solidFill>
                  <a:srgbClr val="053773"/>
                </a:solidFill>
                <a:latin typeface="Arial"/>
                <a:cs typeface="Arial"/>
              </a:rPr>
              <a:t>entirely </a:t>
            </a:r>
            <a:r>
              <a:rPr sz="2600" b="1" dirty="0">
                <a:solidFill>
                  <a:srgbClr val="053773"/>
                </a:solidFill>
                <a:latin typeface="Arial"/>
                <a:cs typeface="Arial"/>
              </a:rPr>
              <a:t>managed and  implemented by the lead partner </a:t>
            </a:r>
            <a:r>
              <a:rPr sz="2600" b="1" spc="-5" dirty="0">
                <a:solidFill>
                  <a:srgbClr val="053773"/>
                </a:solidFill>
                <a:latin typeface="Arial"/>
                <a:cs typeface="Arial"/>
              </a:rPr>
              <a:t>(in  </a:t>
            </a:r>
            <a:r>
              <a:rPr sz="2600" b="1" dirty="0">
                <a:solidFill>
                  <a:srgbClr val="053773"/>
                </a:solidFill>
                <a:latin typeface="Arial"/>
                <a:cs typeface="Arial"/>
              </a:rPr>
              <a:t>collaboration </a:t>
            </a:r>
            <a:r>
              <a:rPr sz="2600" b="1" spc="5" dirty="0">
                <a:solidFill>
                  <a:srgbClr val="053773"/>
                </a:solidFill>
                <a:latin typeface="Arial"/>
                <a:cs typeface="Arial"/>
              </a:rPr>
              <a:t>with </a:t>
            </a:r>
            <a:r>
              <a:rPr sz="2600" b="1" dirty="0">
                <a:solidFill>
                  <a:srgbClr val="053773"/>
                </a:solidFill>
                <a:latin typeface="Arial"/>
                <a:cs typeface="Arial"/>
              </a:rPr>
              <a:t>other partners), </a:t>
            </a:r>
            <a:r>
              <a:rPr sz="2600" b="1" spc="5" dirty="0">
                <a:solidFill>
                  <a:srgbClr val="053773"/>
                </a:solidFill>
                <a:latin typeface="Arial"/>
                <a:cs typeface="Arial"/>
              </a:rPr>
              <a:t>with</a:t>
            </a:r>
            <a:r>
              <a:rPr sz="2600" b="1" spc="-165" dirty="0">
                <a:solidFill>
                  <a:srgbClr val="053773"/>
                </a:solidFill>
                <a:latin typeface="Arial"/>
                <a:cs typeface="Arial"/>
              </a:rPr>
              <a:t> </a:t>
            </a:r>
            <a:r>
              <a:rPr sz="2600" b="1" dirty="0">
                <a:solidFill>
                  <a:srgbClr val="053773"/>
                </a:solidFill>
                <a:latin typeface="Arial"/>
                <a:cs typeface="Arial"/>
              </a:rPr>
              <a:t>the  exception of inherently governmental  </a:t>
            </a:r>
            <a:r>
              <a:rPr sz="2600" b="1" spc="-5" dirty="0">
                <a:solidFill>
                  <a:srgbClr val="053773"/>
                </a:solidFill>
                <a:latin typeface="Arial"/>
                <a:cs typeface="Arial"/>
              </a:rPr>
              <a:t>activities, in </a:t>
            </a:r>
            <a:r>
              <a:rPr sz="2600" b="1" dirty="0">
                <a:solidFill>
                  <a:srgbClr val="053773"/>
                </a:solidFill>
                <a:latin typeface="Arial"/>
                <a:cs typeface="Arial"/>
              </a:rPr>
              <a:t>a more </a:t>
            </a:r>
            <a:r>
              <a:rPr sz="2600" b="1" spc="-5" dirty="0">
                <a:solidFill>
                  <a:srgbClr val="053773"/>
                </a:solidFill>
                <a:latin typeface="Arial"/>
                <a:cs typeface="Arial"/>
              </a:rPr>
              <a:t>grant-like</a:t>
            </a:r>
            <a:r>
              <a:rPr sz="2600" b="1" spc="15" dirty="0">
                <a:solidFill>
                  <a:srgbClr val="053773"/>
                </a:solidFill>
                <a:latin typeface="Arial"/>
                <a:cs typeface="Arial"/>
              </a:rPr>
              <a:t> </a:t>
            </a:r>
            <a:r>
              <a:rPr sz="2600" b="1" dirty="0">
                <a:solidFill>
                  <a:srgbClr val="053773"/>
                </a:solidFill>
                <a:latin typeface="Arial"/>
                <a:cs typeface="Arial"/>
              </a:rPr>
              <a:t>fashion.</a:t>
            </a:r>
            <a:endParaRPr sz="2600" dirty="0">
              <a:solidFill>
                <a:prstClr val="black"/>
              </a:solidFill>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17B14-0E96-4D6B-967E-7A9E2BCBA9B6}"/>
              </a:ext>
            </a:extLst>
          </p:cNvPr>
          <p:cNvSpPr>
            <a:spLocks noGrp="1"/>
          </p:cNvSpPr>
          <p:nvPr>
            <p:ph type="title"/>
          </p:nvPr>
        </p:nvSpPr>
        <p:spPr/>
        <p:txBody>
          <a:bodyPr>
            <a:normAutofit/>
          </a:bodyPr>
          <a:lstStyle/>
          <a:p>
            <a:r>
              <a:rPr lang="en-US" dirty="0"/>
              <a:t>STAC Subcommittee Reports</a:t>
            </a:r>
          </a:p>
        </p:txBody>
      </p:sp>
      <p:sp>
        <p:nvSpPr>
          <p:cNvPr id="4" name="Slide Number Placeholder 3">
            <a:extLst>
              <a:ext uri="{FF2B5EF4-FFF2-40B4-BE49-F238E27FC236}">
                <a16:creationId xmlns:a16="http://schemas.microsoft.com/office/drawing/2014/main" id="{7B1CAB90-1663-4BE3-B072-437F84F7575E}"/>
              </a:ext>
            </a:extLst>
          </p:cNvPr>
          <p:cNvSpPr>
            <a:spLocks noGrp="1"/>
          </p:cNvSpPr>
          <p:nvPr>
            <p:ph type="sldNum" sz="quarter" idx="12"/>
          </p:nvPr>
        </p:nvSpPr>
        <p:spPr/>
        <p:txBody>
          <a:bodyPr/>
          <a:lstStyle/>
          <a:p>
            <a:fld id="{4219272A-714B-4394-91B3-C883D28F4F8C}" type="slidenum">
              <a:rPr lang="en-US" smtClean="0"/>
              <a:t>5</a:t>
            </a:fld>
            <a:endParaRPr lang="en-US" dirty="0"/>
          </a:p>
        </p:txBody>
      </p:sp>
      <p:sp>
        <p:nvSpPr>
          <p:cNvPr id="7" name="Content Placeholder 6">
            <a:extLst>
              <a:ext uri="{FF2B5EF4-FFF2-40B4-BE49-F238E27FC236}">
                <a16:creationId xmlns:a16="http://schemas.microsoft.com/office/drawing/2014/main" id="{79A67DAB-D5F8-47CC-9AF8-E52ADC67B483}"/>
              </a:ext>
            </a:extLst>
          </p:cNvPr>
          <p:cNvSpPr>
            <a:spLocks noGrp="1"/>
          </p:cNvSpPr>
          <p:nvPr>
            <p:ph idx="1"/>
          </p:nvPr>
        </p:nvSpPr>
        <p:spPr>
          <a:xfrm>
            <a:off x="924784" y="1665787"/>
            <a:ext cx="8919961" cy="4525963"/>
          </a:xfrm>
        </p:spPr>
        <p:txBody>
          <a:bodyPr>
            <a:normAutofit/>
          </a:bodyPr>
          <a:lstStyle/>
          <a:p>
            <a:r>
              <a:rPr lang="en-US" sz="3600" dirty="0"/>
              <a:t>Forestry Subcommittee Report</a:t>
            </a:r>
          </a:p>
          <a:p>
            <a:r>
              <a:rPr lang="en-US" sz="2800" dirty="0"/>
              <a:t>	</a:t>
            </a:r>
            <a:r>
              <a:rPr lang="en-US" sz="2800" b="0" dirty="0"/>
              <a:t>Celie Borndal, USDA NRCS State Forester</a:t>
            </a:r>
          </a:p>
          <a:p>
            <a:endParaRPr lang="en-US" sz="2800" b="0" dirty="0"/>
          </a:p>
          <a:p>
            <a:r>
              <a:rPr lang="en-US" sz="3600" dirty="0"/>
              <a:t>Watershed Subcommittee Report</a:t>
            </a:r>
          </a:p>
          <a:p>
            <a:r>
              <a:rPr lang="en-US" sz="2800" dirty="0"/>
              <a:t>	</a:t>
            </a:r>
            <a:r>
              <a:rPr lang="en-US" sz="2800" b="0" dirty="0"/>
              <a:t>Shannon Carpenter, USDA NRCS State Water 	Quality Specialist/TSP Coordinator</a:t>
            </a:r>
          </a:p>
        </p:txBody>
      </p:sp>
    </p:spTree>
    <p:extLst>
      <p:ext uri="{BB962C8B-B14F-4D97-AF65-F5344CB8AC3E}">
        <p14:creationId xmlns:p14="http://schemas.microsoft.com/office/powerpoint/2010/main" val="23990157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64555" y="739256"/>
            <a:ext cx="2928620" cy="574040"/>
          </a:xfrm>
          <a:prstGeom prst="rect">
            <a:avLst/>
          </a:prstGeom>
        </p:spPr>
        <p:txBody>
          <a:bodyPr vert="horz" wrap="square" lIns="0" tIns="12700" rIns="0" bIns="0" rtlCol="0">
            <a:spAutoFit/>
          </a:bodyPr>
          <a:lstStyle/>
          <a:p>
            <a:pPr marL="12700">
              <a:spcBef>
                <a:spcPts val="100"/>
              </a:spcBef>
            </a:pPr>
            <a:r>
              <a:rPr spc="-5" dirty="0"/>
              <a:t>How </a:t>
            </a:r>
            <a:r>
              <a:rPr dirty="0"/>
              <a:t>to</a:t>
            </a:r>
            <a:r>
              <a:rPr spc="-210" dirty="0"/>
              <a:t> </a:t>
            </a:r>
            <a:r>
              <a:rPr spc="-5" dirty="0"/>
              <a:t>Apply</a:t>
            </a:r>
          </a:p>
        </p:txBody>
      </p:sp>
      <p:sp>
        <p:nvSpPr>
          <p:cNvPr id="3" name="object 3"/>
          <p:cNvSpPr txBox="1"/>
          <p:nvPr/>
        </p:nvSpPr>
        <p:spPr>
          <a:xfrm>
            <a:off x="1864556" y="1625599"/>
            <a:ext cx="7190105" cy="1520288"/>
          </a:xfrm>
          <a:prstGeom prst="rect">
            <a:avLst/>
          </a:prstGeom>
        </p:spPr>
        <p:txBody>
          <a:bodyPr vert="horz" wrap="square" lIns="0" tIns="12065" rIns="0" bIns="0" rtlCol="0">
            <a:spAutoFit/>
          </a:bodyPr>
          <a:lstStyle/>
          <a:p>
            <a:pPr marL="355600" indent="-342900">
              <a:spcBef>
                <a:spcPts val="95"/>
              </a:spcBef>
              <a:buFont typeface="Arial"/>
              <a:buChar char="•"/>
              <a:tabLst>
                <a:tab pos="354965" algn="l"/>
                <a:tab pos="355600" algn="l"/>
              </a:tabLst>
              <a:defRPr/>
            </a:pPr>
            <a:r>
              <a:rPr sz="2200" b="1" spc="-5" dirty="0">
                <a:solidFill>
                  <a:srgbClr val="053773"/>
                </a:solidFill>
                <a:latin typeface="Arial"/>
                <a:cs typeface="Arial"/>
              </a:rPr>
              <a:t>Deadline is </a:t>
            </a:r>
            <a:r>
              <a:rPr sz="2200" b="1" spc="-30" dirty="0">
                <a:solidFill>
                  <a:srgbClr val="053773"/>
                </a:solidFill>
                <a:latin typeface="Arial"/>
                <a:cs typeface="Arial"/>
              </a:rPr>
              <a:t>11:59 </a:t>
            </a:r>
            <a:r>
              <a:rPr sz="2200" b="1" spc="-5" dirty="0">
                <a:solidFill>
                  <a:srgbClr val="053773"/>
                </a:solidFill>
                <a:latin typeface="Arial"/>
                <a:cs typeface="Arial"/>
              </a:rPr>
              <a:t>p.m. on </a:t>
            </a:r>
            <a:r>
              <a:rPr sz="2200" b="1" spc="-10" dirty="0">
                <a:solidFill>
                  <a:srgbClr val="053773"/>
                </a:solidFill>
                <a:latin typeface="Arial"/>
                <a:cs typeface="Arial"/>
              </a:rPr>
              <a:t>May </a:t>
            </a:r>
            <a:r>
              <a:rPr sz="2200" b="1" spc="-5" dirty="0">
                <a:solidFill>
                  <a:srgbClr val="053773"/>
                </a:solidFill>
                <a:latin typeface="Arial"/>
                <a:cs typeface="Arial"/>
              </a:rPr>
              <a:t>18,</a:t>
            </a:r>
            <a:r>
              <a:rPr sz="2200" b="1" spc="120" dirty="0">
                <a:solidFill>
                  <a:srgbClr val="053773"/>
                </a:solidFill>
                <a:latin typeface="Arial"/>
                <a:cs typeface="Arial"/>
              </a:rPr>
              <a:t> </a:t>
            </a:r>
            <a:r>
              <a:rPr sz="2200" b="1" spc="-5" dirty="0">
                <a:solidFill>
                  <a:srgbClr val="053773"/>
                </a:solidFill>
                <a:latin typeface="Arial"/>
                <a:cs typeface="Arial"/>
              </a:rPr>
              <a:t>2020.</a:t>
            </a:r>
            <a:endParaRPr sz="2200" dirty="0">
              <a:solidFill>
                <a:prstClr val="black"/>
              </a:solidFill>
              <a:latin typeface="Arial"/>
              <a:cs typeface="Arial"/>
            </a:endParaRPr>
          </a:p>
          <a:p>
            <a:pPr>
              <a:spcBef>
                <a:spcPts val="15"/>
              </a:spcBef>
              <a:buClr>
                <a:srgbClr val="053773"/>
              </a:buClr>
              <a:buFont typeface="Arial"/>
              <a:buChar char="•"/>
              <a:defRPr/>
            </a:pPr>
            <a:endParaRPr sz="3200" dirty="0">
              <a:solidFill>
                <a:prstClr val="black"/>
              </a:solidFill>
              <a:latin typeface="Arial"/>
              <a:cs typeface="Arial"/>
            </a:endParaRPr>
          </a:p>
          <a:p>
            <a:pPr marL="354965" marR="5080" indent="-342900">
              <a:buFont typeface="Arial"/>
              <a:buChar char="•"/>
              <a:tabLst>
                <a:tab pos="354965" algn="l"/>
                <a:tab pos="355600" algn="l"/>
              </a:tabLst>
              <a:defRPr/>
            </a:pPr>
            <a:r>
              <a:rPr sz="2200" b="1" spc="-5" dirty="0">
                <a:solidFill>
                  <a:srgbClr val="053773"/>
                </a:solidFill>
                <a:latin typeface="Arial"/>
                <a:cs typeface="Arial"/>
              </a:rPr>
              <a:t>Contact </a:t>
            </a:r>
            <a:r>
              <a:rPr sz="2200" b="1" spc="-10" dirty="0">
                <a:solidFill>
                  <a:srgbClr val="053773"/>
                </a:solidFill>
                <a:latin typeface="Arial"/>
                <a:cs typeface="Arial"/>
              </a:rPr>
              <a:t>your </a:t>
            </a:r>
            <a:r>
              <a:rPr sz="2200" b="1" spc="-5" dirty="0">
                <a:solidFill>
                  <a:srgbClr val="053773"/>
                </a:solidFill>
                <a:latin typeface="Arial"/>
                <a:cs typeface="Arial"/>
              </a:rPr>
              <a:t>State </a:t>
            </a:r>
            <a:r>
              <a:rPr sz="2200" b="1" spc="-10" dirty="0">
                <a:solidFill>
                  <a:srgbClr val="053773"/>
                </a:solidFill>
                <a:latin typeface="Arial"/>
                <a:cs typeface="Arial"/>
              </a:rPr>
              <a:t>RCPP </a:t>
            </a:r>
            <a:r>
              <a:rPr sz="2200" b="1" spc="-5" dirty="0">
                <a:solidFill>
                  <a:srgbClr val="053773"/>
                </a:solidFill>
                <a:latin typeface="Arial"/>
                <a:cs typeface="Arial"/>
              </a:rPr>
              <a:t>Coordinator(s) to discuss  </a:t>
            </a:r>
            <a:r>
              <a:rPr sz="2200" b="1" spc="-10" dirty="0">
                <a:solidFill>
                  <a:srgbClr val="053773"/>
                </a:solidFill>
                <a:latin typeface="Arial"/>
                <a:cs typeface="Arial"/>
              </a:rPr>
              <a:t>your </a:t>
            </a:r>
            <a:r>
              <a:rPr sz="2200" b="1" spc="-5" dirty="0">
                <a:solidFill>
                  <a:srgbClr val="053773"/>
                </a:solidFill>
                <a:latin typeface="Arial"/>
                <a:cs typeface="Arial"/>
              </a:rPr>
              <a:t>project</a:t>
            </a:r>
            <a:r>
              <a:rPr sz="2200" b="1" spc="60" dirty="0">
                <a:solidFill>
                  <a:srgbClr val="053773"/>
                </a:solidFill>
                <a:latin typeface="Arial"/>
                <a:cs typeface="Arial"/>
              </a:rPr>
              <a:t> </a:t>
            </a:r>
            <a:r>
              <a:rPr sz="2200" b="1" spc="-5" dirty="0">
                <a:solidFill>
                  <a:srgbClr val="053773"/>
                </a:solidFill>
                <a:latin typeface="Arial"/>
                <a:cs typeface="Arial"/>
              </a:rPr>
              <a:t>proposal.</a:t>
            </a:r>
            <a:endParaRPr sz="2200" dirty="0">
              <a:solidFill>
                <a:prstClr val="black"/>
              </a:solidFill>
              <a:latin typeface="Arial"/>
              <a:cs typeface="Arial"/>
            </a:endParaRPr>
          </a:p>
        </p:txBody>
      </p:sp>
      <p:sp>
        <p:nvSpPr>
          <p:cNvPr id="4" name="object 4"/>
          <p:cNvSpPr txBox="1"/>
          <p:nvPr/>
        </p:nvSpPr>
        <p:spPr>
          <a:xfrm>
            <a:off x="1864555" y="3413742"/>
            <a:ext cx="7309484" cy="695325"/>
          </a:xfrm>
          <a:prstGeom prst="rect">
            <a:avLst/>
          </a:prstGeom>
        </p:spPr>
        <p:txBody>
          <a:bodyPr vert="horz" wrap="square" lIns="0" tIns="12065" rIns="0" bIns="0" rtlCol="0">
            <a:spAutoFit/>
          </a:bodyPr>
          <a:lstStyle/>
          <a:p>
            <a:pPr marL="354965" marR="5080" indent="-342900">
              <a:spcBef>
                <a:spcPts val="95"/>
              </a:spcBef>
              <a:buFont typeface="Arial"/>
              <a:buChar char="•"/>
              <a:tabLst>
                <a:tab pos="354965" algn="l"/>
                <a:tab pos="355600" algn="l"/>
              </a:tabLst>
              <a:defRPr/>
            </a:pPr>
            <a:r>
              <a:rPr sz="2200" b="1" spc="-5" dirty="0">
                <a:solidFill>
                  <a:srgbClr val="053773"/>
                </a:solidFill>
                <a:latin typeface="Arial"/>
                <a:cs typeface="Arial"/>
              </a:rPr>
              <a:t>Review the </a:t>
            </a:r>
            <a:r>
              <a:rPr sz="2200" b="1" spc="-10" dirty="0">
                <a:solidFill>
                  <a:srgbClr val="053773"/>
                </a:solidFill>
                <a:latin typeface="Arial"/>
                <a:cs typeface="Arial"/>
              </a:rPr>
              <a:t>RCPP </a:t>
            </a:r>
            <a:r>
              <a:rPr sz="2200" b="1" spc="-45" dirty="0">
                <a:solidFill>
                  <a:srgbClr val="053773"/>
                </a:solidFill>
                <a:latin typeface="Arial"/>
                <a:cs typeface="Arial"/>
              </a:rPr>
              <a:t>AFA </a:t>
            </a:r>
            <a:r>
              <a:rPr sz="2200" b="1" spc="-5" dirty="0">
                <a:solidFill>
                  <a:srgbClr val="053773"/>
                </a:solidFill>
                <a:latin typeface="Arial"/>
                <a:cs typeface="Arial"/>
              </a:rPr>
              <a:t>Proposal Guide (found on the  </a:t>
            </a:r>
            <a:r>
              <a:rPr sz="2200" b="1" spc="-10" dirty="0">
                <a:solidFill>
                  <a:srgbClr val="053773"/>
                </a:solidFill>
                <a:latin typeface="Arial"/>
                <a:cs typeface="Arial"/>
              </a:rPr>
              <a:t>RCPP </a:t>
            </a:r>
            <a:r>
              <a:rPr sz="2200" b="1" spc="-5" dirty="0">
                <a:solidFill>
                  <a:srgbClr val="053773"/>
                </a:solidFill>
                <a:latin typeface="Arial"/>
                <a:cs typeface="Arial"/>
              </a:rPr>
              <a:t>How to Apply</a:t>
            </a:r>
            <a:r>
              <a:rPr sz="2200" b="1" spc="-60" dirty="0">
                <a:solidFill>
                  <a:srgbClr val="053773"/>
                </a:solidFill>
                <a:latin typeface="Arial"/>
                <a:cs typeface="Arial"/>
              </a:rPr>
              <a:t> </a:t>
            </a:r>
            <a:r>
              <a:rPr sz="2200" b="1" spc="-5" dirty="0">
                <a:solidFill>
                  <a:srgbClr val="053773"/>
                </a:solidFill>
                <a:latin typeface="Arial"/>
                <a:cs typeface="Arial"/>
              </a:rPr>
              <a:t>webpage).</a:t>
            </a:r>
            <a:endParaRPr sz="2200" dirty="0">
              <a:solidFill>
                <a:prstClr val="black"/>
              </a:solidFill>
              <a:latin typeface="Arial"/>
              <a:cs typeface="Arial"/>
            </a:endParaRPr>
          </a:p>
        </p:txBody>
      </p:sp>
      <p:sp>
        <p:nvSpPr>
          <p:cNvPr id="5" name="object 5"/>
          <p:cNvSpPr txBox="1"/>
          <p:nvPr/>
        </p:nvSpPr>
        <p:spPr>
          <a:xfrm>
            <a:off x="1864556" y="4415152"/>
            <a:ext cx="6887209" cy="695325"/>
          </a:xfrm>
          <a:prstGeom prst="rect">
            <a:avLst/>
          </a:prstGeom>
        </p:spPr>
        <p:txBody>
          <a:bodyPr vert="horz" wrap="square" lIns="0" tIns="12065" rIns="0" bIns="0" rtlCol="0">
            <a:spAutoFit/>
          </a:bodyPr>
          <a:lstStyle/>
          <a:p>
            <a:pPr marL="355600" marR="5080" indent="-342900">
              <a:spcBef>
                <a:spcPts val="95"/>
              </a:spcBef>
              <a:buFont typeface="Arial"/>
              <a:buChar char="•"/>
              <a:tabLst>
                <a:tab pos="354965" algn="l"/>
                <a:tab pos="355600" algn="l"/>
              </a:tabLst>
              <a:defRPr/>
            </a:pPr>
            <a:r>
              <a:rPr sz="2200" b="1" spc="-5" dirty="0">
                <a:solidFill>
                  <a:srgbClr val="053773"/>
                </a:solidFill>
                <a:latin typeface="Arial"/>
                <a:cs typeface="Arial"/>
              </a:rPr>
              <a:t>Apply for Level 2 eAuthentication permissions (if  needed).</a:t>
            </a:r>
            <a:endParaRPr sz="2200" dirty="0">
              <a:solidFill>
                <a:prstClr val="black"/>
              </a:solidFill>
              <a:latin typeface="Arial"/>
              <a:cs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64554" y="739256"/>
            <a:ext cx="7508046" cy="566822"/>
          </a:xfrm>
          <a:prstGeom prst="rect">
            <a:avLst/>
          </a:prstGeom>
        </p:spPr>
        <p:txBody>
          <a:bodyPr vert="horz" wrap="square" lIns="0" tIns="12700" rIns="0" bIns="0" rtlCol="0">
            <a:spAutoFit/>
          </a:bodyPr>
          <a:lstStyle/>
          <a:p>
            <a:pPr marL="12700">
              <a:spcBef>
                <a:spcPts val="100"/>
              </a:spcBef>
            </a:pPr>
            <a:r>
              <a:rPr lang="en-US" spc="-5" dirty="0"/>
              <a:t>Local Work Groups –Locally Led </a:t>
            </a:r>
            <a:endParaRPr spc="-5" dirty="0"/>
          </a:p>
        </p:txBody>
      </p:sp>
      <p:sp>
        <p:nvSpPr>
          <p:cNvPr id="3" name="object 3"/>
          <p:cNvSpPr txBox="1"/>
          <p:nvPr/>
        </p:nvSpPr>
        <p:spPr>
          <a:xfrm>
            <a:off x="1864556" y="1625599"/>
            <a:ext cx="7190105" cy="3967112"/>
          </a:xfrm>
          <a:prstGeom prst="rect">
            <a:avLst/>
          </a:prstGeom>
        </p:spPr>
        <p:txBody>
          <a:bodyPr vert="horz" wrap="square" lIns="0" tIns="12065" rIns="0" bIns="0" rtlCol="0">
            <a:spAutoFit/>
          </a:bodyPr>
          <a:lstStyle/>
          <a:p>
            <a:pPr marL="355600" indent="-342900">
              <a:spcBef>
                <a:spcPts val="95"/>
              </a:spcBef>
              <a:buFont typeface="Arial"/>
              <a:buChar char="•"/>
              <a:tabLst>
                <a:tab pos="354965" algn="l"/>
                <a:tab pos="355600" algn="l"/>
              </a:tabLst>
              <a:defRPr/>
            </a:pPr>
            <a:r>
              <a:rPr lang="en-US" sz="2200" b="1" spc="-5" dirty="0">
                <a:solidFill>
                  <a:srgbClr val="053773"/>
                </a:solidFill>
                <a:latin typeface="Arial"/>
                <a:cs typeface="Arial"/>
              </a:rPr>
              <a:t>2020 LWG schedule (MN NRCS Website)- many postponed due to COVID19.  </a:t>
            </a:r>
          </a:p>
          <a:p>
            <a:pPr marL="355600" indent="-342900">
              <a:spcBef>
                <a:spcPts val="95"/>
              </a:spcBef>
              <a:buFont typeface="Arial"/>
              <a:buChar char="•"/>
              <a:tabLst>
                <a:tab pos="354965" algn="l"/>
                <a:tab pos="355600" algn="l"/>
              </a:tabLst>
              <a:defRPr/>
            </a:pPr>
            <a:endParaRPr lang="en-US" sz="2200" b="1" spc="-5" dirty="0">
              <a:solidFill>
                <a:srgbClr val="053773"/>
              </a:solidFill>
              <a:latin typeface="Arial"/>
              <a:cs typeface="Arial"/>
            </a:endParaRPr>
          </a:p>
          <a:p>
            <a:pPr marL="355600" indent="-342900">
              <a:spcBef>
                <a:spcPts val="95"/>
              </a:spcBef>
              <a:buFont typeface="Arial"/>
              <a:buChar char="•"/>
              <a:tabLst>
                <a:tab pos="354965" algn="l"/>
                <a:tab pos="355600" algn="l"/>
              </a:tabLst>
              <a:defRPr/>
            </a:pPr>
            <a:r>
              <a:rPr lang="en-US" sz="2200" b="1" spc="-5" dirty="0">
                <a:solidFill>
                  <a:srgbClr val="053773"/>
                </a:solidFill>
                <a:latin typeface="Arial"/>
                <a:cs typeface="Arial"/>
              </a:rPr>
              <a:t>LWG summaries used to develop priorities and ranking points for 2020.  </a:t>
            </a:r>
          </a:p>
          <a:p>
            <a:pPr marL="355600" indent="-342900">
              <a:spcBef>
                <a:spcPts val="95"/>
              </a:spcBef>
              <a:buFont typeface="Arial"/>
              <a:buChar char="•"/>
              <a:tabLst>
                <a:tab pos="354965" algn="l"/>
                <a:tab pos="355600" algn="l"/>
              </a:tabLst>
              <a:defRPr/>
            </a:pPr>
            <a:endParaRPr lang="en-US" sz="2200" b="1" spc="-5" dirty="0">
              <a:solidFill>
                <a:srgbClr val="053773"/>
              </a:solidFill>
              <a:latin typeface="Arial"/>
              <a:cs typeface="Arial"/>
            </a:endParaRPr>
          </a:p>
          <a:p>
            <a:pPr marL="355600" indent="-342900">
              <a:spcBef>
                <a:spcPts val="95"/>
              </a:spcBef>
              <a:buFont typeface="Arial"/>
              <a:buChar char="•"/>
              <a:tabLst>
                <a:tab pos="354965" algn="l"/>
                <a:tab pos="355600" algn="l"/>
              </a:tabLst>
              <a:defRPr/>
            </a:pPr>
            <a:r>
              <a:rPr lang="en-US" sz="2200" b="1" spc="-5" dirty="0">
                <a:solidFill>
                  <a:srgbClr val="053773"/>
                </a:solidFill>
                <a:latin typeface="Arial"/>
                <a:cs typeface="Arial"/>
              </a:rPr>
              <a:t>CSP-  Priority Resource Concerns </a:t>
            </a:r>
          </a:p>
          <a:p>
            <a:pPr marL="355600" indent="-342900">
              <a:spcBef>
                <a:spcPts val="95"/>
              </a:spcBef>
              <a:buFont typeface="Arial"/>
              <a:buChar char="•"/>
              <a:tabLst>
                <a:tab pos="354965" algn="l"/>
                <a:tab pos="355600" algn="l"/>
              </a:tabLst>
              <a:defRPr/>
            </a:pPr>
            <a:endParaRPr lang="en-US" sz="2200" b="1" spc="-5" dirty="0">
              <a:solidFill>
                <a:srgbClr val="053773"/>
              </a:solidFill>
              <a:latin typeface="Arial"/>
              <a:cs typeface="Arial"/>
            </a:endParaRPr>
          </a:p>
          <a:p>
            <a:pPr marL="355600" indent="-342900">
              <a:spcBef>
                <a:spcPts val="95"/>
              </a:spcBef>
              <a:buFont typeface="Arial"/>
              <a:buChar char="•"/>
              <a:tabLst>
                <a:tab pos="354965" algn="l"/>
                <a:tab pos="355600" algn="l"/>
              </a:tabLst>
              <a:defRPr/>
            </a:pPr>
            <a:r>
              <a:rPr lang="en-US" sz="2200" b="1" spc="-5" dirty="0">
                <a:solidFill>
                  <a:srgbClr val="053773"/>
                </a:solidFill>
                <a:latin typeface="Arial"/>
                <a:cs typeface="Arial"/>
              </a:rPr>
              <a:t>EQIP- Workload Prioritization and Ranking </a:t>
            </a:r>
            <a:endParaRPr sz="2200" dirty="0">
              <a:solidFill>
                <a:prstClr val="black"/>
              </a:solidFill>
              <a:latin typeface="Arial"/>
              <a:cs typeface="Arial"/>
            </a:endParaRPr>
          </a:p>
          <a:p>
            <a:pPr>
              <a:spcBef>
                <a:spcPts val="15"/>
              </a:spcBef>
              <a:buClr>
                <a:srgbClr val="053773"/>
              </a:buClr>
              <a:buFont typeface="Arial"/>
              <a:buChar char="•"/>
              <a:defRPr/>
            </a:pPr>
            <a:endParaRPr sz="3200" dirty="0">
              <a:solidFill>
                <a:prstClr val="black"/>
              </a:solidFill>
              <a:latin typeface="Arial"/>
              <a:cs typeface="Arial"/>
            </a:endParaRPr>
          </a:p>
          <a:p>
            <a:pPr marL="354965" marR="5080" indent="-342900">
              <a:buFont typeface="Arial"/>
              <a:buChar char="•"/>
              <a:tabLst>
                <a:tab pos="354965" algn="l"/>
                <a:tab pos="355600" algn="l"/>
              </a:tabLst>
              <a:defRPr/>
            </a:pPr>
            <a:endParaRPr lang="en-US" sz="2200" b="1" spc="-5" dirty="0">
              <a:solidFill>
                <a:srgbClr val="053773"/>
              </a:solidFill>
              <a:latin typeface="Arial"/>
              <a:cs typeface="Arial"/>
            </a:endParaRPr>
          </a:p>
        </p:txBody>
      </p:sp>
    </p:spTree>
    <p:extLst>
      <p:ext uri="{BB962C8B-B14F-4D97-AF65-F5344CB8AC3E}">
        <p14:creationId xmlns:p14="http://schemas.microsoft.com/office/powerpoint/2010/main" val="11931400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F35AE-1946-4BB2-931B-4374CFDCC8F1}"/>
              </a:ext>
            </a:extLst>
          </p:cNvPr>
          <p:cNvSpPr>
            <a:spLocks noGrp="1"/>
          </p:cNvSpPr>
          <p:nvPr>
            <p:ph type="title"/>
          </p:nvPr>
        </p:nvSpPr>
        <p:spPr>
          <a:xfrm>
            <a:off x="2560947" y="3529697"/>
            <a:ext cx="7070105" cy="1424410"/>
          </a:xfrm>
        </p:spPr>
        <p:txBody>
          <a:bodyPr vert="horz" wrap="square" lIns="91440" tIns="45720" rIns="91440" bIns="45720" rtlCol="0" anchor="b">
            <a:normAutofit/>
          </a:bodyPr>
          <a:lstStyle/>
          <a:p>
            <a:pPr algn="ctr" rtl="0">
              <a:lnSpc>
                <a:spcPct val="90000"/>
              </a:lnSpc>
              <a:spcBef>
                <a:spcPct val="0"/>
              </a:spcBef>
            </a:pPr>
            <a:r>
              <a:rPr lang="en-US" sz="6000" kern="1200" dirty="0">
                <a:solidFill>
                  <a:schemeClr val="tx1"/>
                </a:solidFill>
                <a:latin typeface="+mj-lt"/>
                <a:cs typeface="+mj-cs"/>
              </a:rPr>
              <a:t>Questions/Discussion</a:t>
            </a:r>
          </a:p>
        </p:txBody>
      </p:sp>
      <p:grpSp>
        <p:nvGrpSpPr>
          <p:cNvPr id="16" name="Group 8">
            <a:extLst>
              <a:ext uri="{FF2B5EF4-FFF2-40B4-BE49-F238E27FC236}">
                <a16:creationId xmlns:a16="http://schemas.microsoft.com/office/drawing/2014/main" id="{A593CEE4-E162-4607-B41F-8B5C94E932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9034" y="919233"/>
            <a:ext cx="2333933" cy="2465933"/>
            <a:chOff x="7807230" y="2012810"/>
            <a:chExt cx="3251252" cy="3459865"/>
          </a:xfrm>
        </p:grpSpPr>
        <p:sp>
          <p:nvSpPr>
            <p:cNvPr id="10" name="Rectangle 9">
              <a:extLst>
                <a:ext uri="{FF2B5EF4-FFF2-40B4-BE49-F238E27FC236}">
                  <a16:creationId xmlns:a16="http://schemas.microsoft.com/office/drawing/2014/main" id="{97E1F1E4-E1B9-4F6B-8BBD-652E55B3C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7" name="Rectangle 10">
              <a:extLst>
                <a:ext uri="{FF2B5EF4-FFF2-40B4-BE49-F238E27FC236}">
                  <a16:creationId xmlns:a16="http://schemas.microsoft.com/office/drawing/2014/main" id="{4E1974EC-8A03-40D1-9A4E-9F2ABEF0E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4C4C4C"/>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grpSp>
      <p:sp>
        <p:nvSpPr>
          <p:cNvPr id="18" name="Rectangle 12">
            <a:extLst>
              <a:ext uri="{FF2B5EF4-FFF2-40B4-BE49-F238E27FC236}">
                <a16:creationId xmlns:a16="http://schemas.microsoft.com/office/drawing/2014/main" id="{2DAED695-BDE2-495D-B051-6580B9117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9519" y="1077778"/>
            <a:ext cx="2092962" cy="2148840"/>
          </a:xfrm>
          <a:prstGeom prst="rect">
            <a:avLst/>
          </a:prstGeom>
          <a:solidFill>
            <a:srgbClr val="FFFFFE"/>
          </a:solidFill>
          <a:ln w="6350">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pic>
        <p:nvPicPr>
          <p:cNvPr id="4" name="Picture 3">
            <a:extLst>
              <a:ext uri="{FF2B5EF4-FFF2-40B4-BE49-F238E27FC236}">
                <a16:creationId xmlns:a16="http://schemas.microsoft.com/office/drawing/2014/main" id="{97E1FF90-202A-425D-B333-A37A66FE4A3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3"/>
          <a:stretch/>
        </p:blipFill>
        <p:spPr>
          <a:xfrm>
            <a:off x="5170170" y="1237798"/>
            <a:ext cx="1851660" cy="1828800"/>
          </a:xfrm>
          <a:prstGeom prst="rect">
            <a:avLst/>
          </a:prstGeom>
        </p:spPr>
      </p:pic>
      <p:cxnSp>
        <p:nvCxnSpPr>
          <p:cNvPr id="15" name="Straight Connector 14">
            <a:extLst>
              <a:ext uri="{FF2B5EF4-FFF2-40B4-BE49-F238E27FC236}">
                <a16:creationId xmlns:a16="http://schemas.microsoft.com/office/drawing/2014/main" id="{9AD20FE8-ED02-4CDE-83B1-A1436305C3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5970" y="5277717"/>
            <a:ext cx="480060" cy="0"/>
          </a:xfrm>
          <a:prstGeom prst="line">
            <a:avLst/>
          </a:prstGeom>
          <a:ln w="28575">
            <a:solidFill>
              <a:srgbClr val="70A3FE"/>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639BA12-E68F-4BB9-AB8B-1F154AC30F41}"/>
              </a:ext>
            </a:extLst>
          </p:cNvPr>
          <p:cNvSpPr txBox="1"/>
          <p:nvPr/>
        </p:nvSpPr>
        <p:spPr>
          <a:xfrm>
            <a:off x="3834581" y="5941667"/>
            <a:ext cx="4336026" cy="646331"/>
          </a:xfrm>
          <a:prstGeom prst="rect">
            <a:avLst/>
          </a:prstGeom>
          <a:noFill/>
        </p:spPr>
        <p:txBody>
          <a:bodyPr wrap="square" rtlCol="0">
            <a:spAutoFit/>
          </a:bodyPr>
          <a:lstStyle/>
          <a:p>
            <a:pPr algn="ctr"/>
            <a:r>
              <a:rPr lang="en-US" dirty="0">
                <a:solidFill>
                  <a:prstClr val="black">
                    <a:lumMod val="65000"/>
                    <a:lumOff val="35000"/>
                  </a:prstClr>
                </a:solidFill>
                <a:latin typeface="Calibri"/>
              </a:rPr>
              <a:t>The USDA is an equal opportunity employer, provider and lender.</a:t>
            </a:r>
          </a:p>
        </p:txBody>
      </p:sp>
    </p:spTree>
    <p:extLst>
      <p:ext uri="{BB962C8B-B14F-4D97-AF65-F5344CB8AC3E}">
        <p14:creationId xmlns:p14="http://schemas.microsoft.com/office/powerpoint/2010/main" val="23572792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914400"/>
            <a:ext cx="7508046" cy="1120820"/>
          </a:xfrm>
          <a:prstGeom prst="rect">
            <a:avLst/>
          </a:prstGeom>
        </p:spPr>
        <p:txBody>
          <a:bodyPr vert="horz" wrap="square" lIns="0" tIns="12700" rIns="0" bIns="0" rtlCol="0">
            <a:spAutoFit/>
          </a:bodyPr>
          <a:lstStyle/>
          <a:p>
            <a:pPr marL="12700" algn="ctr">
              <a:spcBef>
                <a:spcPts val="100"/>
              </a:spcBef>
            </a:pPr>
            <a:r>
              <a:rPr lang="en-US" dirty="0"/>
              <a:t>Wetland Restoration Criteria and Guidelines</a:t>
            </a:r>
            <a:endParaRPr spc="-5" dirty="0"/>
          </a:p>
        </p:txBody>
      </p:sp>
      <p:sp>
        <p:nvSpPr>
          <p:cNvPr id="4" name="Rectangle 3">
            <a:extLst>
              <a:ext uri="{FF2B5EF4-FFF2-40B4-BE49-F238E27FC236}">
                <a16:creationId xmlns:a16="http://schemas.microsoft.com/office/drawing/2014/main" id="{F1A1F32D-8392-48B3-ACD7-46A755E86925}"/>
              </a:ext>
            </a:extLst>
          </p:cNvPr>
          <p:cNvSpPr/>
          <p:nvPr/>
        </p:nvSpPr>
        <p:spPr>
          <a:xfrm>
            <a:off x="609600" y="2405802"/>
            <a:ext cx="9443545" cy="3539430"/>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Wetland Restoration Criteria and Guidelines Handout:  StateTechApril_2020 WRCG</a:t>
            </a:r>
          </a:p>
          <a:p>
            <a:endParaRPr lang="en-US" sz="3200" b="1" dirty="0">
              <a:latin typeface="Times New Roman" panose="02020603050405020304" pitchFamily="18" charset="0"/>
              <a:ea typeface="Times New Roman" panose="02020603050405020304" pitchFamily="18" charset="0"/>
            </a:endParaRPr>
          </a:p>
          <a:p>
            <a:r>
              <a:rPr lang="en-US" sz="3200" b="1" dirty="0">
                <a:latin typeface="Times New Roman" panose="02020603050405020304" pitchFamily="18" charset="0"/>
                <a:ea typeface="Times New Roman" panose="02020603050405020304" pitchFamily="18" charset="0"/>
              </a:rPr>
              <a:t>MN AWMA Boundary</a:t>
            </a:r>
          </a:p>
          <a:p>
            <a:r>
              <a:rPr lang="en-US" sz="3200" b="1" dirty="0">
                <a:latin typeface="Times New Roman" panose="02020603050405020304" pitchFamily="18" charset="0"/>
                <a:ea typeface="Times New Roman" panose="02020603050405020304" pitchFamily="18" charset="0"/>
              </a:rPr>
              <a:t>Handout:  MN_DRAFT_AWMA Boundary.pdf</a:t>
            </a:r>
          </a:p>
          <a:p>
            <a:endParaRPr lang="en-US" sz="3200" dirty="0">
              <a:latin typeface="Times New Roman" panose="02020603050405020304" pitchFamily="18" charset="0"/>
              <a:ea typeface="Times New Roman" panose="02020603050405020304" pitchFamily="18" charset="0"/>
            </a:endParaRPr>
          </a:p>
          <a:p>
            <a:r>
              <a:rPr lang="en-US" sz="3200" i="1" dirty="0">
                <a:latin typeface="Times New Roman" panose="02020603050405020304" pitchFamily="18" charset="0"/>
                <a:ea typeface="Times New Roman" panose="02020603050405020304" pitchFamily="18" charset="0"/>
              </a:rPr>
              <a:t>Conservation Easements Subcommittee</a:t>
            </a:r>
          </a:p>
        </p:txBody>
      </p:sp>
    </p:spTree>
    <p:extLst>
      <p:ext uri="{BB962C8B-B14F-4D97-AF65-F5344CB8AC3E}">
        <p14:creationId xmlns:p14="http://schemas.microsoft.com/office/powerpoint/2010/main" val="40556828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990600"/>
            <a:ext cx="9448800" cy="628377"/>
          </a:xfrm>
          <a:prstGeom prst="rect">
            <a:avLst/>
          </a:prstGeom>
        </p:spPr>
        <p:txBody>
          <a:bodyPr vert="horz" wrap="square" lIns="0" tIns="12700" rIns="0" bIns="0" rtlCol="0">
            <a:spAutoFit/>
          </a:bodyPr>
          <a:lstStyle/>
          <a:p>
            <a:pPr marL="12700">
              <a:spcBef>
                <a:spcPts val="100"/>
              </a:spcBef>
            </a:pPr>
            <a:r>
              <a:rPr lang="en-US" sz="4000" spc="-5" dirty="0"/>
              <a:t>Partner Updates and Announcements</a:t>
            </a:r>
            <a:endParaRPr sz="4000" spc="-5" dirty="0"/>
          </a:p>
        </p:txBody>
      </p:sp>
      <p:sp>
        <p:nvSpPr>
          <p:cNvPr id="4" name="object 3">
            <a:extLst>
              <a:ext uri="{FF2B5EF4-FFF2-40B4-BE49-F238E27FC236}">
                <a16:creationId xmlns:a16="http://schemas.microsoft.com/office/drawing/2014/main" id="{D6C50953-E6EB-47C3-B335-B0E40A16E330}"/>
              </a:ext>
            </a:extLst>
          </p:cNvPr>
          <p:cNvSpPr txBox="1"/>
          <p:nvPr/>
        </p:nvSpPr>
        <p:spPr>
          <a:xfrm>
            <a:off x="914400" y="1905000"/>
            <a:ext cx="8686800" cy="4290277"/>
          </a:xfrm>
          <a:prstGeom prst="rect">
            <a:avLst/>
          </a:prstGeom>
        </p:spPr>
        <p:txBody>
          <a:bodyPr vert="horz" wrap="square" lIns="0" tIns="12065" rIns="0" bIns="0" rtlCol="0">
            <a:spAutoFit/>
          </a:bodyPr>
          <a:lstStyle/>
          <a:p>
            <a:pPr>
              <a:spcBef>
                <a:spcPts val="15"/>
              </a:spcBef>
              <a:buClr>
                <a:srgbClr val="053773"/>
              </a:buClr>
              <a:buFont typeface="Arial"/>
              <a:buChar char="•"/>
              <a:defRPr/>
            </a:pPr>
            <a:r>
              <a:rPr lang="en-US" sz="3200" dirty="0">
                <a:solidFill>
                  <a:prstClr val="black"/>
                </a:solidFill>
                <a:latin typeface="Arial"/>
                <a:cs typeface="Arial"/>
              </a:rPr>
              <a:t> </a:t>
            </a:r>
            <a:r>
              <a:rPr lang="en-US" sz="3200" dirty="0">
                <a:solidFill>
                  <a:srgbClr val="002060"/>
                </a:solidFill>
                <a:latin typeface="Arial"/>
                <a:cs typeface="Arial"/>
              </a:rPr>
              <a:t>Next STAC Meeting (July – August)</a:t>
            </a:r>
          </a:p>
          <a:p>
            <a:pPr>
              <a:spcBef>
                <a:spcPts val="15"/>
              </a:spcBef>
              <a:buClr>
                <a:srgbClr val="053773"/>
              </a:buClr>
              <a:defRPr/>
            </a:pPr>
            <a:endParaRPr lang="en-US" sz="3200" dirty="0">
              <a:solidFill>
                <a:srgbClr val="002060"/>
              </a:solidFill>
              <a:latin typeface="Arial"/>
              <a:cs typeface="Arial"/>
            </a:endParaRPr>
          </a:p>
          <a:p>
            <a:pPr>
              <a:spcBef>
                <a:spcPts val="15"/>
              </a:spcBef>
              <a:buClr>
                <a:srgbClr val="053773"/>
              </a:buClr>
              <a:buFont typeface="Arial"/>
              <a:buChar char="•"/>
              <a:defRPr/>
            </a:pPr>
            <a:r>
              <a:rPr lang="en-US" sz="3200" dirty="0">
                <a:solidFill>
                  <a:srgbClr val="002060"/>
                </a:solidFill>
                <a:latin typeface="Arial"/>
                <a:cs typeface="Arial"/>
              </a:rPr>
              <a:t> Feedback on USDA NRCS Programs</a:t>
            </a:r>
          </a:p>
          <a:p>
            <a:pPr>
              <a:spcBef>
                <a:spcPts val="15"/>
              </a:spcBef>
              <a:buClr>
                <a:srgbClr val="053773"/>
              </a:buClr>
              <a:defRPr/>
            </a:pPr>
            <a:endParaRPr lang="en-US" sz="3200" dirty="0">
              <a:solidFill>
                <a:srgbClr val="002060"/>
              </a:solidFill>
              <a:latin typeface="Arial"/>
              <a:cs typeface="Arial"/>
            </a:endParaRPr>
          </a:p>
          <a:p>
            <a:pPr>
              <a:spcBef>
                <a:spcPts val="15"/>
              </a:spcBef>
              <a:buClr>
                <a:srgbClr val="053773"/>
              </a:buClr>
              <a:buFont typeface="Arial"/>
              <a:buChar char="•"/>
              <a:defRPr/>
            </a:pPr>
            <a:r>
              <a:rPr lang="en-US" sz="3200" dirty="0">
                <a:solidFill>
                  <a:srgbClr val="002060"/>
                </a:solidFill>
                <a:latin typeface="Arial"/>
                <a:cs typeface="Arial"/>
              </a:rPr>
              <a:t> Feedback on NRCS Technical Materials</a:t>
            </a:r>
          </a:p>
          <a:p>
            <a:pPr>
              <a:spcBef>
                <a:spcPts val="15"/>
              </a:spcBef>
              <a:buClr>
                <a:srgbClr val="053773"/>
              </a:buClr>
              <a:defRPr/>
            </a:pPr>
            <a:endParaRPr lang="en-US" sz="3200" dirty="0">
              <a:solidFill>
                <a:srgbClr val="002060"/>
              </a:solidFill>
              <a:latin typeface="Arial"/>
              <a:cs typeface="Arial"/>
            </a:endParaRPr>
          </a:p>
          <a:p>
            <a:pPr>
              <a:spcBef>
                <a:spcPts val="15"/>
              </a:spcBef>
              <a:buClr>
                <a:srgbClr val="053773"/>
              </a:buClr>
              <a:buFont typeface="Arial"/>
              <a:buChar char="•"/>
              <a:defRPr/>
            </a:pPr>
            <a:r>
              <a:rPr lang="en-US" sz="3200" dirty="0">
                <a:solidFill>
                  <a:srgbClr val="002060"/>
                </a:solidFill>
                <a:latin typeface="Arial"/>
                <a:cs typeface="Arial"/>
              </a:rPr>
              <a:t> Today’s Challenges Facing MN Farmers, Ranchers and USDA Program Participants.</a:t>
            </a:r>
            <a:endParaRPr sz="3200" dirty="0">
              <a:solidFill>
                <a:srgbClr val="002060"/>
              </a:solidFill>
              <a:latin typeface="Arial"/>
              <a:cs typeface="Arial"/>
            </a:endParaRPr>
          </a:p>
          <a:p>
            <a:pPr marL="354965" marR="5080" indent="-342900">
              <a:buFont typeface="Arial"/>
              <a:buChar char="•"/>
              <a:tabLst>
                <a:tab pos="354965" algn="l"/>
                <a:tab pos="355600" algn="l"/>
              </a:tabLst>
              <a:defRPr/>
            </a:pPr>
            <a:endParaRPr lang="en-US" sz="2200" b="1" spc="-5" dirty="0">
              <a:solidFill>
                <a:srgbClr val="053773"/>
              </a:solidFill>
              <a:latin typeface="Arial"/>
              <a:cs typeface="Arial"/>
            </a:endParaRPr>
          </a:p>
        </p:txBody>
      </p:sp>
    </p:spTree>
    <p:extLst>
      <p:ext uri="{BB962C8B-B14F-4D97-AF65-F5344CB8AC3E}">
        <p14:creationId xmlns:p14="http://schemas.microsoft.com/office/powerpoint/2010/main" val="3730471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17B14-0E96-4D6B-967E-7A9E2BCBA9B6}"/>
              </a:ext>
            </a:extLst>
          </p:cNvPr>
          <p:cNvSpPr>
            <a:spLocks noGrp="1"/>
          </p:cNvSpPr>
          <p:nvPr>
            <p:ph type="title"/>
          </p:nvPr>
        </p:nvSpPr>
        <p:spPr>
          <a:xfrm>
            <a:off x="434939" y="1164515"/>
            <a:ext cx="10972800" cy="943708"/>
          </a:xfrm>
        </p:spPr>
        <p:txBody>
          <a:bodyPr>
            <a:normAutofit fontScale="90000"/>
          </a:bodyPr>
          <a:lstStyle/>
          <a:p>
            <a:r>
              <a:rPr lang="en-US" dirty="0"/>
              <a:t>Federal Register Notice </a:t>
            </a:r>
            <a:br>
              <a:rPr lang="en-US" dirty="0"/>
            </a:br>
            <a:r>
              <a:rPr lang="en-US" sz="2700" dirty="0"/>
              <a:t>Comment Period Ends April 23 2020 </a:t>
            </a:r>
            <a:br>
              <a:rPr lang="en-US" dirty="0"/>
            </a:br>
            <a:br>
              <a:rPr lang="en-US" dirty="0"/>
            </a:br>
            <a:endParaRPr lang="en-US" dirty="0"/>
          </a:p>
        </p:txBody>
      </p:sp>
      <p:sp>
        <p:nvSpPr>
          <p:cNvPr id="4" name="Slide Number Placeholder 3">
            <a:extLst>
              <a:ext uri="{FF2B5EF4-FFF2-40B4-BE49-F238E27FC236}">
                <a16:creationId xmlns:a16="http://schemas.microsoft.com/office/drawing/2014/main" id="{7B1CAB90-1663-4BE3-B072-437F84F7575E}"/>
              </a:ext>
            </a:extLst>
          </p:cNvPr>
          <p:cNvSpPr>
            <a:spLocks noGrp="1"/>
          </p:cNvSpPr>
          <p:nvPr>
            <p:ph type="sldNum" sz="quarter" idx="12"/>
          </p:nvPr>
        </p:nvSpPr>
        <p:spPr/>
        <p:txBody>
          <a:bodyPr/>
          <a:lstStyle/>
          <a:p>
            <a:fld id="{4219272A-714B-4394-91B3-C883D28F4F8C}" type="slidenum">
              <a:rPr lang="en-US" smtClean="0"/>
              <a:t>6</a:t>
            </a:fld>
            <a:endParaRPr lang="en-US" dirty="0"/>
          </a:p>
        </p:txBody>
      </p:sp>
      <p:sp>
        <p:nvSpPr>
          <p:cNvPr id="7" name="Content Placeholder 6">
            <a:extLst>
              <a:ext uri="{FF2B5EF4-FFF2-40B4-BE49-F238E27FC236}">
                <a16:creationId xmlns:a16="http://schemas.microsoft.com/office/drawing/2014/main" id="{79A67DAB-D5F8-47CC-9AF8-E52ADC67B483}"/>
              </a:ext>
            </a:extLst>
          </p:cNvPr>
          <p:cNvSpPr>
            <a:spLocks noGrp="1"/>
          </p:cNvSpPr>
          <p:nvPr>
            <p:ph idx="1"/>
          </p:nvPr>
        </p:nvSpPr>
        <p:spPr>
          <a:xfrm>
            <a:off x="434939" y="1889020"/>
            <a:ext cx="5001274" cy="4508981"/>
          </a:xfrm>
        </p:spPr>
        <p:txBody>
          <a:bodyPr>
            <a:normAutofit fontScale="85000" lnSpcReduction="10000"/>
          </a:bodyPr>
          <a:lstStyle/>
          <a:p>
            <a:r>
              <a:rPr lang="en-US" dirty="0">
                <a:solidFill>
                  <a:srgbClr val="002060"/>
                </a:solidFill>
              </a:rPr>
              <a:t>Treatment of Agricultural Waste (Code 591)</a:t>
            </a:r>
          </a:p>
          <a:p>
            <a:r>
              <a:rPr lang="en-US" dirty="0">
                <a:solidFill>
                  <a:srgbClr val="002060"/>
                </a:solidFill>
              </a:rPr>
              <a:t>Composting Facility (Code 317)</a:t>
            </a:r>
          </a:p>
          <a:p>
            <a:r>
              <a:rPr lang="en-US" dirty="0">
                <a:solidFill>
                  <a:srgbClr val="002060"/>
                </a:solidFill>
              </a:rPr>
              <a:t>Conservation Crop Rotation (Code 328) </a:t>
            </a:r>
          </a:p>
          <a:p>
            <a:r>
              <a:rPr lang="en-US" dirty="0">
                <a:solidFill>
                  <a:srgbClr val="002060"/>
                </a:solidFill>
              </a:rPr>
              <a:t>Dam (Code 402)</a:t>
            </a:r>
          </a:p>
          <a:p>
            <a:r>
              <a:rPr lang="en-US" dirty="0">
                <a:solidFill>
                  <a:srgbClr val="002060"/>
                </a:solidFill>
              </a:rPr>
              <a:t>Denitrifying Bioreactor (Code 605)</a:t>
            </a:r>
          </a:p>
          <a:p>
            <a:r>
              <a:rPr lang="en-US" dirty="0">
                <a:solidFill>
                  <a:srgbClr val="002060"/>
                </a:solidFill>
              </a:rPr>
              <a:t>Energy Efficient Building Envelope (Code 672)</a:t>
            </a:r>
          </a:p>
          <a:p>
            <a:r>
              <a:rPr lang="en-US" dirty="0">
                <a:solidFill>
                  <a:srgbClr val="002060"/>
                </a:solidFill>
              </a:rPr>
              <a:t>Energy Efficient Lighting System (Code 670) </a:t>
            </a:r>
          </a:p>
          <a:p>
            <a:r>
              <a:rPr lang="en-US" dirty="0">
                <a:solidFill>
                  <a:srgbClr val="002060"/>
                </a:solidFill>
              </a:rPr>
              <a:t>Forage Harvest Management (Code 511)</a:t>
            </a:r>
          </a:p>
          <a:p>
            <a:r>
              <a:rPr lang="en-US" dirty="0">
                <a:solidFill>
                  <a:srgbClr val="002060"/>
                </a:solidFill>
              </a:rPr>
              <a:t>Grade Stabilization Structure (Code 410)</a:t>
            </a:r>
          </a:p>
          <a:p>
            <a:r>
              <a:rPr lang="en-US" dirty="0">
                <a:solidFill>
                  <a:srgbClr val="002060"/>
                </a:solidFill>
              </a:rPr>
              <a:t>Grassed Waterway (Code 412)</a:t>
            </a:r>
          </a:p>
          <a:p>
            <a:r>
              <a:rPr lang="en-US" dirty="0">
                <a:solidFill>
                  <a:srgbClr val="002060"/>
                </a:solidFill>
              </a:rPr>
              <a:t>Heavy Use Area Protection (Code 561)</a:t>
            </a:r>
          </a:p>
          <a:p>
            <a:r>
              <a:rPr lang="en-US" dirty="0">
                <a:solidFill>
                  <a:srgbClr val="002060"/>
                </a:solidFill>
              </a:rPr>
              <a:t>Herbaceous Weed Treatment (Code 315) </a:t>
            </a:r>
          </a:p>
          <a:p>
            <a:r>
              <a:rPr lang="en-US" dirty="0">
                <a:solidFill>
                  <a:srgbClr val="002060"/>
                </a:solidFill>
              </a:rPr>
              <a:t>Irrigation Water Management (Code 449)</a:t>
            </a:r>
          </a:p>
          <a:p>
            <a:r>
              <a:rPr lang="en-US" dirty="0">
                <a:solidFill>
                  <a:srgbClr val="002060"/>
                </a:solidFill>
              </a:rPr>
              <a:t>Lined Waterway or Outlet (Code 468)</a:t>
            </a:r>
          </a:p>
          <a:p>
            <a:endParaRPr lang="en-US" sz="2800" dirty="0">
              <a:solidFill>
                <a:srgbClr val="002060"/>
              </a:solidFill>
            </a:endParaRPr>
          </a:p>
        </p:txBody>
      </p:sp>
      <p:sp>
        <p:nvSpPr>
          <p:cNvPr id="5" name="Rectangle 4">
            <a:extLst>
              <a:ext uri="{FF2B5EF4-FFF2-40B4-BE49-F238E27FC236}">
                <a16:creationId xmlns:a16="http://schemas.microsoft.com/office/drawing/2014/main" id="{24F53259-8E22-49A3-8AF4-8833E0B8A6F8}"/>
              </a:ext>
            </a:extLst>
          </p:cNvPr>
          <p:cNvSpPr/>
          <p:nvPr/>
        </p:nvSpPr>
        <p:spPr>
          <a:xfrm>
            <a:off x="5503432" y="1859310"/>
            <a:ext cx="6096000" cy="4801314"/>
          </a:xfrm>
          <a:prstGeom prst="rect">
            <a:avLst/>
          </a:prstGeom>
        </p:spPr>
        <p:txBody>
          <a:bodyPr>
            <a:spAutoFit/>
          </a:bodyPr>
          <a:lstStyle/>
          <a:p>
            <a:r>
              <a:rPr lang="en-US" sz="1700" b="1" dirty="0">
                <a:solidFill>
                  <a:srgbClr val="002060"/>
                </a:solidFill>
              </a:rPr>
              <a:t>Livestock Pipeline (Code 516)</a:t>
            </a:r>
          </a:p>
          <a:p>
            <a:r>
              <a:rPr lang="en-US" sz="1700" b="1" dirty="0">
                <a:solidFill>
                  <a:srgbClr val="002060"/>
                </a:solidFill>
              </a:rPr>
              <a:t>Livestock Shelter Structure (Code 576)</a:t>
            </a:r>
          </a:p>
          <a:p>
            <a:r>
              <a:rPr lang="en-US" sz="1700" b="1" dirty="0">
                <a:solidFill>
                  <a:srgbClr val="002060"/>
                </a:solidFill>
              </a:rPr>
              <a:t>Pasture and Hay Planting (Code 512)</a:t>
            </a:r>
          </a:p>
          <a:p>
            <a:r>
              <a:rPr lang="en-US" sz="1700" b="1" dirty="0">
                <a:solidFill>
                  <a:srgbClr val="002060"/>
                </a:solidFill>
              </a:rPr>
              <a:t>Prescribed Burning (Code 338)</a:t>
            </a:r>
          </a:p>
          <a:p>
            <a:r>
              <a:rPr lang="en-US" sz="1700" b="1" dirty="0">
                <a:solidFill>
                  <a:srgbClr val="002060"/>
                </a:solidFill>
              </a:rPr>
              <a:t>Pumping Plant (Code 533)</a:t>
            </a:r>
          </a:p>
          <a:p>
            <a:r>
              <a:rPr lang="en-US" sz="1700" b="1" dirty="0">
                <a:solidFill>
                  <a:srgbClr val="002060"/>
                </a:solidFill>
              </a:rPr>
              <a:t>Riparian Forest Buffer (Code 391)</a:t>
            </a:r>
          </a:p>
          <a:p>
            <a:r>
              <a:rPr lang="en-US" sz="1700" b="1" dirty="0">
                <a:solidFill>
                  <a:srgbClr val="002060"/>
                </a:solidFill>
              </a:rPr>
              <a:t>Saturated Buffer (Code 604)</a:t>
            </a:r>
          </a:p>
          <a:p>
            <a:r>
              <a:rPr lang="en-US" sz="1700" b="1" dirty="0">
                <a:solidFill>
                  <a:srgbClr val="002060"/>
                </a:solidFill>
              </a:rPr>
              <a:t>Stormwater Runoff Control (Code 570)</a:t>
            </a:r>
          </a:p>
          <a:p>
            <a:r>
              <a:rPr lang="en-US" sz="1700" b="1" dirty="0">
                <a:solidFill>
                  <a:srgbClr val="002060"/>
                </a:solidFill>
              </a:rPr>
              <a:t>Streambank and Shoreline Protection (Code)</a:t>
            </a:r>
          </a:p>
          <a:p>
            <a:r>
              <a:rPr lang="en-US" sz="1700" b="1" dirty="0">
                <a:solidFill>
                  <a:srgbClr val="002060"/>
                </a:solidFill>
              </a:rPr>
              <a:t>Terrace (Code 600)</a:t>
            </a:r>
          </a:p>
          <a:p>
            <a:r>
              <a:rPr lang="en-US" sz="1700" b="1" dirty="0">
                <a:solidFill>
                  <a:srgbClr val="002060"/>
                </a:solidFill>
              </a:rPr>
              <a:t>Trails and Walkways (Code 575)</a:t>
            </a:r>
          </a:p>
          <a:p>
            <a:r>
              <a:rPr lang="en-US" sz="1700" b="1" dirty="0">
                <a:solidFill>
                  <a:srgbClr val="002060"/>
                </a:solidFill>
              </a:rPr>
              <a:t>Tree/Shrub Site Preparation (Code 490)</a:t>
            </a:r>
          </a:p>
          <a:p>
            <a:r>
              <a:rPr lang="en-US" sz="1700" b="1" dirty="0">
                <a:solidFill>
                  <a:srgbClr val="002060"/>
                </a:solidFill>
              </a:rPr>
              <a:t>Underground Outlet (Code 620)</a:t>
            </a:r>
          </a:p>
          <a:p>
            <a:r>
              <a:rPr lang="en-US" sz="1700" b="1" dirty="0">
                <a:solidFill>
                  <a:srgbClr val="002060"/>
                </a:solidFill>
              </a:rPr>
              <a:t>Vegetative Barrier (Code 601)</a:t>
            </a:r>
          </a:p>
          <a:p>
            <a:r>
              <a:rPr lang="en-US" sz="1700" b="1" dirty="0">
                <a:solidFill>
                  <a:srgbClr val="002060"/>
                </a:solidFill>
              </a:rPr>
              <a:t>Watering Facility (Code 614)</a:t>
            </a:r>
          </a:p>
          <a:p>
            <a:r>
              <a:rPr lang="en-US" sz="1700" b="1" dirty="0">
                <a:solidFill>
                  <a:srgbClr val="002060"/>
                </a:solidFill>
              </a:rPr>
              <a:t>Water Well (Code 642) </a:t>
            </a:r>
          </a:p>
          <a:p>
            <a:r>
              <a:rPr lang="en-US" sz="1700" b="1" dirty="0">
                <a:solidFill>
                  <a:srgbClr val="002060"/>
                </a:solidFill>
              </a:rPr>
              <a:t>Well Decommissioning (Code 351).</a:t>
            </a:r>
          </a:p>
          <a:p>
            <a:endParaRPr lang="en-US" sz="1700" b="1" dirty="0">
              <a:solidFill>
                <a:srgbClr val="002060"/>
              </a:solidFill>
            </a:endParaRPr>
          </a:p>
        </p:txBody>
      </p:sp>
    </p:spTree>
    <p:extLst>
      <p:ext uri="{BB962C8B-B14F-4D97-AF65-F5344CB8AC3E}">
        <p14:creationId xmlns:p14="http://schemas.microsoft.com/office/powerpoint/2010/main" val="2133733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17B14-0E96-4D6B-967E-7A9E2BCBA9B6}"/>
              </a:ext>
            </a:extLst>
          </p:cNvPr>
          <p:cNvSpPr>
            <a:spLocks noGrp="1"/>
          </p:cNvSpPr>
          <p:nvPr>
            <p:ph type="title"/>
          </p:nvPr>
        </p:nvSpPr>
        <p:spPr/>
        <p:txBody>
          <a:bodyPr>
            <a:normAutofit/>
          </a:bodyPr>
          <a:lstStyle/>
          <a:p>
            <a:r>
              <a:rPr lang="en-US" dirty="0"/>
              <a:t>Conservation Assessment Ranking Tool</a:t>
            </a:r>
          </a:p>
        </p:txBody>
      </p:sp>
      <p:sp>
        <p:nvSpPr>
          <p:cNvPr id="4" name="Slide Number Placeholder 3">
            <a:extLst>
              <a:ext uri="{FF2B5EF4-FFF2-40B4-BE49-F238E27FC236}">
                <a16:creationId xmlns:a16="http://schemas.microsoft.com/office/drawing/2014/main" id="{7B1CAB90-1663-4BE3-B072-437F84F7575E}"/>
              </a:ext>
            </a:extLst>
          </p:cNvPr>
          <p:cNvSpPr>
            <a:spLocks noGrp="1"/>
          </p:cNvSpPr>
          <p:nvPr>
            <p:ph type="sldNum" sz="quarter" idx="12"/>
          </p:nvPr>
        </p:nvSpPr>
        <p:spPr/>
        <p:txBody>
          <a:bodyPr/>
          <a:lstStyle/>
          <a:p>
            <a:fld id="{4219272A-714B-4394-91B3-C883D28F4F8C}" type="slidenum">
              <a:rPr lang="en-US" smtClean="0"/>
              <a:t>7</a:t>
            </a:fld>
            <a:endParaRPr lang="en-US" dirty="0"/>
          </a:p>
        </p:txBody>
      </p:sp>
      <p:sp>
        <p:nvSpPr>
          <p:cNvPr id="7" name="Content Placeholder 6">
            <a:extLst>
              <a:ext uri="{FF2B5EF4-FFF2-40B4-BE49-F238E27FC236}">
                <a16:creationId xmlns:a16="http://schemas.microsoft.com/office/drawing/2014/main" id="{79A67DAB-D5F8-47CC-9AF8-E52ADC67B483}"/>
              </a:ext>
            </a:extLst>
          </p:cNvPr>
          <p:cNvSpPr>
            <a:spLocks noGrp="1"/>
          </p:cNvSpPr>
          <p:nvPr>
            <p:ph idx="1"/>
          </p:nvPr>
        </p:nvSpPr>
        <p:spPr>
          <a:xfrm>
            <a:off x="681239" y="1496646"/>
            <a:ext cx="8005561" cy="4525963"/>
          </a:xfrm>
        </p:spPr>
        <p:txBody>
          <a:bodyPr>
            <a:normAutofit/>
          </a:bodyPr>
          <a:lstStyle/>
          <a:p>
            <a:r>
              <a:rPr lang="en-US" dirty="0"/>
              <a:t>A program-neutral assessment with an integrated and efficient ranking tool to facilitate conservation delivery. </a:t>
            </a:r>
          </a:p>
          <a:p>
            <a:endParaRPr lang="en-US" dirty="0"/>
          </a:p>
          <a:p>
            <a:r>
              <a:rPr lang="en-US" dirty="0"/>
              <a:t>Streamline, Efficiency &amp; Customer Service</a:t>
            </a:r>
          </a:p>
          <a:p>
            <a:pPr marL="342900" indent="-342900">
              <a:buFont typeface="Arial" panose="020B0604020202020204" pitchFamily="34" charset="0"/>
              <a:buChar char="•"/>
            </a:pPr>
            <a:r>
              <a:rPr lang="en-US" b="0" dirty="0"/>
              <a:t>Streamline Using Geospatial Data</a:t>
            </a:r>
          </a:p>
          <a:p>
            <a:pPr marL="342900" indent="-342900">
              <a:buFont typeface="Arial" panose="020B0604020202020204" pitchFamily="34" charset="0"/>
              <a:buChar char="•"/>
            </a:pPr>
            <a:r>
              <a:rPr lang="en-US" b="0" dirty="0"/>
              <a:t>Efficient Conservation Planning and Ranking</a:t>
            </a:r>
          </a:p>
          <a:p>
            <a:pPr marL="342900" indent="-342900">
              <a:buFont typeface="Arial" panose="020B0604020202020204" pitchFamily="34" charset="0"/>
              <a:buChar char="•"/>
            </a:pPr>
            <a:r>
              <a:rPr lang="en-US" b="0" dirty="0"/>
              <a:t>Improve Services and Time to Interact with the Client</a:t>
            </a:r>
          </a:p>
          <a:p>
            <a:pPr marL="342900" indent="-342900">
              <a:buFont typeface="Arial" panose="020B0604020202020204" pitchFamily="34" charset="0"/>
              <a:buChar char="•"/>
            </a:pPr>
            <a:endParaRPr lang="en-US" dirty="0"/>
          </a:p>
          <a:p>
            <a:r>
              <a:rPr lang="en-US" dirty="0"/>
              <a:t>OUTCOMES!</a:t>
            </a:r>
          </a:p>
        </p:txBody>
      </p:sp>
      <p:sp>
        <p:nvSpPr>
          <p:cNvPr id="5" name="Content Placeholder 2">
            <a:extLst>
              <a:ext uri="{FF2B5EF4-FFF2-40B4-BE49-F238E27FC236}">
                <a16:creationId xmlns:a16="http://schemas.microsoft.com/office/drawing/2014/main" id="{396C46A7-DBC4-43B8-843C-EFCA809A96B5}"/>
              </a:ext>
            </a:extLst>
          </p:cNvPr>
          <p:cNvSpPr txBox="1">
            <a:spLocks/>
          </p:cNvSpPr>
          <p:nvPr/>
        </p:nvSpPr>
        <p:spPr>
          <a:xfrm>
            <a:off x="9491461" y="1755409"/>
            <a:ext cx="4038600" cy="4267200"/>
          </a:xfrm>
          <a:prstGeom prst="rect">
            <a:avLst/>
          </a:prstGeom>
        </p:spPr>
        <p:txBody>
          <a:bodyPr vert="horz" lIns="91440" tIns="45720" rIns="91440" bIns="45720" rtlCol="0">
            <a:noAutofit/>
          </a:bodyPr>
          <a:lstStyle>
            <a:lvl1pPr marL="0" indent="0" algn="l" defTabSz="457189" rtl="0" eaLnBrk="1" latinLnBrk="0" hangingPunct="1">
              <a:spcBef>
                <a:spcPct val="20000"/>
              </a:spcBef>
              <a:buFont typeface="Arial"/>
              <a:buNone/>
              <a:defRPr sz="2000" b="1" kern="1200">
                <a:solidFill>
                  <a:srgbClr val="053773"/>
                </a:solidFill>
                <a:latin typeface="+mn-lt"/>
                <a:ea typeface="+mn-ea"/>
                <a:cs typeface="+mn-cs"/>
              </a:defRPr>
            </a:lvl1pPr>
            <a:lvl2pPr marL="742932" indent="-285744" algn="l" defTabSz="457189"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2971" indent="-228594" algn="l" defTabSz="457189"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3pPr>
            <a:lvl4pPr marL="1600160" indent="-228594" algn="l" defTabSz="457189"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4pPr>
            <a:lvl5pPr marL="2057349" indent="-228594" algn="l" defTabSz="457189"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tx2">
                    <a:lumMod val="40000"/>
                    <a:lumOff val="60000"/>
                  </a:schemeClr>
                </a:solidFill>
              </a:rPr>
              <a:t>EVOLVE</a:t>
            </a:r>
          </a:p>
          <a:p>
            <a:r>
              <a:rPr lang="en-US" dirty="0">
                <a:solidFill>
                  <a:schemeClr val="tx2">
                    <a:lumMod val="40000"/>
                    <a:lumOff val="60000"/>
                  </a:schemeClr>
                </a:solidFill>
              </a:rPr>
              <a:t>GROW</a:t>
            </a:r>
          </a:p>
          <a:p>
            <a:r>
              <a:rPr lang="en-US" dirty="0">
                <a:solidFill>
                  <a:schemeClr val="tx2">
                    <a:lumMod val="40000"/>
                    <a:lumOff val="60000"/>
                  </a:schemeClr>
                </a:solidFill>
              </a:rPr>
              <a:t>ADAPTIVE </a:t>
            </a:r>
          </a:p>
          <a:p>
            <a:r>
              <a:rPr lang="en-US" dirty="0">
                <a:solidFill>
                  <a:schemeClr val="tx2">
                    <a:lumMod val="40000"/>
                    <a:lumOff val="60000"/>
                  </a:schemeClr>
                </a:solidFill>
              </a:rPr>
              <a:t>IMPROVE</a:t>
            </a:r>
          </a:p>
          <a:p>
            <a:r>
              <a:rPr lang="en-US" dirty="0">
                <a:solidFill>
                  <a:schemeClr val="tx2">
                    <a:lumMod val="40000"/>
                    <a:lumOff val="60000"/>
                  </a:schemeClr>
                </a:solidFill>
              </a:rPr>
              <a:t>INNOVATION</a:t>
            </a:r>
          </a:p>
          <a:p>
            <a:r>
              <a:rPr lang="en-US" dirty="0">
                <a:solidFill>
                  <a:schemeClr val="tx2">
                    <a:lumMod val="40000"/>
                    <a:lumOff val="60000"/>
                  </a:schemeClr>
                </a:solidFill>
              </a:rPr>
              <a:t>ALIGNMENT</a:t>
            </a:r>
          </a:p>
        </p:txBody>
      </p:sp>
    </p:spTree>
    <p:extLst>
      <p:ext uri="{BB962C8B-B14F-4D97-AF65-F5344CB8AC3E}">
        <p14:creationId xmlns:p14="http://schemas.microsoft.com/office/powerpoint/2010/main" val="1178294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B5103-9447-4442-9844-1558018E3882}"/>
              </a:ext>
            </a:extLst>
          </p:cNvPr>
          <p:cNvSpPr>
            <a:spLocks noGrp="1"/>
          </p:cNvSpPr>
          <p:nvPr>
            <p:ph type="title"/>
          </p:nvPr>
        </p:nvSpPr>
        <p:spPr/>
        <p:txBody>
          <a:bodyPr/>
          <a:lstStyle/>
          <a:p>
            <a:pPr algn="ctr"/>
            <a:r>
              <a:rPr lang="en-US" dirty="0"/>
              <a:t>CART Advantages</a:t>
            </a:r>
          </a:p>
        </p:txBody>
      </p:sp>
      <p:sp>
        <p:nvSpPr>
          <p:cNvPr id="3" name="Content Placeholder 2">
            <a:extLst>
              <a:ext uri="{FF2B5EF4-FFF2-40B4-BE49-F238E27FC236}">
                <a16:creationId xmlns:a16="http://schemas.microsoft.com/office/drawing/2014/main" id="{3FC19DBC-0D70-4840-BA8C-ADE4E26DBB44}"/>
              </a:ext>
            </a:extLst>
          </p:cNvPr>
          <p:cNvSpPr>
            <a:spLocks noGrp="1"/>
          </p:cNvSpPr>
          <p:nvPr>
            <p:ph idx="1"/>
          </p:nvPr>
        </p:nvSpPr>
        <p:spPr>
          <a:xfrm>
            <a:off x="609600" y="1496646"/>
            <a:ext cx="7620000" cy="4267200"/>
          </a:xfrm>
        </p:spPr>
        <p:txBody>
          <a:bodyPr>
            <a:noAutofit/>
          </a:bodyPr>
          <a:lstStyle/>
          <a:p>
            <a:pPr marL="342900" indent="-342900">
              <a:buFont typeface="Arial" panose="020B0604020202020204" pitchFamily="34" charset="0"/>
              <a:buChar char="•"/>
            </a:pPr>
            <a:r>
              <a:rPr lang="en-US" sz="2400" dirty="0"/>
              <a:t>Program Neutral Planning</a:t>
            </a:r>
          </a:p>
          <a:p>
            <a:pPr marL="342900" indent="-342900">
              <a:buFont typeface="Arial" panose="020B0604020202020204" pitchFamily="34" charset="0"/>
              <a:buChar char="•"/>
            </a:pPr>
            <a:r>
              <a:rPr lang="en-US" sz="2400" dirty="0"/>
              <a:t>Streamlined Assessment</a:t>
            </a:r>
          </a:p>
          <a:p>
            <a:pPr marL="342900" indent="-342900">
              <a:buFont typeface="Arial" panose="020B0604020202020204" pitchFamily="34" charset="0"/>
              <a:buChar char="•"/>
            </a:pPr>
            <a:r>
              <a:rPr lang="en-US" sz="2400" dirty="0"/>
              <a:t>Assessment and Resource Concern information by Land Unit</a:t>
            </a:r>
            <a:endParaRPr lang="en-US" dirty="0"/>
          </a:p>
          <a:p>
            <a:pPr marL="342900" indent="-342900">
              <a:buFont typeface="Arial" panose="020B0604020202020204" pitchFamily="34" charset="0"/>
              <a:buChar char="•"/>
            </a:pPr>
            <a:r>
              <a:rPr lang="en-US" sz="2400" dirty="0"/>
              <a:t>Program Prioritization based on Planning and Outcomes</a:t>
            </a:r>
          </a:p>
          <a:p>
            <a:pPr marL="342900" indent="-342900">
              <a:buFont typeface="Arial" panose="020B0604020202020204" pitchFamily="34" charset="0"/>
              <a:buChar char="•"/>
            </a:pPr>
            <a:r>
              <a:rPr lang="en-US" sz="2400" dirty="0"/>
              <a:t>Reduced data duplication</a:t>
            </a:r>
          </a:p>
          <a:p>
            <a:pPr marL="342900" indent="-342900">
              <a:buFont typeface="Arial" panose="020B0604020202020204" pitchFamily="34" charset="0"/>
              <a:buChar char="•"/>
            </a:pPr>
            <a:r>
              <a:rPr lang="en-US" sz="2400" dirty="0"/>
              <a:t>OUTCOMES!</a:t>
            </a:r>
          </a:p>
          <a:p>
            <a:endParaRPr lang="en-US" sz="2400" b="0" dirty="0"/>
          </a:p>
          <a:p>
            <a:pPr marL="342900" indent="-342900">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7AAEA2C2-1C08-4EB4-98EE-77B576AC9037}"/>
              </a:ext>
            </a:extLst>
          </p:cNvPr>
          <p:cNvSpPr>
            <a:spLocks noGrp="1"/>
          </p:cNvSpPr>
          <p:nvPr>
            <p:ph type="sldNum" sz="quarter" idx="12"/>
          </p:nvPr>
        </p:nvSpPr>
        <p:spPr/>
        <p:txBody>
          <a:bodyPr/>
          <a:lstStyle/>
          <a:p>
            <a:fld id="{4219272A-714B-4394-91B3-C883D28F4F8C}" type="slidenum">
              <a:rPr lang="en-US" smtClean="0"/>
              <a:t>8</a:t>
            </a:fld>
            <a:endParaRPr lang="en-US" dirty="0"/>
          </a:p>
        </p:txBody>
      </p:sp>
      <p:sp>
        <p:nvSpPr>
          <p:cNvPr id="5" name="Content Placeholder 2">
            <a:extLst>
              <a:ext uri="{FF2B5EF4-FFF2-40B4-BE49-F238E27FC236}">
                <a16:creationId xmlns:a16="http://schemas.microsoft.com/office/drawing/2014/main" id="{F5400BE7-5855-4223-987F-785B52060F32}"/>
              </a:ext>
            </a:extLst>
          </p:cNvPr>
          <p:cNvSpPr txBox="1">
            <a:spLocks/>
          </p:cNvSpPr>
          <p:nvPr/>
        </p:nvSpPr>
        <p:spPr>
          <a:xfrm>
            <a:off x="9372600" y="1828800"/>
            <a:ext cx="4038600" cy="4267200"/>
          </a:xfrm>
          <a:prstGeom prst="rect">
            <a:avLst/>
          </a:prstGeom>
        </p:spPr>
        <p:txBody>
          <a:bodyPr vert="horz" lIns="91440" tIns="45720" rIns="91440" bIns="45720" rtlCol="0">
            <a:noAutofit/>
          </a:bodyPr>
          <a:lstStyle>
            <a:lvl1pPr marL="0" indent="0" algn="l" defTabSz="457189" rtl="0" eaLnBrk="1" latinLnBrk="0" hangingPunct="1">
              <a:spcBef>
                <a:spcPct val="20000"/>
              </a:spcBef>
              <a:buFont typeface="Arial"/>
              <a:buNone/>
              <a:defRPr sz="2000" b="1" kern="1200">
                <a:solidFill>
                  <a:srgbClr val="053773"/>
                </a:solidFill>
                <a:latin typeface="+mn-lt"/>
                <a:ea typeface="+mn-ea"/>
                <a:cs typeface="+mn-cs"/>
              </a:defRPr>
            </a:lvl1pPr>
            <a:lvl2pPr marL="742932" indent="-285744" algn="l" defTabSz="457189"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2pPr>
            <a:lvl3pPr marL="1142971" indent="-228594" algn="l" defTabSz="457189"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3pPr>
            <a:lvl4pPr marL="1600160" indent="-228594" algn="l" defTabSz="457189"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4pPr>
            <a:lvl5pPr marL="2057349" indent="-228594" algn="l" defTabSz="457189" rtl="0" eaLnBrk="1" latinLnBrk="0" hangingPunct="1">
              <a:spcBef>
                <a:spcPct val="20000"/>
              </a:spcBef>
              <a:buFont typeface="Arial"/>
              <a:buChar char="»"/>
              <a:defRPr sz="1600" kern="1200">
                <a:solidFill>
                  <a:schemeClr val="tx1">
                    <a:lumMod val="75000"/>
                    <a:lumOff val="25000"/>
                  </a:schemeClr>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tx2">
                    <a:lumMod val="40000"/>
                    <a:lumOff val="60000"/>
                  </a:schemeClr>
                </a:solidFill>
              </a:rPr>
              <a:t>EVOLVE</a:t>
            </a:r>
          </a:p>
          <a:p>
            <a:r>
              <a:rPr lang="en-US" dirty="0">
                <a:solidFill>
                  <a:schemeClr val="tx2">
                    <a:lumMod val="40000"/>
                    <a:lumOff val="60000"/>
                  </a:schemeClr>
                </a:solidFill>
              </a:rPr>
              <a:t>GROW</a:t>
            </a:r>
          </a:p>
          <a:p>
            <a:r>
              <a:rPr lang="en-US" dirty="0">
                <a:solidFill>
                  <a:schemeClr val="tx2">
                    <a:lumMod val="40000"/>
                    <a:lumOff val="60000"/>
                  </a:schemeClr>
                </a:solidFill>
              </a:rPr>
              <a:t>ADAPTIVE </a:t>
            </a:r>
          </a:p>
          <a:p>
            <a:r>
              <a:rPr lang="en-US" dirty="0">
                <a:solidFill>
                  <a:schemeClr val="tx2">
                    <a:lumMod val="40000"/>
                    <a:lumOff val="60000"/>
                  </a:schemeClr>
                </a:solidFill>
              </a:rPr>
              <a:t>IMPROVE</a:t>
            </a:r>
          </a:p>
          <a:p>
            <a:r>
              <a:rPr lang="en-US" dirty="0">
                <a:solidFill>
                  <a:schemeClr val="tx2">
                    <a:lumMod val="40000"/>
                    <a:lumOff val="60000"/>
                  </a:schemeClr>
                </a:solidFill>
              </a:rPr>
              <a:t>INNOVATION</a:t>
            </a:r>
          </a:p>
          <a:p>
            <a:r>
              <a:rPr lang="en-US" dirty="0">
                <a:solidFill>
                  <a:schemeClr val="tx2">
                    <a:lumMod val="40000"/>
                    <a:lumOff val="60000"/>
                  </a:schemeClr>
                </a:solidFill>
              </a:rPr>
              <a:t>ALIGNMENT</a:t>
            </a:r>
          </a:p>
        </p:txBody>
      </p:sp>
    </p:spTree>
    <p:extLst>
      <p:ext uri="{BB962C8B-B14F-4D97-AF65-F5344CB8AC3E}">
        <p14:creationId xmlns:p14="http://schemas.microsoft.com/office/powerpoint/2010/main" val="1882786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52208" y="6334757"/>
            <a:ext cx="2844800" cy="365125"/>
          </a:xfrm>
        </p:spPr>
        <p:txBody>
          <a:bodyPr/>
          <a:lstStyle/>
          <a:p>
            <a:pPr>
              <a:defRPr/>
            </a:pPr>
            <a:r>
              <a:rPr lang="en-US" dirty="0"/>
              <a:t>         Slide </a:t>
            </a:r>
            <a:fld id="{7A2053BF-04E8-4A6E-84C5-12656FE61B89}" type="slidenum">
              <a:rPr lang="en-US"/>
              <a:pPr>
                <a:defRPr/>
              </a:pPr>
              <a:t>9</a:t>
            </a:fld>
            <a:endParaRPr lang="en-US" dirty="0"/>
          </a:p>
        </p:txBody>
      </p:sp>
      <p:sp>
        <p:nvSpPr>
          <p:cNvPr id="13" name="Title 5"/>
          <p:cNvSpPr>
            <a:spLocks noGrp="1"/>
          </p:cNvSpPr>
          <p:nvPr>
            <p:ph type="title"/>
          </p:nvPr>
        </p:nvSpPr>
        <p:spPr>
          <a:xfrm>
            <a:off x="1785814" y="566615"/>
            <a:ext cx="8631877" cy="943708"/>
          </a:xfrm>
        </p:spPr>
        <p:txBody>
          <a:bodyPr>
            <a:normAutofit/>
          </a:bodyPr>
          <a:lstStyle/>
          <a:p>
            <a:r>
              <a:rPr lang="en-US" sz="2800" dirty="0"/>
              <a:t>Conservation Planning Process</a:t>
            </a:r>
          </a:p>
        </p:txBody>
      </p:sp>
      <p:cxnSp>
        <p:nvCxnSpPr>
          <p:cNvPr id="15" name="Straight Connector 14"/>
          <p:cNvCxnSpPr/>
          <p:nvPr/>
        </p:nvCxnSpPr>
        <p:spPr>
          <a:xfrm>
            <a:off x="533400" y="1371600"/>
            <a:ext cx="8547879" cy="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28AED475-12A3-4AD2-8B17-CBAE74FA7E7E}"/>
              </a:ext>
            </a:extLst>
          </p:cNvPr>
          <p:cNvSpPr txBox="1"/>
          <p:nvPr/>
        </p:nvSpPr>
        <p:spPr>
          <a:xfrm>
            <a:off x="533400" y="1559553"/>
            <a:ext cx="2896947" cy="1754326"/>
          </a:xfrm>
          <a:prstGeom prst="rect">
            <a:avLst/>
          </a:prstGeom>
          <a:noFill/>
        </p:spPr>
        <p:txBody>
          <a:bodyPr wrap="none" rtlCol="0">
            <a:spAutoFit/>
          </a:bodyPr>
          <a:lstStyle/>
          <a:p>
            <a:r>
              <a:rPr lang="en-US" dirty="0"/>
              <a:t>Phase I</a:t>
            </a:r>
          </a:p>
          <a:p>
            <a:r>
              <a:rPr lang="en-US" b="1" dirty="0"/>
              <a:t>Collect &amp; Analyze</a:t>
            </a:r>
          </a:p>
          <a:p>
            <a:pPr marL="285750" indent="-285750">
              <a:buFont typeface="Arial" panose="020B0604020202020204" pitchFamily="34" charset="0"/>
              <a:buChar char="•"/>
            </a:pPr>
            <a:r>
              <a:rPr lang="en-US" dirty="0"/>
              <a:t>Identify Problem</a:t>
            </a:r>
          </a:p>
          <a:p>
            <a:pPr marL="285750" indent="-285750">
              <a:buFont typeface="Arial" panose="020B0604020202020204" pitchFamily="34" charset="0"/>
              <a:buChar char="•"/>
            </a:pPr>
            <a:r>
              <a:rPr lang="en-US" dirty="0"/>
              <a:t>Determine Objective</a:t>
            </a:r>
          </a:p>
          <a:p>
            <a:pPr marL="285750" indent="-285750">
              <a:buFont typeface="Arial" panose="020B0604020202020204" pitchFamily="34" charset="0"/>
              <a:buChar char="•"/>
            </a:pPr>
            <a:r>
              <a:rPr lang="en-US" dirty="0"/>
              <a:t>Inventory Resources</a:t>
            </a:r>
          </a:p>
          <a:p>
            <a:pPr marL="285750" indent="-285750">
              <a:buFont typeface="Arial" panose="020B0604020202020204" pitchFamily="34" charset="0"/>
              <a:buChar char="•"/>
            </a:pPr>
            <a:r>
              <a:rPr lang="en-US" dirty="0"/>
              <a:t>Analyze Resource Data</a:t>
            </a:r>
          </a:p>
        </p:txBody>
      </p:sp>
      <p:sp>
        <p:nvSpPr>
          <p:cNvPr id="17" name="TextBox 16">
            <a:extLst>
              <a:ext uri="{FF2B5EF4-FFF2-40B4-BE49-F238E27FC236}">
                <a16:creationId xmlns:a16="http://schemas.microsoft.com/office/drawing/2014/main" id="{E0D79A98-3483-4760-90F1-3447E64D8094}"/>
              </a:ext>
            </a:extLst>
          </p:cNvPr>
          <p:cNvSpPr txBox="1"/>
          <p:nvPr/>
        </p:nvSpPr>
        <p:spPr>
          <a:xfrm>
            <a:off x="3481462" y="1576644"/>
            <a:ext cx="2768771" cy="1477328"/>
          </a:xfrm>
          <a:prstGeom prst="rect">
            <a:avLst/>
          </a:prstGeom>
          <a:noFill/>
        </p:spPr>
        <p:txBody>
          <a:bodyPr wrap="none" rtlCol="0">
            <a:spAutoFit/>
          </a:bodyPr>
          <a:lstStyle/>
          <a:p>
            <a:r>
              <a:rPr lang="en-US" dirty="0"/>
              <a:t>Phase II</a:t>
            </a:r>
          </a:p>
          <a:p>
            <a:r>
              <a:rPr lang="en-US" b="1" dirty="0"/>
              <a:t>Decision Support</a:t>
            </a:r>
          </a:p>
          <a:p>
            <a:pPr marL="285750" indent="-285750">
              <a:buFont typeface="Arial" panose="020B0604020202020204" pitchFamily="34" charset="0"/>
              <a:buChar char="•"/>
            </a:pPr>
            <a:r>
              <a:rPr lang="en-US" dirty="0"/>
              <a:t>Formulate Alternatives</a:t>
            </a:r>
          </a:p>
          <a:p>
            <a:pPr marL="285750" indent="-285750">
              <a:buFont typeface="Arial" panose="020B0604020202020204" pitchFamily="34" charset="0"/>
              <a:buChar char="•"/>
            </a:pPr>
            <a:r>
              <a:rPr lang="en-US" dirty="0"/>
              <a:t>Evaluate Alternatives</a:t>
            </a:r>
          </a:p>
          <a:p>
            <a:pPr marL="285750" indent="-285750">
              <a:buFont typeface="Arial" panose="020B0604020202020204" pitchFamily="34" charset="0"/>
              <a:buChar char="•"/>
            </a:pPr>
            <a:r>
              <a:rPr lang="en-US" dirty="0"/>
              <a:t>Make Decision</a:t>
            </a:r>
          </a:p>
        </p:txBody>
      </p:sp>
      <p:sp>
        <p:nvSpPr>
          <p:cNvPr id="18" name="TextBox 17">
            <a:extLst>
              <a:ext uri="{FF2B5EF4-FFF2-40B4-BE49-F238E27FC236}">
                <a16:creationId xmlns:a16="http://schemas.microsoft.com/office/drawing/2014/main" id="{EDFB483B-2C0A-4DB6-8B62-4014C3670C42}"/>
              </a:ext>
            </a:extLst>
          </p:cNvPr>
          <p:cNvSpPr txBox="1"/>
          <p:nvPr/>
        </p:nvSpPr>
        <p:spPr>
          <a:xfrm>
            <a:off x="6351073" y="1580059"/>
            <a:ext cx="2608408" cy="2031325"/>
          </a:xfrm>
          <a:prstGeom prst="rect">
            <a:avLst/>
          </a:prstGeom>
          <a:noFill/>
        </p:spPr>
        <p:txBody>
          <a:bodyPr wrap="square" rtlCol="0">
            <a:spAutoFit/>
          </a:bodyPr>
          <a:lstStyle/>
          <a:p>
            <a:r>
              <a:rPr lang="en-US" dirty="0"/>
              <a:t>Phase III</a:t>
            </a:r>
          </a:p>
          <a:p>
            <a:r>
              <a:rPr lang="en-US" b="1" dirty="0"/>
              <a:t>Implementation &amp; Evaluation</a:t>
            </a:r>
          </a:p>
          <a:p>
            <a:pPr marL="285750" indent="-285750">
              <a:buFont typeface="Arial" panose="020B0604020202020204" pitchFamily="34" charset="0"/>
              <a:buChar char="•"/>
            </a:pPr>
            <a:r>
              <a:rPr lang="en-US" dirty="0"/>
              <a:t>Implementation Requirements</a:t>
            </a:r>
          </a:p>
          <a:p>
            <a:pPr marL="285750" indent="-285750">
              <a:buFont typeface="Arial" panose="020B0604020202020204" pitchFamily="34" charset="0"/>
              <a:buChar char="•"/>
            </a:pPr>
            <a:r>
              <a:rPr lang="en-US" dirty="0"/>
              <a:t>Implement the Plan</a:t>
            </a:r>
          </a:p>
          <a:p>
            <a:pPr marL="285750" indent="-285750">
              <a:buFont typeface="Arial" panose="020B0604020202020204" pitchFamily="34" charset="0"/>
              <a:buChar char="•"/>
            </a:pPr>
            <a:r>
              <a:rPr lang="en-US" dirty="0"/>
              <a:t>Evaluate the Plan</a:t>
            </a:r>
          </a:p>
        </p:txBody>
      </p:sp>
      <p:sp>
        <p:nvSpPr>
          <p:cNvPr id="3" name="TextBox 2">
            <a:extLst>
              <a:ext uri="{FF2B5EF4-FFF2-40B4-BE49-F238E27FC236}">
                <a16:creationId xmlns:a16="http://schemas.microsoft.com/office/drawing/2014/main" id="{E26D3E94-31D9-49C3-BE3F-3630934F9F97}"/>
              </a:ext>
            </a:extLst>
          </p:cNvPr>
          <p:cNvSpPr txBox="1"/>
          <p:nvPr/>
        </p:nvSpPr>
        <p:spPr>
          <a:xfrm>
            <a:off x="3686679" y="4757149"/>
            <a:ext cx="2069797" cy="369332"/>
          </a:xfrm>
          <a:prstGeom prst="rect">
            <a:avLst/>
          </a:prstGeom>
          <a:solidFill>
            <a:schemeClr val="accent2"/>
          </a:solidFill>
          <a:ln>
            <a:solidFill>
              <a:schemeClr val="tx1"/>
            </a:solidFill>
          </a:ln>
        </p:spPr>
        <p:txBody>
          <a:bodyPr wrap="none" rtlCol="0">
            <a:spAutoFit/>
          </a:bodyPr>
          <a:lstStyle/>
          <a:p>
            <a:r>
              <a:rPr lang="en-US" dirty="0"/>
              <a:t>Conservation Plan</a:t>
            </a:r>
          </a:p>
        </p:txBody>
      </p:sp>
      <p:sp>
        <p:nvSpPr>
          <p:cNvPr id="5" name="TextBox 4">
            <a:extLst>
              <a:ext uri="{FF2B5EF4-FFF2-40B4-BE49-F238E27FC236}">
                <a16:creationId xmlns:a16="http://schemas.microsoft.com/office/drawing/2014/main" id="{1A02799F-B78F-4D74-B98C-7245CCEB63D1}"/>
              </a:ext>
            </a:extLst>
          </p:cNvPr>
          <p:cNvSpPr txBox="1"/>
          <p:nvPr/>
        </p:nvSpPr>
        <p:spPr>
          <a:xfrm>
            <a:off x="719420" y="4707133"/>
            <a:ext cx="2223686" cy="923330"/>
          </a:xfrm>
          <a:prstGeom prst="rect">
            <a:avLst/>
          </a:prstGeom>
          <a:noFill/>
        </p:spPr>
        <p:txBody>
          <a:bodyPr wrap="none" rtlCol="0">
            <a:spAutoFit/>
          </a:bodyPr>
          <a:lstStyle/>
          <a:p>
            <a:r>
              <a:rPr lang="en-US" dirty="0"/>
              <a:t>Resource Concerns</a:t>
            </a:r>
          </a:p>
          <a:p>
            <a:r>
              <a:rPr lang="en-US" dirty="0"/>
              <a:t>Planning Criteria</a:t>
            </a:r>
          </a:p>
          <a:p>
            <a:r>
              <a:rPr lang="en-US" dirty="0"/>
              <a:t>Existing Condition</a:t>
            </a:r>
          </a:p>
        </p:txBody>
      </p:sp>
      <p:sp>
        <p:nvSpPr>
          <p:cNvPr id="19" name="TextBox 18">
            <a:extLst>
              <a:ext uri="{FF2B5EF4-FFF2-40B4-BE49-F238E27FC236}">
                <a16:creationId xmlns:a16="http://schemas.microsoft.com/office/drawing/2014/main" id="{D4B7C673-E727-4F54-A694-2660B229AFE6}"/>
              </a:ext>
            </a:extLst>
          </p:cNvPr>
          <p:cNvSpPr txBox="1"/>
          <p:nvPr/>
        </p:nvSpPr>
        <p:spPr>
          <a:xfrm>
            <a:off x="6429189" y="4691187"/>
            <a:ext cx="1159292" cy="923330"/>
          </a:xfrm>
          <a:prstGeom prst="rect">
            <a:avLst/>
          </a:prstGeom>
          <a:noFill/>
        </p:spPr>
        <p:txBody>
          <a:bodyPr wrap="none" rtlCol="0">
            <a:spAutoFit/>
          </a:bodyPr>
          <a:lstStyle/>
          <a:p>
            <a:r>
              <a:rPr lang="en-US" dirty="0"/>
              <a:t>CAPS</a:t>
            </a:r>
          </a:p>
          <a:p>
            <a:r>
              <a:rPr lang="en-US" dirty="0"/>
              <a:t>Designs</a:t>
            </a:r>
          </a:p>
          <a:p>
            <a:r>
              <a:rPr lang="en-US" dirty="0"/>
              <a:t>Checkout</a:t>
            </a:r>
          </a:p>
        </p:txBody>
      </p:sp>
      <p:sp>
        <p:nvSpPr>
          <p:cNvPr id="20" name="TextBox 19">
            <a:extLst>
              <a:ext uri="{FF2B5EF4-FFF2-40B4-BE49-F238E27FC236}">
                <a16:creationId xmlns:a16="http://schemas.microsoft.com/office/drawing/2014/main" id="{E794121E-215C-4DEE-B710-A93302C349E5}"/>
              </a:ext>
            </a:extLst>
          </p:cNvPr>
          <p:cNvSpPr txBox="1"/>
          <p:nvPr/>
        </p:nvSpPr>
        <p:spPr>
          <a:xfrm>
            <a:off x="6432625" y="4060198"/>
            <a:ext cx="1056700" cy="369332"/>
          </a:xfrm>
          <a:prstGeom prst="rect">
            <a:avLst/>
          </a:prstGeom>
          <a:solidFill>
            <a:srgbClr val="7030A0"/>
          </a:solidFill>
          <a:ln>
            <a:solidFill>
              <a:schemeClr val="tx1"/>
            </a:solidFill>
          </a:ln>
        </p:spPr>
        <p:txBody>
          <a:bodyPr wrap="none" rtlCol="0">
            <a:spAutoFit/>
          </a:bodyPr>
          <a:lstStyle/>
          <a:p>
            <a:r>
              <a:rPr lang="en-US" dirty="0">
                <a:solidFill>
                  <a:schemeClr val="bg1"/>
                </a:solidFill>
              </a:rPr>
              <a:t>Contract</a:t>
            </a:r>
          </a:p>
        </p:txBody>
      </p:sp>
      <p:sp>
        <p:nvSpPr>
          <p:cNvPr id="21" name="TextBox 20">
            <a:extLst>
              <a:ext uri="{FF2B5EF4-FFF2-40B4-BE49-F238E27FC236}">
                <a16:creationId xmlns:a16="http://schemas.microsoft.com/office/drawing/2014/main" id="{2368A5F0-98C5-4D87-A2BA-4B5C6DCE993E}"/>
              </a:ext>
            </a:extLst>
          </p:cNvPr>
          <p:cNvSpPr txBox="1"/>
          <p:nvPr/>
        </p:nvSpPr>
        <p:spPr>
          <a:xfrm>
            <a:off x="3648046" y="5193607"/>
            <a:ext cx="2557110" cy="646331"/>
          </a:xfrm>
          <a:prstGeom prst="rect">
            <a:avLst/>
          </a:prstGeom>
          <a:noFill/>
        </p:spPr>
        <p:txBody>
          <a:bodyPr wrap="none" rtlCol="0">
            <a:spAutoFit/>
          </a:bodyPr>
          <a:lstStyle/>
          <a:p>
            <a:r>
              <a:rPr lang="en-US" dirty="0"/>
              <a:t>Conservation Practices</a:t>
            </a:r>
          </a:p>
          <a:p>
            <a:r>
              <a:rPr lang="en-US" dirty="0"/>
              <a:t>Economics</a:t>
            </a:r>
          </a:p>
        </p:txBody>
      </p:sp>
      <p:sp>
        <p:nvSpPr>
          <p:cNvPr id="22" name="TextBox 21">
            <a:extLst>
              <a:ext uri="{FF2B5EF4-FFF2-40B4-BE49-F238E27FC236}">
                <a16:creationId xmlns:a16="http://schemas.microsoft.com/office/drawing/2014/main" id="{744DA258-B951-4F82-B9C5-FDD8B55E6F74}"/>
              </a:ext>
            </a:extLst>
          </p:cNvPr>
          <p:cNvSpPr txBox="1"/>
          <p:nvPr/>
        </p:nvSpPr>
        <p:spPr>
          <a:xfrm>
            <a:off x="2411328" y="3619523"/>
            <a:ext cx="2454518" cy="369332"/>
          </a:xfrm>
          <a:prstGeom prst="rect">
            <a:avLst/>
          </a:prstGeom>
          <a:noFill/>
        </p:spPr>
        <p:txBody>
          <a:bodyPr wrap="none" rtlCol="0">
            <a:spAutoFit/>
          </a:bodyPr>
          <a:lstStyle/>
          <a:p>
            <a:r>
              <a:rPr lang="en-US" dirty="0"/>
              <a:t>Conservation Desktop</a:t>
            </a:r>
          </a:p>
        </p:txBody>
      </p:sp>
      <p:sp>
        <p:nvSpPr>
          <p:cNvPr id="23" name="TextBox 22">
            <a:extLst>
              <a:ext uri="{FF2B5EF4-FFF2-40B4-BE49-F238E27FC236}">
                <a16:creationId xmlns:a16="http://schemas.microsoft.com/office/drawing/2014/main" id="{058570C9-6710-4519-95DD-39C9985A9891}"/>
              </a:ext>
            </a:extLst>
          </p:cNvPr>
          <p:cNvSpPr txBox="1"/>
          <p:nvPr/>
        </p:nvSpPr>
        <p:spPr>
          <a:xfrm>
            <a:off x="1664550" y="3927195"/>
            <a:ext cx="4245842" cy="369332"/>
          </a:xfrm>
          <a:prstGeom prst="rect">
            <a:avLst/>
          </a:prstGeom>
          <a:noFill/>
        </p:spPr>
        <p:txBody>
          <a:bodyPr wrap="none" rtlCol="0">
            <a:spAutoFit/>
          </a:bodyPr>
          <a:lstStyle/>
          <a:p>
            <a:r>
              <a:rPr lang="en-US" dirty="0"/>
              <a:t>Conservation Assessment Ranking Tool</a:t>
            </a:r>
          </a:p>
        </p:txBody>
      </p:sp>
      <p:sp>
        <p:nvSpPr>
          <p:cNvPr id="24" name="TextBox 23">
            <a:extLst>
              <a:ext uri="{FF2B5EF4-FFF2-40B4-BE49-F238E27FC236}">
                <a16:creationId xmlns:a16="http://schemas.microsoft.com/office/drawing/2014/main" id="{87789669-84A7-4061-A495-7856A479823D}"/>
              </a:ext>
            </a:extLst>
          </p:cNvPr>
          <p:cNvSpPr txBox="1"/>
          <p:nvPr/>
        </p:nvSpPr>
        <p:spPr>
          <a:xfrm>
            <a:off x="2164274" y="4251715"/>
            <a:ext cx="2967544" cy="369332"/>
          </a:xfrm>
          <a:prstGeom prst="rect">
            <a:avLst/>
          </a:prstGeom>
          <a:noFill/>
        </p:spPr>
        <p:txBody>
          <a:bodyPr wrap="none" rtlCol="0">
            <a:spAutoFit/>
          </a:bodyPr>
          <a:lstStyle/>
          <a:p>
            <a:r>
              <a:rPr lang="en-US" dirty="0"/>
              <a:t>Environmental Assessment</a:t>
            </a:r>
          </a:p>
        </p:txBody>
      </p:sp>
      <p:sp>
        <p:nvSpPr>
          <p:cNvPr id="6" name="Rectangle 5">
            <a:extLst>
              <a:ext uri="{FF2B5EF4-FFF2-40B4-BE49-F238E27FC236}">
                <a16:creationId xmlns:a16="http://schemas.microsoft.com/office/drawing/2014/main" id="{15017848-3CE5-49B7-8A4D-C83E9D483526}"/>
              </a:ext>
            </a:extLst>
          </p:cNvPr>
          <p:cNvSpPr/>
          <p:nvPr/>
        </p:nvSpPr>
        <p:spPr>
          <a:xfrm>
            <a:off x="533400" y="3762806"/>
            <a:ext cx="1890261" cy="11662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D3B3F07-58CA-48E9-B26A-9F8B1188BEC4}"/>
              </a:ext>
            </a:extLst>
          </p:cNvPr>
          <p:cNvSpPr/>
          <p:nvPr/>
        </p:nvSpPr>
        <p:spPr>
          <a:xfrm>
            <a:off x="533400" y="4060300"/>
            <a:ext cx="1131151" cy="126802"/>
          </a:xfrm>
          <a:prstGeom prst="rect">
            <a:avLst/>
          </a:prstGeom>
          <a:solidFill>
            <a:srgbClr val="00B0F0"/>
          </a:solidFill>
          <a:ln>
            <a:solidFill>
              <a:srgbClr val="0070C0"/>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07D503A-4CA4-4963-9DD6-6F2FA63E45F2}"/>
              </a:ext>
            </a:extLst>
          </p:cNvPr>
          <p:cNvSpPr/>
          <p:nvPr/>
        </p:nvSpPr>
        <p:spPr>
          <a:xfrm>
            <a:off x="5836794" y="4070478"/>
            <a:ext cx="413439" cy="116624"/>
          </a:xfrm>
          <a:prstGeom prst="rect">
            <a:avLst/>
          </a:prstGeom>
          <a:solidFill>
            <a:srgbClr val="00B0F0"/>
          </a:solidFill>
          <a:ln>
            <a:solidFill>
              <a:srgbClr val="0070C0"/>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1D8F71B-9D36-4DC0-801C-7AAF16A2E9EE}"/>
              </a:ext>
            </a:extLst>
          </p:cNvPr>
          <p:cNvSpPr/>
          <p:nvPr/>
        </p:nvSpPr>
        <p:spPr>
          <a:xfrm>
            <a:off x="533400" y="4384820"/>
            <a:ext cx="1630875" cy="126802"/>
          </a:xfrm>
          <a:prstGeom prst="rect">
            <a:avLst/>
          </a:prstGeom>
          <a:solidFill>
            <a:srgbClr val="FF000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44BA52F9-40D0-4B58-AE05-4115021BBC8D}"/>
              </a:ext>
            </a:extLst>
          </p:cNvPr>
          <p:cNvSpPr/>
          <p:nvPr/>
        </p:nvSpPr>
        <p:spPr>
          <a:xfrm>
            <a:off x="5131818" y="4384821"/>
            <a:ext cx="1118414" cy="126802"/>
          </a:xfrm>
          <a:prstGeom prst="rect">
            <a:avLst/>
          </a:prstGeom>
          <a:solidFill>
            <a:srgbClr val="FF000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FD7BAE4B-48E4-43D8-9E31-8189833F510D}"/>
              </a:ext>
            </a:extLst>
          </p:cNvPr>
          <p:cNvSpPr/>
          <p:nvPr/>
        </p:nvSpPr>
        <p:spPr>
          <a:xfrm>
            <a:off x="4807339" y="3744800"/>
            <a:ext cx="2123381" cy="11662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A718C97B-904E-47EB-8ACD-E92E4BCAE546}"/>
              </a:ext>
            </a:extLst>
          </p:cNvPr>
          <p:cNvSpPr/>
          <p:nvPr/>
        </p:nvSpPr>
        <p:spPr>
          <a:xfrm>
            <a:off x="6930720" y="3744800"/>
            <a:ext cx="1979036" cy="116624"/>
          </a:xfrm>
          <a:prstGeom prst="rect">
            <a:avLst/>
          </a:prstGeom>
          <a:solidFill>
            <a:schemeClr val="bg1"/>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320C84DA-76F8-4115-B621-ED8C8FA691A3}"/>
              </a:ext>
            </a:extLst>
          </p:cNvPr>
          <p:cNvSpPr txBox="1"/>
          <p:nvPr/>
        </p:nvSpPr>
        <p:spPr>
          <a:xfrm>
            <a:off x="7588481" y="3664613"/>
            <a:ext cx="628698" cy="276999"/>
          </a:xfrm>
          <a:prstGeom prst="rect">
            <a:avLst/>
          </a:prstGeom>
          <a:noFill/>
        </p:spPr>
        <p:txBody>
          <a:bodyPr wrap="none" rtlCol="0">
            <a:spAutoFit/>
          </a:bodyPr>
          <a:lstStyle/>
          <a:p>
            <a:r>
              <a:rPr lang="en-US" sz="1200" dirty="0"/>
              <a:t>Future</a:t>
            </a:r>
          </a:p>
        </p:txBody>
      </p:sp>
    </p:spTree>
    <p:extLst>
      <p:ext uri="{BB962C8B-B14F-4D97-AF65-F5344CB8AC3E}">
        <p14:creationId xmlns:p14="http://schemas.microsoft.com/office/powerpoint/2010/main" val="2933378643"/>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theme1.xml><?xml version="1.0" encoding="utf-8"?>
<a:theme xmlns:a="http://schemas.openxmlformats.org/drawingml/2006/main" name="Office Theme">
  <a:themeElements>
    <a:clrScheme name="Custom 4">
      <a:dk1>
        <a:sysClr val="windowText" lastClr="000000"/>
      </a:dk1>
      <a:lt1>
        <a:sysClr val="window" lastClr="FFFFFF"/>
      </a:lt1>
      <a:dk2>
        <a:srgbClr val="1F497D"/>
      </a:dk2>
      <a:lt2>
        <a:srgbClr val="EEECE1"/>
      </a:lt2>
      <a:accent1>
        <a:srgbClr val="139AB2"/>
      </a:accent1>
      <a:accent2>
        <a:srgbClr val="78BA22"/>
      </a:accent2>
      <a:accent3>
        <a:srgbClr val="FEC210"/>
      </a:accent3>
      <a:accent4>
        <a:srgbClr val="72A931"/>
      </a:accent4>
      <a:accent5>
        <a:srgbClr val="6989A6"/>
      </a:accent5>
      <a:accent6>
        <a:srgbClr val="4E667B"/>
      </a:accent6>
      <a:hlink>
        <a:srgbClr val="139AB2"/>
      </a:hlink>
      <a:folHlink>
        <a:srgbClr val="10889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5377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9AF1C61A1B7A4D8AA009DE2E45EE62" ma:contentTypeVersion="2" ma:contentTypeDescription="Create a new document." ma:contentTypeScope="" ma:versionID="5108bffca6b62880084f752c83a2df57">
  <xsd:schema xmlns:xsd="http://www.w3.org/2001/XMLSchema" xmlns:xs="http://www.w3.org/2001/XMLSchema" xmlns:p="http://schemas.microsoft.com/office/2006/metadata/properties" xmlns:ns2="134b2e16-61f7-4a30-91ec-c13e6fd8bb51" targetNamespace="http://schemas.microsoft.com/office/2006/metadata/properties" ma:root="true" ma:fieldsID="a6a47ebe2caf24817e2906d5228c8d20" ns2:_="">
    <xsd:import namespace="134b2e16-61f7-4a30-91ec-c13e6fd8bb51"/>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4b2e16-61f7-4a30-91ec-c13e6fd8bb5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D80318-46DD-4C06-BF6E-F3CEC8D3C2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4b2e16-61f7-4a30-91ec-c13e6fd8bb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70FF29-E051-4C94-92EF-3F5862FA99DF}">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134b2e16-61f7-4a30-91ec-c13e6fd8bb51"/>
    <ds:schemaRef ds:uri="http://www.w3.org/XML/1998/namespace"/>
  </ds:schemaRefs>
</ds:datastoreItem>
</file>

<file path=customXml/itemProps3.xml><?xml version="1.0" encoding="utf-8"?>
<ds:datastoreItem xmlns:ds="http://schemas.openxmlformats.org/officeDocument/2006/customXml" ds:itemID="{DEB0B21F-EF80-4DC3-8511-C9E4EFEEE2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89</TotalTime>
  <Words>2903</Words>
  <Application>Microsoft Office PowerPoint</Application>
  <PresentationFormat>Widescreen</PresentationFormat>
  <Paragraphs>686</Paragraphs>
  <Slides>54</Slides>
  <Notes>24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54</vt:i4>
      </vt:variant>
    </vt:vector>
  </HeadingPairs>
  <TitlesOfParts>
    <vt:vector size="66" baseType="lpstr">
      <vt:lpstr>Arial</vt:lpstr>
      <vt:lpstr>Calibri</vt:lpstr>
      <vt:lpstr>Calibri Light</vt:lpstr>
      <vt:lpstr>Cambria</vt:lpstr>
      <vt:lpstr>Franklin Gothic Book</vt:lpstr>
      <vt:lpstr>Franklin Gothic Medium</vt:lpstr>
      <vt:lpstr>Gotham Light</vt:lpstr>
      <vt:lpstr>Times New Roman</vt:lpstr>
      <vt:lpstr>Wingdings 2</vt:lpstr>
      <vt:lpstr>Office Theme</vt:lpstr>
      <vt:lpstr>Trek</vt:lpstr>
      <vt:lpstr>1_Office Theme</vt:lpstr>
      <vt:lpstr> MN Natural Resources Conservation Service (NRCS) </vt:lpstr>
      <vt:lpstr>Todays Agenda</vt:lpstr>
      <vt:lpstr>Webinar Housekeeping</vt:lpstr>
      <vt:lpstr>Welcome and Introductions</vt:lpstr>
      <vt:lpstr>STAC Subcommittee Reports</vt:lpstr>
      <vt:lpstr>Federal Register Notice  Comment Period Ends April 23 2020   </vt:lpstr>
      <vt:lpstr>Conservation Assessment Ranking Tool</vt:lpstr>
      <vt:lpstr>CART Advantages</vt:lpstr>
      <vt:lpstr>Conservation Planning Process</vt:lpstr>
      <vt:lpstr>CART Enhanced Program Workflow</vt:lpstr>
      <vt:lpstr>Ranking Pool Use</vt:lpstr>
      <vt:lpstr>One Plan/Practice Schedule - Multi-Ranking Pool Evaluations</vt:lpstr>
      <vt:lpstr>Ranking Pool (Applicability)</vt:lpstr>
      <vt:lpstr> Application Score Weighting</vt:lpstr>
      <vt:lpstr> </vt:lpstr>
      <vt:lpstr>Resource Concerns</vt:lpstr>
      <vt:lpstr>Thresholds</vt:lpstr>
      <vt:lpstr>Existing Condition Inventory</vt:lpstr>
      <vt:lpstr>Analyze Resource Data</vt:lpstr>
      <vt:lpstr>Phase II Decision Support</vt:lpstr>
      <vt:lpstr>How does CART Work? </vt:lpstr>
      <vt:lpstr>How does CART Work? – Planning Steps</vt:lpstr>
      <vt:lpstr>How does CART work? =&gt; Steps 1 and 2</vt:lpstr>
      <vt:lpstr>How does CART work? =&gt; Steps 3 and 4</vt:lpstr>
      <vt:lpstr>How does CART work? =&gt; Steps 3 and 4</vt:lpstr>
      <vt:lpstr>How does CART work? =&gt; Steps 5 and 6</vt:lpstr>
      <vt:lpstr>PowerPoint Presentation</vt:lpstr>
      <vt:lpstr> Conservation Program Application Score Weighting</vt:lpstr>
      <vt:lpstr> Conservation Program Application Score Weighting</vt:lpstr>
      <vt:lpstr> Questions or Discussions</vt:lpstr>
      <vt:lpstr>PowerPoint Presentation</vt:lpstr>
      <vt:lpstr>High Priority and Source Water Protection Practices</vt:lpstr>
      <vt:lpstr>High Priority Practices (HPP) </vt:lpstr>
      <vt:lpstr>High Priority Practices</vt:lpstr>
      <vt:lpstr>High Priority Practices</vt:lpstr>
      <vt:lpstr>Source Water Protection</vt:lpstr>
      <vt:lpstr>Source Water Protection Practices</vt:lpstr>
      <vt:lpstr>HPP &amp; SWP considerations</vt:lpstr>
      <vt:lpstr>HPP &amp; SWP considerations</vt:lpstr>
      <vt:lpstr>Regional Conservation  Partnership Program                  (RCPP) </vt:lpstr>
      <vt:lpstr>PowerPoint Presentation</vt:lpstr>
      <vt:lpstr>PowerPoint Presentation</vt:lpstr>
      <vt:lpstr>PowerPoint Presentation</vt:lpstr>
      <vt:lpstr>RCPP Classic Approach</vt:lpstr>
      <vt:lpstr>RCPP AFA Approach</vt:lpstr>
      <vt:lpstr>AFA funding announcement</vt:lpstr>
      <vt:lpstr>Many requirements similar to Classic</vt:lpstr>
      <vt:lpstr>RCPP Principles- Classic and AFA</vt:lpstr>
      <vt:lpstr>AFA is designed for projects…</vt:lpstr>
      <vt:lpstr>How to Apply</vt:lpstr>
      <vt:lpstr>Local Work Groups –Locally Led </vt:lpstr>
      <vt:lpstr>Questions/Discussion</vt:lpstr>
      <vt:lpstr>Wetland Restoration Criteria and Guidelines</vt:lpstr>
      <vt:lpstr>Partner Updates and Announcements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MN Natural Resources Conservation Service </dc:title>
  <dc:creator>Galbreath, Ryan - NRCS, St. Paul, MN</dc:creator>
  <cp:lastModifiedBy>Galbreath, Ryan - NRCS, St. Paul, MN</cp:lastModifiedBy>
  <cp:revision>11</cp:revision>
  <dcterms:created xsi:type="dcterms:W3CDTF">2020-04-13T18:05:44Z</dcterms:created>
  <dcterms:modified xsi:type="dcterms:W3CDTF">2020-04-13T19:35:15Z</dcterms:modified>
</cp:coreProperties>
</file>