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8" r:id="rId2"/>
    <p:sldId id="387" r:id="rId3"/>
    <p:sldId id="375" r:id="rId4"/>
    <p:sldId id="384" r:id="rId5"/>
    <p:sldId id="385" r:id="rId6"/>
    <p:sldId id="386" r:id="rId7"/>
    <p:sldId id="357" r:id="rId8"/>
    <p:sldId id="383" r:id="rId9"/>
    <p:sldId id="389" r:id="rId10"/>
    <p:sldId id="380" r:id="rId11"/>
    <p:sldId id="390" r:id="rId12"/>
    <p:sldId id="379" r:id="rId13"/>
    <p:sldId id="391" r:id="rId14"/>
    <p:sldId id="382" r:id="rId15"/>
    <p:sldId id="392" r:id="rId16"/>
    <p:sldId id="381" r:id="rId17"/>
    <p:sldId id="393" r:id="rId1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78">
          <p15:clr>
            <a:srgbClr val="A4A3A4"/>
          </p15:clr>
        </p15:guide>
        <p15:guide id="2" orient="horz" pos="3490">
          <p15:clr>
            <a:srgbClr val="A4A3A4"/>
          </p15:clr>
        </p15:guide>
        <p15:guide id="3" orient="horz" pos="3379">
          <p15:clr>
            <a:srgbClr val="A4A3A4"/>
          </p15:clr>
        </p15:guide>
        <p15:guide id="4" orient="horz" pos="1964">
          <p15:clr>
            <a:srgbClr val="A4A3A4"/>
          </p15:clr>
        </p15:guide>
        <p15:guide id="5" orient="horz" pos="2099">
          <p15:clr>
            <a:srgbClr val="A4A3A4"/>
          </p15:clr>
        </p15:guide>
        <p15:guide id="6" orient="horz" pos="795">
          <p15:clr>
            <a:srgbClr val="A4A3A4"/>
          </p15:clr>
        </p15:guide>
        <p15:guide id="7" orient="horz" pos="666">
          <p15:clr>
            <a:srgbClr val="A4A3A4"/>
          </p15:clr>
        </p15:guide>
        <p15:guide id="8" pos="3403">
          <p15:clr>
            <a:srgbClr val="A4A3A4"/>
          </p15:clr>
        </p15:guide>
        <p15:guide id="9" pos="351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20D"/>
    <a:srgbClr val="053773"/>
    <a:srgbClr val="139AB2"/>
    <a:srgbClr val="89C3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447" autoAdjust="0"/>
  </p:normalViewPr>
  <p:slideViewPr>
    <p:cSldViewPr snapToGrid="0" snapToObjects="1">
      <p:cViewPr varScale="1">
        <p:scale>
          <a:sx n="66" d="100"/>
          <a:sy n="66" d="100"/>
        </p:scale>
        <p:origin x="946" y="43"/>
      </p:cViewPr>
      <p:guideLst>
        <p:guide orient="horz" pos="3378"/>
        <p:guide orient="horz" pos="3490"/>
        <p:guide orient="horz" pos="3379"/>
        <p:guide orient="horz" pos="1964"/>
        <p:guide orient="horz" pos="2099"/>
        <p:guide orient="horz" pos="795"/>
        <p:guide orient="horz" pos="666"/>
        <p:guide pos="3403"/>
        <p:guide pos="351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A4643E8-7A84-1C46-BD5E-B291CD34BF80}" type="datetimeFigureOut">
              <a:rPr lang="en-US" smtClean="0"/>
              <a:t>9/28/2021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7DC1755-625D-A742-ACDB-726AD4CDF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392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C1755-625D-A742-ACDB-726AD4CDF29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729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C1755-625D-A742-ACDB-726AD4CDF29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094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1898" y="3341077"/>
            <a:ext cx="3063874" cy="20279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31638"/>
            <a:ext cx="5402385" cy="41366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877" y="5600674"/>
            <a:ext cx="7070969" cy="649681"/>
          </a:xfrm>
        </p:spPr>
        <p:txBody>
          <a:bodyPr>
            <a:normAutofit/>
          </a:bodyPr>
          <a:lstStyle>
            <a:lvl1pPr algn="l">
              <a:defRPr sz="3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0877" y="6250355"/>
            <a:ext cx="3143738" cy="412261"/>
          </a:xfr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Date | Presenter</a:t>
            </a:r>
          </a:p>
        </p:txBody>
      </p:sp>
      <p:pic>
        <p:nvPicPr>
          <p:cNvPr id="16" name="Picture 15" descr="NRCS_Title-Raindrop1.png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0076" y="1133231"/>
            <a:ext cx="2373924" cy="4261977"/>
          </a:xfrm>
          <a:prstGeom prst="rect">
            <a:avLst/>
          </a:prstGeom>
        </p:spPr>
      </p:pic>
      <p:pic>
        <p:nvPicPr>
          <p:cNvPr id="19" name="Picture 18" descr="NRCS_Title-Raindrop1.png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1898" y="3341076"/>
            <a:ext cx="445717" cy="468923"/>
          </a:xfrm>
          <a:prstGeom prst="rect">
            <a:avLst/>
          </a:prstGeom>
        </p:spPr>
      </p:pic>
      <p:sp>
        <p:nvSpPr>
          <p:cNvPr id="20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5616943" y="1249851"/>
            <a:ext cx="2266950" cy="342900"/>
          </a:xfrm>
        </p:spPr>
        <p:txBody>
          <a:bodyPr anchor="ctr">
            <a:normAutofit/>
          </a:bodyPr>
          <a:lstStyle>
            <a:lvl1pPr>
              <a:defRPr sz="1000" b="0" spc="300" baseline="0">
                <a:solidFill>
                  <a:srgbClr val="FEC20D"/>
                </a:solidFill>
              </a:defRPr>
            </a:lvl1pPr>
          </a:lstStyle>
          <a:p>
            <a:pPr lvl="0"/>
            <a:r>
              <a:rPr lang="en-US" dirty="0"/>
              <a:t>State Name</a:t>
            </a:r>
          </a:p>
        </p:txBody>
      </p:sp>
    </p:spTree>
    <p:extLst>
      <p:ext uri="{BB962C8B-B14F-4D97-AF65-F5344CB8AC3E}">
        <p14:creationId xmlns:p14="http://schemas.microsoft.com/office/powerpoint/2010/main" val="2714786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1897" y="3341077"/>
            <a:ext cx="3562103" cy="2032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1899" y="1260232"/>
            <a:ext cx="3562102" cy="18561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854" y="2433516"/>
            <a:ext cx="4367456" cy="2402254"/>
          </a:xfrm>
        </p:spPr>
        <p:txBody>
          <a:bodyPr anchor="t"/>
          <a:lstStyle>
            <a:lvl1pPr algn="l">
              <a:lnSpc>
                <a:spcPct val="90000"/>
              </a:lnSpc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854" y="1504462"/>
            <a:ext cx="3761764" cy="929054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NRCS-Divider-Slide_Raindrop.png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5119" y="2031999"/>
            <a:ext cx="1258650" cy="267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294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214" y="779400"/>
            <a:ext cx="8882185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3175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815" y="1600200"/>
            <a:ext cx="6811108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7151077" y="1609969"/>
            <a:ext cx="1867875" cy="39780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209694" y="2413000"/>
            <a:ext cx="1760413" cy="3067050"/>
          </a:xfrm>
        </p:spPr>
        <p:txBody>
          <a:bodyPr>
            <a:normAutofit/>
          </a:bodyPr>
          <a:lstStyle>
            <a:lvl1pPr algn="l">
              <a:defRPr sz="1000" b="0">
                <a:solidFill>
                  <a:schemeClr val="tx1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Fifth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7208624" y="1709738"/>
            <a:ext cx="1762218" cy="615339"/>
          </a:xfrm>
        </p:spPr>
        <p:txBody>
          <a:bodyPr>
            <a:noAutofit/>
          </a:bodyPr>
          <a:lstStyle>
            <a:lvl1pPr>
              <a:defRPr sz="1200">
                <a:solidFill>
                  <a:srgbClr val="139AB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1661" y="63236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C9244-15B3-8F40-A6D8-795DD2FF1F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52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814" y="566615"/>
            <a:ext cx="8229600" cy="943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1814" y="1600200"/>
            <a:ext cx="773136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1661" y="63236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C9244-15B3-8F40-A6D8-795DD2FF1F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68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89C32D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b="1" kern="1200">
          <a:solidFill>
            <a:srgbClr val="053773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81" y="1316736"/>
            <a:ext cx="5402578" cy="3148903"/>
          </a:xfrm>
        </p:spPr>
        <p:txBody>
          <a:bodyPr>
            <a:normAutofit/>
          </a:bodyPr>
          <a:lstStyle/>
          <a:p>
            <a:r>
              <a:rPr lang="en-US" sz="3600" b="0" dirty="0">
                <a:latin typeface="Arial Black" panose="020B0A04020102020204" pitchFamily="34" charset="0"/>
              </a:rPr>
              <a:t>ECS Practice Standard Update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82881" y="3158836"/>
            <a:ext cx="5245908" cy="1978648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+mj-lt"/>
              </a:rPr>
              <a:t>Ryan Galbreath</a:t>
            </a:r>
          </a:p>
          <a:p>
            <a:r>
              <a:rPr lang="en-US" sz="2400" b="1" dirty="0">
                <a:latin typeface="+mj-lt"/>
              </a:rPr>
              <a:t>State Resource Conservationist </a:t>
            </a:r>
          </a:p>
          <a:p>
            <a:r>
              <a:rPr lang="en-US" sz="2400" b="1" dirty="0">
                <a:latin typeface="+mj-lt"/>
              </a:rPr>
              <a:t>NRCS State Technical Committee</a:t>
            </a:r>
          </a:p>
          <a:p>
            <a:endParaRPr lang="en-US" sz="1600" dirty="0">
              <a:latin typeface="+mj-lt"/>
            </a:endParaRPr>
          </a:p>
          <a:p>
            <a:r>
              <a:rPr lang="en-US" sz="2400" dirty="0">
                <a:latin typeface="+mj-lt"/>
              </a:rPr>
              <a:t>September 14, 2021</a:t>
            </a:r>
          </a:p>
        </p:txBody>
      </p:sp>
    </p:spTree>
    <p:extLst>
      <p:ext uri="{BB962C8B-B14F-4D97-AF65-F5344CB8AC3E}">
        <p14:creationId xmlns:p14="http://schemas.microsoft.com/office/powerpoint/2010/main" val="1586602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21F1E-2582-4C60-AB6C-3CA3F70D4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Forestry</a:t>
            </a:r>
            <a:br>
              <a:rPr lang="en-US" dirty="0"/>
            </a:br>
            <a:r>
              <a:rPr lang="en-US" dirty="0"/>
              <a:t>Practices</a:t>
            </a:r>
          </a:p>
        </p:txBody>
      </p:sp>
    </p:spTree>
    <p:extLst>
      <p:ext uri="{BB962C8B-B14F-4D97-AF65-F5344CB8AC3E}">
        <p14:creationId xmlns:p14="http://schemas.microsoft.com/office/powerpoint/2010/main" val="729732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D4F26D7-55E9-4F7A-A1C8-799E58330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October Release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40878C3-5417-46BD-A5DE-BCD74BCDF0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9694" y="1600200"/>
            <a:ext cx="1760413" cy="38798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1905F1C-6AD6-4BCA-9A43-160907F73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898" y="1600200"/>
            <a:ext cx="1810003" cy="4002578"/>
          </a:xfrm>
          <a:prstGeom prst="rect">
            <a:avLst/>
          </a:prstGeom>
        </p:spPr>
      </p:pic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821EF95E-6DE0-4B01-9405-0C8707D30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815" y="1600200"/>
            <a:ext cx="6811108" cy="469118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Access Control (472)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Alley Cropping (311)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Forest Trails and Landings (655)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/>
              <a:t>Tree/Shrub Site Preparation (490)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/>
              <a:t>Windbreak/Shelterbelt Establishment (380)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/>
              <a:t>Woody Residue Treatment (384)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419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21F1E-2582-4C60-AB6C-3CA3F70D4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Grazing Practices</a:t>
            </a:r>
          </a:p>
        </p:txBody>
      </p:sp>
    </p:spTree>
    <p:extLst>
      <p:ext uri="{BB962C8B-B14F-4D97-AF65-F5344CB8AC3E}">
        <p14:creationId xmlns:p14="http://schemas.microsoft.com/office/powerpoint/2010/main" val="598621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D4F26D7-55E9-4F7A-A1C8-799E58330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October Release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40878C3-5417-46BD-A5DE-BCD74BCDF0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9694" y="1600200"/>
            <a:ext cx="1760413" cy="38798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1905F1C-6AD6-4BCA-9A43-160907F73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898" y="1600200"/>
            <a:ext cx="1810003" cy="4002578"/>
          </a:xfrm>
          <a:prstGeom prst="rect">
            <a:avLst/>
          </a:prstGeom>
        </p:spPr>
      </p:pic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821EF95E-6DE0-4B01-9405-0C8707D30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815" y="1600200"/>
            <a:ext cx="6811108" cy="469118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Fence (382)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Forage Harvest Management (511)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Herbaceous Weed Treatment (315)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Pasture and Hay Planting (512)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055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21F1E-2582-4C60-AB6C-3CA3F70D4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Quality</a:t>
            </a:r>
            <a:br>
              <a:rPr lang="en-US" dirty="0"/>
            </a:br>
            <a:r>
              <a:rPr lang="en-US" dirty="0"/>
              <a:t>Practices</a:t>
            </a:r>
          </a:p>
        </p:txBody>
      </p:sp>
    </p:spTree>
    <p:extLst>
      <p:ext uri="{BB962C8B-B14F-4D97-AF65-F5344CB8AC3E}">
        <p14:creationId xmlns:p14="http://schemas.microsoft.com/office/powerpoint/2010/main" val="1802978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D4F26D7-55E9-4F7A-A1C8-799E58330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October Release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40878C3-5417-46BD-A5DE-BCD74BCDF0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9694" y="1600200"/>
            <a:ext cx="1760413" cy="38798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1905F1C-6AD6-4BCA-9A43-160907F73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898" y="1600200"/>
            <a:ext cx="1810003" cy="4002578"/>
          </a:xfrm>
          <a:prstGeom prst="rect">
            <a:avLst/>
          </a:prstGeom>
        </p:spPr>
      </p:pic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821EF95E-6DE0-4B01-9405-0C8707D30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815" y="1600200"/>
            <a:ext cx="6811108" cy="4691185"/>
          </a:xfrm>
        </p:spPr>
        <p:txBody>
          <a:bodyPr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/>
              <a:t>Riparian Forest Buffer (391)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39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21F1E-2582-4C60-AB6C-3CA3F70D4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Wildlife Practices</a:t>
            </a:r>
          </a:p>
        </p:txBody>
      </p:sp>
    </p:spTree>
    <p:extLst>
      <p:ext uri="{BB962C8B-B14F-4D97-AF65-F5344CB8AC3E}">
        <p14:creationId xmlns:p14="http://schemas.microsoft.com/office/powerpoint/2010/main" val="1381248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D4F26D7-55E9-4F7A-A1C8-799E58330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October Release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40878C3-5417-46BD-A5DE-BCD74BCDF0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9694" y="1600200"/>
            <a:ext cx="1760413" cy="38798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1905F1C-6AD6-4BCA-9A43-160907F73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898" y="1600200"/>
            <a:ext cx="1810003" cy="4002578"/>
          </a:xfrm>
          <a:prstGeom prst="rect">
            <a:avLst/>
          </a:prstGeom>
        </p:spPr>
      </p:pic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821EF95E-6DE0-4B01-9405-0C8707D30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815" y="1600200"/>
            <a:ext cx="6811108" cy="4691185"/>
          </a:xfrm>
        </p:spPr>
        <p:txBody>
          <a:bodyPr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/>
              <a:t>Prescribed Burning (338)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/>
              <a:t>Stream Habitat Improvement and Management (395)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/>
              <a:t>Wildlife Habitat Planting (420)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845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7122A92-97EB-4462-AF68-CE2DAF653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Ecological Sciences (ECS)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DBC096-5FFB-4EF5-ABD6-0ED3B42E7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23 practices will be updated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All Disciplines are involved: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Agronomy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Forestry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Grazing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Water Quality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Wildlife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1164BF0-15C6-4A82-8B5D-B0EA6FD5F7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18662" y="1600200"/>
            <a:ext cx="3108959" cy="38798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953F63-E5AA-4B26-A455-31803AE11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8662" y="1510323"/>
            <a:ext cx="3108959" cy="410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763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21F1E-2582-4C60-AB6C-3CA3F70D4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Ecological Sciences Practices</a:t>
            </a:r>
          </a:p>
        </p:txBody>
      </p:sp>
    </p:spTree>
    <p:extLst>
      <p:ext uri="{BB962C8B-B14F-4D97-AF65-F5344CB8AC3E}">
        <p14:creationId xmlns:p14="http://schemas.microsoft.com/office/powerpoint/2010/main" val="3261274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D4F26D7-55E9-4F7A-A1C8-799E58330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October Release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40878C3-5417-46BD-A5DE-BCD74BCDF0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9694" y="1600200"/>
            <a:ext cx="1760413" cy="38798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1905F1C-6AD6-4BCA-9A43-160907F73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898" y="1600200"/>
            <a:ext cx="1810003" cy="4002578"/>
          </a:xfrm>
          <a:prstGeom prst="rect">
            <a:avLst/>
          </a:prstGeom>
        </p:spPr>
      </p:pic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821EF95E-6DE0-4B01-9405-0C8707D30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815" y="1600200"/>
            <a:ext cx="6811108" cy="469118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Access Control (472)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Alley Cropping (311)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Contour Farming (330)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Cross Wind Ridges (588)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Fence (382)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Forage Harvest Management (511)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Forest Trails and Landings (655)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Herbaceous Weed Treatment (315)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Mulching (484)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854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D4F26D7-55E9-4F7A-A1C8-799E58330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October Release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40878C3-5417-46BD-A5DE-BCD74BCDF0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9694" y="1600200"/>
            <a:ext cx="1760413" cy="38798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1905F1C-6AD6-4BCA-9A43-160907F73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898" y="1600200"/>
            <a:ext cx="1810003" cy="4002578"/>
          </a:xfrm>
          <a:prstGeom prst="rect">
            <a:avLst/>
          </a:prstGeom>
        </p:spPr>
      </p:pic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821EF95E-6DE0-4B01-9405-0C8707D30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815" y="1361209"/>
            <a:ext cx="6811108" cy="5205845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Nutrient Management (590)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Pasture and Hay Planting (512)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Pest Management Conservation System (595)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Prescribed Burning (338)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Residue and Tillage Management, No-Till (329)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Riparian Forest Buffer (391)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Stream Habitat Improvement and Management (395)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Stripcropping (585)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44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D4F26D7-55E9-4F7A-A1C8-799E58330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October Release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40878C3-5417-46BD-A5DE-BCD74BCDF0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9694" y="1600200"/>
            <a:ext cx="1760413" cy="38798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1905F1C-6AD6-4BCA-9A43-160907F73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898" y="1600200"/>
            <a:ext cx="1810003" cy="4002578"/>
          </a:xfrm>
          <a:prstGeom prst="rect">
            <a:avLst/>
          </a:prstGeom>
        </p:spPr>
      </p:pic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821EF95E-6DE0-4B01-9405-0C8707D30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815" y="1600200"/>
            <a:ext cx="6811108" cy="469118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Surface Roughening (609)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Tree/Shrub Site Preparation (490)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Vegetative Barrier (601)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Wildlife Habitat Planting (420)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Windbreak/Shelterbelt Establishment (380)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Woody Residue Treatment (384)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025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77EB246-6DA3-4CCF-893C-835859F7E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390" y="2433516"/>
            <a:ext cx="3828919" cy="2402254"/>
          </a:xfrm>
        </p:spPr>
        <p:txBody>
          <a:bodyPr/>
          <a:lstStyle/>
          <a:p>
            <a:r>
              <a:rPr lang="en-US" dirty="0"/>
              <a:t>Questions?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804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21F1E-2582-4C60-AB6C-3CA3F70D4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Agronomy</a:t>
            </a:r>
            <a:br>
              <a:rPr lang="en-US" dirty="0"/>
            </a:br>
            <a:r>
              <a:rPr lang="en-US" dirty="0"/>
              <a:t>Practices</a:t>
            </a:r>
          </a:p>
        </p:txBody>
      </p:sp>
    </p:spTree>
    <p:extLst>
      <p:ext uri="{BB962C8B-B14F-4D97-AF65-F5344CB8AC3E}">
        <p14:creationId xmlns:p14="http://schemas.microsoft.com/office/powerpoint/2010/main" val="4249245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D4F26D7-55E9-4F7A-A1C8-799E58330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October Release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40878C3-5417-46BD-A5DE-BCD74BCDF0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9694" y="1600200"/>
            <a:ext cx="1760413" cy="38798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1905F1C-6AD6-4BCA-9A43-160907F73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898" y="1600200"/>
            <a:ext cx="1810003" cy="4002578"/>
          </a:xfrm>
          <a:prstGeom prst="rect">
            <a:avLst/>
          </a:prstGeom>
        </p:spPr>
      </p:pic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821EF95E-6DE0-4B01-9405-0C8707D30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815" y="1371600"/>
            <a:ext cx="6811108" cy="5049982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Contour Farming (330)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Cross Wind Ridges (588)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Mulching (484)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latin typeface="Arial"/>
              </a:rPr>
              <a:t>Nutrient Management (590)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latin typeface="Arial"/>
              </a:rPr>
              <a:t>Pest Management Conservation System (595)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latin typeface="Arial"/>
              </a:rPr>
              <a:t>Residue and Tillage Management, No-Till (329)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latin typeface="Arial"/>
              </a:rPr>
              <a:t>Surface Roughening (609)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latin typeface="Arial"/>
              </a:rPr>
              <a:t>Stripcropping (585)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latin typeface="Arial"/>
              </a:rPr>
              <a:t>Vegetative Barrier (601)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089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39AB2"/>
      </a:accent1>
      <a:accent2>
        <a:srgbClr val="78BA22"/>
      </a:accent2>
      <a:accent3>
        <a:srgbClr val="FEC210"/>
      </a:accent3>
      <a:accent4>
        <a:srgbClr val="72A931"/>
      </a:accent4>
      <a:accent5>
        <a:srgbClr val="6989A6"/>
      </a:accent5>
      <a:accent6>
        <a:srgbClr val="4E667B"/>
      </a:accent6>
      <a:hlink>
        <a:srgbClr val="139AB2"/>
      </a:hlink>
      <a:folHlink>
        <a:srgbClr val="10889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7407</TotalTime>
  <Words>348</Words>
  <Application>Microsoft Office PowerPoint</Application>
  <PresentationFormat>On-screen Show (4:3)</PresentationFormat>
  <Paragraphs>77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Arial Black</vt:lpstr>
      <vt:lpstr>Calibri</vt:lpstr>
      <vt:lpstr>Office Theme</vt:lpstr>
      <vt:lpstr>ECS Practice Standard Update</vt:lpstr>
      <vt:lpstr>Ecological Sciences (ECS)</vt:lpstr>
      <vt:lpstr>Ecological Sciences Practices</vt:lpstr>
      <vt:lpstr>October Release</vt:lpstr>
      <vt:lpstr>October Release</vt:lpstr>
      <vt:lpstr>October Release</vt:lpstr>
      <vt:lpstr>Questions? </vt:lpstr>
      <vt:lpstr>Agronomy Practices</vt:lpstr>
      <vt:lpstr>October Release</vt:lpstr>
      <vt:lpstr>Forestry Practices</vt:lpstr>
      <vt:lpstr>October Release</vt:lpstr>
      <vt:lpstr>Grazing Practices</vt:lpstr>
      <vt:lpstr>October Release</vt:lpstr>
      <vt:lpstr>Water Quality Practices</vt:lpstr>
      <vt:lpstr>October Release</vt:lpstr>
      <vt:lpstr>Wildlife Practices</vt:lpstr>
      <vt:lpstr>October Release</vt:lpstr>
    </vt:vector>
  </TitlesOfParts>
  <Company>ketchum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Rachna Patel</dc:creator>
  <cp:lastModifiedBy>Westfield, Joel (CTR) - NRCS, St Paul, MN</cp:lastModifiedBy>
  <cp:revision>224</cp:revision>
  <cp:lastPrinted>2018-08-16T15:05:20Z</cp:lastPrinted>
  <dcterms:created xsi:type="dcterms:W3CDTF">2016-02-17T21:52:56Z</dcterms:created>
  <dcterms:modified xsi:type="dcterms:W3CDTF">2021-09-28T19:21:18Z</dcterms:modified>
</cp:coreProperties>
</file>